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344816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Bahnschrift SemiBold Condensed" panose="020B0502040204020203" pitchFamily="34" charset="0"/>
              </a:rPr>
              <a:t>Методические рекомендации по учебному пособию </a:t>
            </a:r>
            <a:r>
              <a:rPr lang="ru-RU" sz="2400" b="1" dirty="0" smtClean="0">
                <a:latin typeface="Bahnschrift SemiBold Condensed" panose="020B0502040204020203" pitchFamily="34" charset="0"/>
              </a:rPr>
              <a:t/>
            </a:r>
            <a:br>
              <a:rPr lang="ru-RU" sz="2400" b="1" dirty="0" smtClean="0">
                <a:latin typeface="Bahnschrift SemiBold Condensed" panose="020B0502040204020203" pitchFamily="34" charset="0"/>
              </a:rPr>
            </a:br>
            <a:r>
              <a:rPr lang="ru-RU" sz="2400" b="1" dirty="0" smtClean="0">
                <a:latin typeface="Bahnschrift SemiBold Condensed" panose="020B0502040204020203" pitchFamily="34" charset="0"/>
              </a:rPr>
              <a:t>«</a:t>
            </a:r>
            <a:r>
              <a:rPr lang="ru-RU" sz="2400" b="1" dirty="0" smtClean="0">
                <a:latin typeface="Bahnschrift SemiBold Condensed" panose="020B0502040204020203" pitchFamily="34" charset="0"/>
              </a:rPr>
              <a:t>Проектная мастерская»</a:t>
            </a:r>
            <a:br>
              <a:rPr lang="ru-RU" sz="2400" b="1" dirty="0" smtClean="0">
                <a:latin typeface="Bahnschrift SemiBold Condensed" panose="020B0502040204020203" pitchFamily="34" charset="0"/>
              </a:rPr>
            </a:br>
            <a:r>
              <a:rPr lang="ru-RU" sz="2400" b="1" dirty="0">
                <a:latin typeface="Bahnschrift SemiBold Condensed" panose="020B0502040204020203" pitchFamily="34" charset="0"/>
              </a:rPr>
              <a:t/>
            </a:r>
            <a:br>
              <a:rPr lang="ru-RU" sz="2400" b="1" dirty="0">
                <a:latin typeface="Bahnschrift SemiBold Condensed" panose="020B0502040204020203" pitchFamily="34" charset="0"/>
              </a:rPr>
            </a:br>
            <a:r>
              <a:rPr lang="ru-RU" sz="2400" b="1" dirty="0" smtClean="0">
                <a:latin typeface="Bahnschrift SemiBold Condensed" panose="020B0502040204020203" pitchFamily="34" charset="0"/>
              </a:rPr>
              <a:t>Составитель: </a:t>
            </a:r>
            <a:r>
              <a:rPr lang="ru-RU" sz="2400" b="1" dirty="0" err="1" smtClean="0">
                <a:latin typeface="Bahnschrift SemiBold Condensed" panose="020B0502040204020203" pitchFamily="34" charset="0"/>
              </a:rPr>
              <a:t>Боева</a:t>
            </a:r>
            <a:r>
              <a:rPr lang="ru-RU" sz="2400" b="1" dirty="0" smtClean="0">
                <a:latin typeface="Bahnschrift SemiBold Condensed" panose="020B0502040204020203" pitchFamily="34" charset="0"/>
              </a:rPr>
              <a:t> Светлана Юрьевна,</a:t>
            </a:r>
            <a:br>
              <a:rPr lang="ru-RU" sz="2400" b="1" dirty="0" smtClean="0">
                <a:latin typeface="Bahnschrift SemiBold Condensed" panose="020B0502040204020203" pitchFamily="34" charset="0"/>
              </a:rPr>
            </a:br>
            <a:r>
              <a:rPr lang="ru-RU" sz="2400" b="1" dirty="0" smtClean="0">
                <a:latin typeface="Bahnschrift SemiBold Condensed" panose="020B0502040204020203" pitchFamily="34" charset="0"/>
              </a:rPr>
              <a:t>методист ГБУ ДО ЦДО «</a:t>
            </a:r>
            <a:r>
              <a:rPr lang="ru-RU" sz="2400" b="1" dirty="0" err="1" smtClean="0">
                <a:latin typeface="Bahnschrift SemiBold Condensed" panose="020B0502040204020203" pitchFamily="34" charset="0"/>
              </a:rPr>
              <a:t>ЭкоМир</a:t>
            </a:r>
            <a:r>
              <a:rPr lang="ru-RU" sz="2400" b="1" dirty="0" smtClean="0">
                <a:latin typeface="Bahnschrift SemiBold Condensed" panose="020B0502040204020203" pitchFamily="34" charset="0"/>
              </a:rPr>
              <a:t>» ЛО</a:t>
            </a:r>
            <a:br>
              <a:rPr lang="ru-RU" sz="2400" b="1" dirty="0" smtClean="0">
                <a:latin typeface="Bahnschrift SemiBold Condensed" panose="020B0502040204020203" pitchFamily="34" charset="0"/>
              </a:rPr>
            </a:br>
            <a:r>
              <a:rPr lang="ru-RU" sz="2400" dirty="0" smtClean="0">
                <a:latin typeface="Bahnschrift SemiBold Condensed" panose="020B0502040204020203" pitchFamily="34" charset="0"/>
              </a:rPr>
              <a:t/>
            </a:r>
            <a:br>
              <a:rPr lang="ru-RU" sz="2400" dirty="0" smtClean="0">
                <a:latin typeface="Bahnschrift SemiBold Condensed" panose="020B0502040204020203" pitchFamily="34" charset="0"/>
              </a:rPr>
            </a:br>
            <a:r>
              <a:rPr lang="ru-RU" sz="1800" b="1" dirty="0" smtClean="0">
                <a:latin typeface="Bahnschrift SemiBold Condensed" panose="020B0502040204020203" pitchFamily="34" charset="0"/>
              </a:rPr>
              <a:t>Липецк, 2020 год</a:t>
            </a:r>
            <a:endParaRPr lang="ru-RU" sz="1800" b="1" dirty="0">
              <a:latin typeface="Bahnschrift SemiBold Condensed" panose="020B0502040204020203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47564" y="764704"/>
            <a:ext cx="7992888" cy="20882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500" b="1" dirty="0" smtClean="0"/>
              <a:t>Конструктор написания исследовательской и проектной работы</a:t>
            </a:r>
            <a:endParaRPr lang="ru-RU" sz="4500" b="1" dirty="0"/>
          </a:p>
        </p:txBody>
      </p:sp>
    </p:spTree>
    <p:extLst>
      <p:ext uri="{BB962C8B-B14F-4D97-AF65-F5344CB8AC3E}">
        <p14:creationId xmlns:p14="http://schemas.microsoft.com/office/powerpoint/2010/main" xmlns="" val="31660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Задачи работы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00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Наиболее часто используемые слова, с которых обычно начинают формулировать задачи:</a:t>
            </a:r>
          </a:p>
          <a:p>
            <a:pPr>
              <a:buFontTx/>
              <a:buChar char="-"/>
            </a:pPr>
            <a:r>
              <a:rPr lang="ru-RU" sz="2200" i="1" dirty="0" smtClean="0"/>
              <a:t>исследовать (горизонтальное распределение…)</a:t>
            </a:r>
          </a:p>
          <a:p>
            <a:pPr>
              <a:buFontTx/>
              <a:buChar char="-"/>
            </a:pPr>
            <a:r>
              <a:rPr lang="ru-RU" sz="2200" i="1" dirty="0" smtClean="0"/>
              <a:t>получить (количественные характеристики…)</a:t>
            </a:r>
          </a:p>
          <a:p>
            <a:pPr>
              <a:buFontTx/>
              <a:buChar char="-"/>
            </a:pPr>
            <a:r>
              <a:rPr lang="ru-RU" sz="2200" i="1" dirty="0" smtClean="0"/>
              <a:t>оценить (влияние процессов…)</a:t>
            </a:r>
          </a:p>
          <a:p>
            <a:pPr>
              <a:buFontTx/>
              <a:buChar char="-"/>
            </a:pPr>
            <a:r>
              <a:rPr lang="ru-RU" sz="2200" i="1" dirty="0" smtClean="0"/>
              <a:t>определить (вклад популяции…)</a:t>
            </a:r>
          </a:p>
          <a:p>
            <a:pPr>
              <a:buFontTx/>
              <a:buChar char="-"/>
            </a:pPr>
            <a:r>
              <a:rPr lang="ru-RU" sz="2200" i="1" dirty="0" smtClean="0"/>
              <a:t>выявить (связи между отдельными популяциями…)</a:t>
            </a:r>
          </a:p>
          <a:p>
            <a:pPr>
              <a:buFontTx/>
              <a:buChar char="-"/>
            </a:pPr>
            <a:r>
              <a:rPr lang="ru-RU" sz="2200" i="1" dirty="0" smtClean="0"/>
              <a:t>установить (состав органического вещества…)</a:t>
            </a:r>
          </a:p>
          <a:p>
            <a:pPr>
              <a:buFontTx/>
              <a:buChar char="-"/>
            </a:pPr>
            <a:r>
              <a:rPr lang="ru-RU" sz="2200" i="1" dirty="0" smtClean="0"/>
              <a:t>усовершенствовать (классическую методику учёта численности…применительно к…)</a:t>
            </a:r>
          </a:p>
          <a:p>
            <a:pPr>
              <a:buFontTx/>
              <a:buChar char="-"/>
            </a:pPr>
            <a:r>
              <a:rPr lang="ru-RU" sz="2200" i="1" dirty="0" smtClean="0"/>
              <a:t>разработать (методику отбора газов…)</a:t>
            </a:r>
          </a:p>
          <a:p>
            <a:pPr>
              <a:buFontTx/>
              <a:buChar char="-"/>
            </a:pPr>
            <a:r>
              <a:rPr lang="ru-RU" sz="2200" i="1" dirty="0" smtClean="0"/>
              <a:t>проверить (возможность обитания…в условиях…)</a:t>
            </a:r>
          </a:p>
          <a:p>
            <a:pPr>
              <a:buFontTx/>
              <a:buChar char="-"/>
            </a:pPr>
            <a:r>
              <a:rPr lang="ru-RU" sz="2200" i="1" dirty="0" smtClean="0"/>
              <a:t>сопоставить (данные по фауне…с…)</a:t>
            </a:r>
          </a:p>
          <a:p>
            <a:pPr>
              <a:buFontTx/>
              <a:buChar char="-"/>
            </a:pPr>
            <a:endParaRPr lang="ru-RU" sz="2400" i="1" dirty="0" smtClean="0"/>
          </a:p>
          <a:p>
            <a:pPr>
              <a:buFontTx/>
              <a:buChar char="-"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295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Гипотеза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6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b="1" dirty="0" smtClean="0">
                <a:solidFill>
                  <a:schemeClr val="accent1"/>
                </a:solidFill>
              </a:rPr>
              <a:t>Гипотеза</a:t>
            </a:r>
            <a:r>
              <a:rPr lang="ru-RU" sz="2500" b="1" dirty="0" smtClean="0"/>
              <a:t> (от др.-греч. </a:t>
            </a:r>
            <a:r>
              <a:rPr lang="en-US" sz="2500" b="1" i="1" dirty="0"/>
              <a:t>h</a:t>
            </a:r>
            <a:r>
              <a:rPr lang="en-US" sz="2500" b="1" i="1" dirty="0" smtClean="0"/>
              <a:t>ypothesis </a:t>
            </a:r>
            <a:r>
              <a:rPr lang="en-US" sz="2500" b="1" dirty="0" smtClean="0"/>
              <a:t>– </a:t>
            </a:r>
            <a:r>
              <a:rPr lang="ru-RU" sz="2500" b="1" dirty="0" smtClean="0"/>
              <a:t>предположение) – это научное предположение, выдвигаемое для объяснения какого-либо явления и требующее проверки на опыте и подтверждения фактами.</a:t>
            </a:r>
          </a:p>
          <a:p>
            <a:pPr>
              <a:buFontTx/>
              <a:buChar char="-"/>
            </a:pPr>
            <a:r>
              <a:rPr lang="ru-RU" sz="2300" i="1" dirty="0" smtClean="0"/>
              <a:t>Иными словами, это недоказанное утверждение, с помощью которого тем не менее можно объяснить ряд явлений, без него необъяснимых.</a:t>
            </a:r>
          </a:p>
          <a:p>
            <a:pPr>
              <a:buFontTx/>
              <a:buChar char="-"/>
            </a:pPr>
            <a:r>
              <a:rPr lang="ru-RU" sz="2300" i="1" dirty="0"/>
              <a:t>Гипотеза должна предполагать возможность самостоятельной экспериментальной проверки</a:t>
            </a:r>
            <a:r>
              <a:rPr lang="ru-RU" sz="2300" i="1" dirty="0" smtClean="0"/>
              <a:t>.</a:t>
            </a:r>
          </a:p>
          <a:p>
            <a:pPr>
              <a:buFontTx/>
              <a:buChar char="-"/>
            </a:pPr>
            <a:r>
              <a:rPr lang="ru-RU" sz="2300" b="1" i="1" dirty="0" smtClean="0"/>
              <a:t>Гипотезу используют только в исследовательских работах.</a:t>
            </a:r>
          </a:p>
          <a:p>
            <a:pPr>
              <a:buFontTx/>
              <a:buChar char="-"/>
            </a:pPr>
            <a:r>
              <a:rPr lang="ru-RU" sz="2300" i="1" dirty="0" smtClean="0"/>
              <a:t>В проектах есть образ создаваемой модели, макета, установки и другого продукта, поэтому гипотеза не требуется.</a:t>
            </a:r>
          </a:p>
          <a:p>
            <a:pPr>
              <a:buFontTx/>
              <a:buChar char="-"/>
            </a:pPr>
            <a:r>
              <a:rPr lang="ru-RU" sz="2300" i="1" dirty="0" smtClean="0"/>
              <a:t>Гипотеза не должна быть очевидной, в этом случае это уже не гипотеза, а констатация факта, не требующая подтверждения.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8338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Методы исследования и проектирования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6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Метод</a:t>
            </a:r>
            <a:r>
              <a:rPr lang="ru-RU" sz="2400" b="1" dirty="0" smtClean="0"/>
              <a:t> – это путь исследования, способ достижения цели, совокупность приёмов и операций практического и теоретического освоения действительности. Метод – это инструмент решения задач и достижения цели.</a:t>
            </a:r>
            <a:endParaRPr lang="ru-RU" sz="2300" b="1" dirty="0" smtClean="0"/>
          </a:p>
          <a:p>
            <a:pPr>
              <a:buFontTx/>
              <a:buChar char="-"/>
            </a:pPr>
            <a:r>
              <a:rPr lang="ru-RU" sz="2300" i="1" dirty="0"/>
              <a:t>Н</a:t>
            </a:r>
            <a:r>
              <a:rPr lang="ru-RU" sz="2300" i="1" dirty="0" smtClean="0"/>
              <a:t>аблюдение – </a:t>
            </a:r>
            <a:r>
              <a:rPr lang="ru-RU" sz="2300" dirty="0" smtClean="0"/>
              <a:t>это качественный метод, не предполагающий проведения измерений с помощью приборов. Научное наблюдение характеризуется целенаправленностью, для этого обычно выделяется объект наблюдений и фиксируются его особенности.</a:t>
            </a:r>
          </a:p>
          <a:p>
            <a:pPr>
              <a:buFontTx/>
              <a:buChar char="-"/>
            </a:pPr>
            <a:r>
              <a:rPr lang="ru-RU" sz="2300" i="1" dirty="0"/>
              <a:t>И</a:t>
            </a:r>
            <a:r>
              <a:rPr lang="ru-RU" sz="2300" i="1" dirty="0" smtClean="0"/>
              <a:t>змерение </a:t>
            </a:r>
            <a:r>
              <a:rPr lang="ru-RU" sz="2300" dirty="0" smtClean="0"/>
              <a:t>используется для оценки параметров конкретных объектов живой и неживой природы.</a:t>
            </a:r>
          </a:p>
          <a:p>
            <a:pPr>
              <a:buFontTx/>
              <a:buChar char="-"/>
            </a:pPr>
            <a:r>
              <a:rPr lang="ru-RU" sz="2300" i="1" dirty="0"/>
              <a:t>Э</a:t>
            </a:r>
            <a:r>
              <a:rPr lang="ru-RU" sz="2300" i="1" dirty="0" smtClean="0"/>
              <a:t>ксперимент </a:t>
            </a:r>
            <a:r>
              <a:rPr lang="ru-RU" sz="2300" dirty="0" smtClean="0"/>
              <a:t>позволяет получить количественный результат и по нему сделать вывод об особенностях исследуемого явления. При этом экспериментатор изменяет один из параметров и определяет, какое влияние на исследуемый объект это оказало.</a:t>
            </a:r>
          </a:p>
        </p:txBody>
      </p:sp>
    </p:spTree>
    <p:extLst>
      <p:ext uri="{BB962C8B-B14F-4D97-AF65-F5344CB8AC3E}">
        <p14:creationId xmlns:p14="http://schemas.microsoft.com/office/powerpoint/2010/main" xmlns="" val="675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Результаты и их обработка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Результат</a:t>
            </a:r>
            <a:r>
              <a:rPr lang="ru-RU" sz="2400" b="1" dirty="0" smtClean="0"/>
              <a:t>– это то главное, что вы можете получить после проведения экспериментов или достижения задуманного в проекте. Результат – это то, что должно приносить практическую пользу.</a:t>
            </a:r>
            <a:endParaRPr lang="ru-RU" sz="2300" b="1" dirty="0" smtClean="0"/>
          </a:p>
          <a:p>
            <a:pPr>
              <a:buFontTx/>
              <a:buChar char="-"/>
            </a:pPr>
            <a:r>
              <a:rPr lang="ru-RU" sz="2300" i="1" dirty="0" smtClean="0"/>
              <a:t>Результаты бывают первичные (например, собранные образцы, пробы и т.д.) и вторичные, то есть результаты обработки данных.</a:t>
            </a:r>
            <a:endParaRPr lang="ru-RU" sz="2300" dirty="0" smtClean="0"/>
          </a:p>
          <a:p>
            <a:pPr>
              <a:buFontTx/>
              <a:buChar char="-"/>
            </a:pPr>
            <a:r>
              <a:rPr lang="ru-RU" sz="2300" i="1" dirty="0" smtClean="0"/>
              <a:t>Все первичные результаты необходимо записывать в дневник (полевой дневник) или журнал (лабораторный журнал).</a:t>
            </a:r>
          </a:p>
          <a:p>
            <a:pPr>
              <a:buFontTx/>
              <a:buChar char="-"/>
            </a:pPr>
            <a:r>
              <a:rPr lang="ru-RU" sz="2300" i="1" dirty="0" smtClean="0"/>
              <a:t>Обработка данных позволяет определить средние показатели за несколько измерений или связь динамики изменений двух величин – такие величины называют корреляцией. </a:t>
            </a:r>
          </a:p>
          <a:p>
            <a:pPr>
              <a:buFontTx/>
              <a:buChar char="-"/>
            </a:pPr>
            <a:r>
              <a:rPr lang="ru-RU" sz="2300" i="1" dirty="0" smtClean="0"/>
              <a:t>Отклонение результатов измерений от среднего значения называется погрешностью, которая показывает, насколько отличаются от средней величины лучшие и худшие показатели. Поэтому при проведении измерений всегда нужно делать серию замеров и обязательно вычислять погрешность.</a:t>
            </a:r>
            <a:endParaRPr lang="ru-RU" sz="2300" dirty="0" smtClean="0"/>
          </a:p>
          <a:p>
            <a:pPr>
              <a:buFontTx/>
              <a:buChar char="-"/>
            </a:pPr>
            <a:r>
              <a:rPr lang="ru-RU" sz="2300" i="1" dirty="0" smtClean="0"/>
              <a:t>Важной характеристикой результата является его достоверность.</a:t>
            </a:r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xmlns="" val="9109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Анализ и обсуждение результатов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b="1" dirty="0" smtClean="0">
                <a:solidFill>
                  <a:schemeClr val="accent1"/>
                </a:solidFill>
              </a:rPr>
              <a:t>Анализ</a:t>
            </a:r>
            <a:r>
              <a:rPr lang="ru-RU" sz="2500" b="1" dirty="0" smtClean="0"/>
              <a:t> (от греч. </a:t>
            </a:r>
            <a:r>
              <a:rPr lang="en-US" sz="2500" b="1" i="1" dirty="0" smtClean="0"/>
              <a:t>analysis </a:t>
            </a:r>
            <a:r>
              <a:rPr lang="en-US" sz="2500" b="1" dirty="0" smtClean="0"/>
              <a:t>– </a:t>
            </a:r>
            <a:r>
              <a:rPr lang="ru-RU" sz="2500" b="1" dirty="0" smtClean="0"/>
              <a:t>разложение) – это метод научного исследования, который основан на изучении составных частей изучаемого объекта или явления.</a:t>
            </a:r>
          </a:p>
          <a:p>
            <a:pPr>
              <a:buFontTx/>
              <a:buChar char="-"/>
            </a:pPr>
            <a:r>
              <a:rPr lang="ru-RU" sz="2300" i="1" dirty="0" smtClean="0"/>
              <a:t>При анализе результатов исследования или проекта нужно рассмотреть со всех сторон каждый из полученных результатов, сопоставить их друг с другом и с данными из литературных источников, рассмотреть методы, с помощью которых они были получены, а также учесть разные возможные факторы, повлиявшие на результат.</a:t>
            </a:r>
          </a:p>
          <a:p>
            <a:pPr>
              <a:buFontTx/>
              <a:buChar char="-"/>
            </a:pPr>
            <a:r>
              <a:rPr lang="ru-RU" sz="2300" i="1" dirty="0" smtClean="0"/>
              <a:t>Анализ неразрывно связан с синтезом – соединение элементов в единое целое. В итоге результаты анализа необходимо собрать в целостный вывод по работе.</a:t>
            </a:r>
          </a:p>
          <a:p>
            <a:pPr>
              <a:buFontTx/>
              <a:buChar char="-"/>
            </a:pPr>
            <a:r>
              <a:rPr lang="ru-RU" sz="2300" i="1" dirty="0" smtClean="0"/>
              <a:t>При анализе и в обсуждении необходимо описать все возможные факторы влияния на результат и доказать, что ведущим является исследуемый фактор.</a:t>
            </a:r>
          </a:p>
          <a:p>
            <a:pPr>
              <a:buFontTx/>
              <a:buChar char="-"/>
            </a:pPr>
            <a:r>
              <a:rPr lang="ru-RU" sz="2300" i="1" dirty="0" smtClean="0"/>
              <a:t>Анализ данных включает сравнение собственных результатов с известными из литературы. К результатам любых экспериментальных данных необходимо подходить критически.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1234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/>
              <a:t>Источники информации. Ссылки и правила цитирования</a:t>
            </a:r>
            <a:endParaRPr lang="ru-RU" sz="25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100" dirty="0" smtClean="0"/>
              <a:t>Источники информации бывают </a:t>
            </a:r>
            <a:r>
              <a:rPr lang="ru-RU" sz="2100" i="1" dirty="0" smtClean="0"/>
              <a:t>первичные </a:t>
            </a:r>
            <a:r>
              <a:rPr lang="ru-RU" sz="2100" dirty="0" smtClean="0"/>
              <a:t>и</a:t>
            </a:r>
            <a:r>
              <a:rPr lang="ru-RU" sz="2100" i="1" dirty="0" smtClean="0"/>
              <a:t> вторичные.</a:t>
            </a:r>
          </a:p>
          <a:p>
            <a:pPr>
              <a:buFontTx/>
              <a:buChar char="-"/>
            </a:pPr>
            <a:r>
              <a:rPr lang="ru-RU" sz="2000" i="1" dirty="0" smtClean="0"/>
              <a:t>Первичные представляют собой те результаты исследований или наблюдений, которые выполняли конкретные исследователи. Они несут информацию о непосредственно собранных данных, поэтому их можно сравнивать и анализировать.</a:t>
            </a:r>
          </a:p>
          <a:p>
            <a:pPr>
              <a:buFontTx/>
              <a:buChar char="-"/>
            </a:pPr>
            <a:r>
              <a:rPr lang="ru-RU" sz="2000" i="1" dirty="0" smtClean="0"/>
              <a:t>Вторичными источниками являются учебники, обзорные статьи и монографии. В них уже сделан анализ определённой проблемы, предложены общие методы работы и их сравнение.</a:t>
            </a:r>
          </a:p>
          <a:p>
            <a:pPr>
              <a:buFontTx/>
              <a:buChar char="-"/>
            </a:pPr>
            <a:r>
              <a:rPr lang="ru-RU" sz="2000" i="1" dirty="0" smtClean="0"/>
              <a:t>Наиболее распространёнными источниками информации, которыми пользуются школьники, являются разнообразные сайты в Интернете. Главная проблема – это достоверность этих источников.</a:t>
            </a:r>
          </a:p>
          <a:p>
            <a:pPr>
              <a:buFontTx/>
              <a:buChar char="-"/>
            </a:pPr>
            <a:r>
              <a:rPr lang="ru-RU" sz="2000" i="1" dirty="0" smtClean="0"/>
              <a:t>Самым недостоверным источником являются СМИ.</a:t>
            </a:r>
          </a:p>
          <a:p>
            <a:pPr>
              <a:buFontTx/>
              <a:buChar char="-"/>
            </a:pPr>
            <a:r>
              <a:rPr lang="ru-RU" sz="2000" i="1" dirty="0" smtClean="0"/>
              <a:t>На мысли и тезисы, которые взяты из работ других авторов, необходимо приводить соответствующие ссылки, чтобы вас не обвинили в плагиате, то есть присвоении чужого интеллектуального труда.</a:t>
            </a:r>
          </a:p>
          <a:p>
            <a:pPr>
              <a:buFontTx/>
              <a:buChar char="-"/>
            </a:pPr>
            <a:r>
              <a:rPr lang="ru-RU" sz="2000" i="1" dirty="0" smtClean="0"/>
              <a:t>Оформление библиографических ссылок производится 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7.0.5-2008 СИБИД.</a:t>
            </a:r>
          </a:p>
        </p:txBody>
      </p:sp>
    </p:spTree>
    <p:extLst>
      <p:ext uri="{BB962C8B-B14F-4D97-AF65-F5344CB8AC3E}">
        <p14:creationId xmlns:p14="http://schemas.microsoft.com/office/powerpoint/2010/main" xmlns="" val="39529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632848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Авторы разработки, руководители Всероссийского конкурса юношеских исследовательских работ имени В.И. Вернадского: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- А.В. Леонтович, кандидат психологических наук, председатель Оргкомитета,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- А.С. </a:t>
            </a:r>
            <a:r>
              <a:rPr lang="ru-RU" sz="2000" i="1" dirty="0" err="1" smtClean="0">
                <a:solidFill>
                  <a:schemeClr val="tx1"/>
                </a:solidFill>
                <a:latin typeface="+mn-lt"/>
              </a:rPr>
              <a:t>Саввичев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, доктор биологических наук, председатель естественнонаучного направления,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- И.А. Смирнов, кандидат биологических наук, руководитель секции.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В данном учебном пособии рассматривается  методология исследовательской деятельности, результаты которой могут быть представлены на Всероссийский конкурс юношеских исследовательских работ имени В.И. Вернадского.</a:t>
            </a:r>
            <a:br>
              <a:rPr lang="ru-RU" sz="2000" i="1" dirty="0" smtClean="0">
                <a:solidFill>
                  <a:schemeClr val="tx1"/>
                </a:solidFill>
                <a:latin typeface="+mn-lt"/>
              </a:rPr>
            </a:br>
            <a:endParaRPr lang="ru-RU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404664"/>
            <a:ext cx="7920880" cy="144016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200" b="1" dirty="0" smtClean="0"/>
              <a:t>Данные методические рекомендации составлены на основе учебного пособия для учащихся 5-9 классов «Проектная мастерская»</a:t>
            </a:r>
          </a:p>
          <a:p>
            <a:pPr marL="45720" indent="0" algn="ctr">
              <a:buNone/>
            </a:pPr>
            <a:r>
              <a:rPr lang="ru-RU" sz="2200" b="1" dirty="0" smtClean="0"/>
              <a:t>Авторы: А.В. Леонтович, И.А. Смирнов, А.С. </a:t>
            </a:r>
            <a:r>
              <a:rPr lang="ru-RU" sz="2200" b="1" dirty="0" err="1" smtClean="0"/>
              <a:t>Саввичев</a:t>
            </a:r>
            <a:endParaRPr lang="ru-RU" sz="2200" b="1" dirty="0" smtClean="0"/>
          </a:p>
          <a:p>
            <a:pPr marL="45720" indent="0" algn="ctr">
              <a:buNone/>
            </a:pP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xmlns="" val="39912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Исследование и проектирование.</a:t>
            </a:r>
            <a:br>
              <a:rPr lang="ru-RU" sz="2800" b="1" dirty="0"/>
            </a:br>
            <a:r>
              <a:rPr lang="ru-RU" sz="2800" b="1" dirty="0"/>
              <a:t>Сходство и различия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/>
                </a:solidFill>
              </a:rPr>
              <a:t>Проектирование</a:t>
            </a:r>
            <a:r>
              <a:rPr lang="ru-RU" b="1" dirty="0"/>
              <a:t> – это деятельность, направленная на выявление необходимости и создание объектов и явлений окружающего мира, отличных по своим характеристикам и свойствам от </a:t>
            </a:r>
            <a:r>
              <a:rPr lang="ru-RU" b="1" dirty="0" smtClean="0"/>
              <a:t>известных.</a:t>
            </a:r>
            <a:endParaRPr lang="ru-RU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/>
                </a:solidFill>
              </a:rPr>
              <a:t>Исследование</a:t>
            </a:r>
            <a:r>
              <a:rPr lang="ru-RU" b="1" dirty="0"/>
              <a:t> – это деятельность, связанная с получением новых знаний, которая сопровождается применением определённых средств: наблюдения, эксперимента, анализа и т.д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1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Проблема исследования и проектирования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68863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b="1" dirty="0" smtClean="0">
                <a:solidFill>
                  <a:schemeClr val="accent1"/>
                </a:solidFill>
              </a:rPr>
              <a:t>Проблема</a:t>
            </a:r>
            <a:r>
              <a:rPr lang="ru-RU" sz="2300" b="1" dirty="0" smtClean="0"/>
              <a:t> (от греч. </a:t>
            </a:r>
            <a:r>
              <a:rPr lang="en-US" sz="2300" b="1" i="1" dirty="0" err="1"/>
              <a:t>p</a:t>
            </a:r>
            <a:r>
              <a:rPr lang="en-US" sz="2300" b="1" i="1" dirty="0" err="1" smtClean="0"/>
              <a:t>roblema</a:t>
            </a:r>
            <a:r>
              <a:rPr lang="en-US" sz="2300" b="1" i="1" dirty="0" smtClean="0"/>
              <a:t> – </a:t>
            </a:r>
            <a:r>
              <a:rPr lang="ru-RU" sz="2300" b="1" dirty="0" smtClean="0"/>
              <a:t>задача</a:t>
            </a:r>
            <a:r>
              <a:rPr lang="en-US" sz="2300" b="1" i="1" dirty="0" smtClean="0"/>
              <a:t>) </a:t>
            </a:r>
            <a:r>
              <a:rPr lang="ru-RU" sz="2300" b="1" dirty="0" smtClean="0"/>
              <a:t>– в широком смысле – сложный теоретический или практический вопрос, требующий изучения, разрешения; в науке – противоречивая ситуация, проявляющаяся в виде противоположных позиций в объяснении каких-либо явлений, объектов, процессов и требующая адекватной теории для её реализации.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Tx/>
              <a:buChar char="-"/>
            </a:pPr>
            <a:r>
              <a:rPr lang="ru-RU" sz="2200" i="1" dirty="0"/>
              <a:t>М</a:t>
            </a:r>
            <a:r>
              <a:rPr lang="ru-RU" sz="2200" i="1" dirty="0" smtClean="0"/>
              <a:t>ы задаём интригующий вопрос, ответ на который не знаем (исследование), или стремимся достичь нужного результата, но не совсем понимаем, как это сделать (проектирование).</a:t>
            </a:r>
          </a:p>
          <a:p>
            <a:pPr>
              <a:buFontTx/>
              <a:buChar char="-"/>
            </a:pPr>
            <a:r>
              <a:rPr lang="ru-RU" sz="2200" i="1" dirty="0" smtClean="0"/>
              <a:t>Проблемы характерны как для «большой» науки и всего человечества, отдельной страны или города, семьи, так и для автора лично.</a:t>
            </a:r>
          </a:p>
          <a:p>
            <a:pPr>
              <a:buFontTx/>
              <a:buChar char="-"/>
            </a:pPr>
            <a:r>
              <a:rPr lang="ru-RU" sz="2200" i="1" dirty="0" smtClean="0"/>
              <a:t>Проблемный вопрос должен быть посильно решаемым в ходе проведения исследования или реализации проекта.</a:t>
            </a:r>
          </a:p>
          <a:p>
            <a:pPr>
              <a:buFontTx/>
              <a:buChar char="-"/>
            </a:pPr>
            <a:endParaRPr lang="ru-RU" sz="2200" b="1" i="1" dirty="0" smtClean="0"/>
          </a:p>
          <a:p>
            <a:pPr>
              <a:buFontTx/>
              <a:buChar char="-"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829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Актуальность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34035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Актуальность</a:t>
            </a:r>
            <a:r>
              <a:rPr lang="ru-RU" sz="2400" b="1" dirty="0" smtClean="0"/>
              <a:t> (от </a:t>
            </a:r>
            <a:r>
              <a:rPr lang="ru-RU" sz="2400" b="1" dirty="0" err="1" smtClean="0"/>
              <a:t>позднелат</a:t>
            </a:r>
            <a:r>
              <a:rPr lang="ru-RU" sz="2400" b="1" dirty="0" smtClean="0"/>
              <a:t>. </a:t>
            </a:r>
            <a:r>
              <a:rPr lang="en-US" sz="2400" b="1" i="1" dirty="0" err="1" smtClean="0"/>
              <a:t>actualis</a:t>
            </a:r>
            <a:r>
              <a:rPr lang="en-US" sz="2400" b="1" i="1" dirty="0" smtClean="0"/>
              <a:t> – </a:t>
            </a:r>
            <a:r>
              <a:rPr lang="ru-RU" sz="2400" b="1" dirty="0" smtClean="0"/>
              <a:t>фактически существующий настоящий, современный</a:t>
            </a:r>
            <a:r>
              <a:rPr lang="en-US" sz="2400" b="1" i="1" dirty="0" smtClean="0"/>
              <a:t>) </a:t>
            </a:r>
            <a:r>
              <a:rPr lang="ru-RU" sz="2400" b="1" dirty="0" smtClean="0"/>
              <a:t>– важность, значительность чего-либо для настоящего момента или же как современность, злободневность.</a:t>
            </a:r>
            <a:endParaRPr lang="ru-RU" sz="2400" b="1" dirty="0"/>
          </a:p>
          <a:p>
            <a:pPr>
              <a:buFontTx/>
              <a:buChar char="-"/>
            </a:pPr>
            <a:r>
              <a:rPr lang="ru-RU" sz="2300" i="1" dirty="0" smtClean="0"/>
              <a:t>Оценка актуальности при рассмотрении проблемного вопроса состоит прежде всего в том, чтобы выяснить, насколько этот вопрос интересует лично автора, а также что нового можно узнать и освоить в процессе работы.</a:t>
            </a:r>
          </a:p>
          <a:p>
            <a:pPr>
              <a:buFontTx/>
              <a:buChar char="-"/>
            </a:pPr>
            <a:r>
              <a:rPr lang="ru-RU" sz="2300" i="1" dirty="0" smtClean="0"/>
              <a:t>Формулируя актуальность работы, необходимо аргументированно доказать её необходимость и важность, более того эта работа должна привести к результатам, которые будут интересны окружающим.</a:t>
            </a:r>
          </a:p>
          <a:p>
            <a:pPr>
              <a:buFontTx/>
              <a:buChar char="-"/>
            </a:pPr>
            <a:endParaRPr lang="ru-RU" sz="2300" i="1" dirty="0" smtClean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813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Тема работы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726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Тема</a:t>
            </a:r>
            <a:r>
              <a:rPr lang="ru-RU" sz="2400" b="1" dirty="0" smtClean="0"/>
              <a:t> (</a:t>
            </a:r>
            <a:r>
              <a:rPr lang="ru-RU" sz="2400" b="1" i="1" dirty="0" smtClean="0"/>
              <a:t>энциклопедический словарь</a:t>
            </a:r>
            <a:r>
              <a:rPr lang="en-US" sz="2400" b="1" dirty="0" smtClean="0"/>
              <a:t>) </a:t>
            </a:r>
            <a:r>
              <a:rPr lang="ru-RU" sz="2400" b="1" dirty="0" smtClean="0"/>
              <a:t>– это предмет, основное содержание рассуждения, изложения, творчества.</a:t>
            </a:r>
            <a:endParaRPr lang="ru-RU" sz="2400" b="1" dirty="0"/>
          </a:p>
          <a:p>
            <a:pPr>
              <a:buFontTx/>
              <a:buChar char="-"/>
            </a:pPr>
            <a:r>
              <a:rPr lang="ru-RU" sz="2300" i="1" dirty="0" smtClean="0"/>
              <a:t>Тема работы должна стать навязчивой, то есть возникать с разных сторон по ходу работы – при постановке проблемного вопроса, подборе методов, анализе результатов и т.д.</a:t>
            </a:r>
          </a:p>
          <a:p>
            <a:pPr>
              <a:buFontTx/>
              <a:buChar char="-"/>
            </a:pPr>
            <a:r>
              <a:rPr lang="ru-RU" sz="2300" i="1" dirty="0" smtClean="0"/>
              <a:t>Из темы каждый читатель должен понять, о чём эта работа, что в ней является предметом исследования или проектирования.</a:t>
            </a:r>
          </a:p>
          <a:p>
            <a:pPr>
              <a:buFontTx/>
              <a:buChar char="-"/>
            </a:pPr>
            <a:r>
              <a:rPr lang="ru-RU" sz="2300" i="1" dirty="0" smtClean="0"/>
              <a:t>Тема работы должна соответствовать содержанию, проблемному вопросу.</a:t>
            </a:r>
          </a:p>
          <a:p>
            <a:pPr>
              <a:buFontTx/>
              <a:buChar char="-"/>
            </a:pPr>
            <a:r>
              <a:rPr lang="ru-RU" sz="2300" i="1" dirty="0" smtClean="0"/>
              <a:t>Постановка темы не должна быть слишком широкой, посильной лишь для большой науки.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4710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Объект и предмет работы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72608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Объект</a:t>
            </a:r>
            <a:r>
              <a:rPr lang="ru-RU" sz="2400" b="1" dirty="0" smtClean="0"/>
              <a:t> (</a:t>
            </a:r>
            <a:r>
              <a:rPr lang="ru-RU" sz="2400" b="1" i="1" dirty="0" smtClean="0"/>
              <a:t>энциклопедический словарь</a:t>
            </a:r>
            <a:r>
              <a:rPr lang="en-US" sz="2400" b="1" dirty="0" smtClean="0"/>
              <a:t>) </a:t>
            </a:r>
            <a:r>
              <a:rPr lang="ru-RU" sz="2400" b="1" dirty="0" smtClean="0"/>
              <a:t>– это то, что существует вне нас и независимо от нашего сознания, явление внешнего мира. Объект – это явление, на которое направлена чья-нибудь деятельность, чьё-нибудь внимание.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Предмет</a:t>
            </a:r>
            <a:r>
              <a:rPr lang="ru-RU" sz="2400" b="1" dirty="0" smtClean="0"/>
              <a:t> (</a:t>
            </a:r>
            <a:r>
              <a:rPr lang="ru-RU" sz="2400" b="1" i="1" dirty="0"/>
              <a:t>энциклопедический </a:t>
            </a:r>
            <a:r>
              <a:rPr lang="ru-RU" sz="2400" b="1" i="1" dirty="0" smtClean="0"/>
              <a:t>словарь</a:t>
            </a:r>
            <a:r>
              <a:rPr lang="ru-RU" sz="2400" b="1" dirty="0" smtClean="0"/>
              <a:t>) – всякое материальное явление.</a:t>
            </a:r>
          </a:p>
          <a:p>
            <a:pPr>
              <a:buFontTx/>
              <a:buChar char="-"/>
            </a:pPr>
            <a:r>
              <a:rPr lang="ru-RU" sz="2400" i="1" dirty="0" smtClean="0"/>
              <a:t>Для исследователя же предметом является определённое свойство реально существующей в мире вещи (объекта).</a:t>
            </a:r>
          </a:p>
          <a:p>
            <a:pPr>
              <a:buFontTx/>
              <a:buChar char="-"/>
            </a:pPr>
            <a:r>
              <a:rPr lang="ru-RU" sz="2400" i="1" dirty="0" smtClean="0"/>
              <a:t>Пара «объект – предмет» является необходимой частью каждого исследования.</a:t>
            </a:r>
          </a:p>
          <a:p>
            <a:pPr>
              <a:buFontTx/>
              <a:buChar char="-"/>
            </a:pPr>
            <a:r>
              <a:rPr lang="ru-RU" sz="2400" i="1" dirty="0" smtClean="0"/>
              <a:t>В проектной работе пару «объект – предмет» заменяет планируемый к разработке объект с его характеристиками, которые должны быть достигнуты.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19262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Цель работы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61662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Цель</a:t>
            </a:r>
            <a:r>
              <a:rPr lang="ru-RU" sz="2400" b="1" dirty="0" smtClean="0"/>
              <a:t> (</a:t>
            </a:r>
            <a:r>
              <a:rPr lang="ru-RU" sz="2400" b="1" i="1" dirty="0" smtClean="0"/>
              <a:t>энциклопедический словарь</a:t>
            </a:r>
            <a:r>
              <a:rPr lang="en-US" sz="2400" b="1" dirty="0" smtClean="0"/>
              <a:t>) </a:t>
            </a:r>
            <a:r>
              <a:rPr lang="ru-RU" sz="2400" b="1" dirty="0" smtClean="0"/>
              <a:t>– предмет стремления, то, что надо, желательно осуществить.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/>
                </a:solidFill>
              </a:rPr>
              <a:t>Цель в проектировании </a:t>
            </a:r>
            <a:r>
              <a:rPr lang="ru-RU" sz="2400" b="1" dirty="0" smtClean="0"/>
              <a:t>включает в себя достижение заранее сформулированного результата.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/>
                </a:solidFill>
              </a:rPr>
              <a:t>Цель </a:t>
            </a:r>
            <a:r>
              <a:rPr lang="ru-RU" sz="2400" b="1" dirty="0" smtClean="0">
                <a:solidFill>
                  <a:schemeClr val="accent1"/>
                </a:solidFill>
              </a:rPr>
              <a:t>исследования </a:t>
            </a:r>
            <a:r>
              <a:rPr lang="ru-RU" sz="2400" b="1" dirty="0" smtClean="0"/>
              <a:t>заключается в познании чего-то нового, ранее неизвестного.</a:t>
            </a:r>
            <a:endParaRPr lang="ru-RU" sz="2400" b="1" dirty="0"/>
          </a:p>
          <a:p>
            <a:pPr>
              <a:buFontTx/>
              <a:buChar char="-"/>
            </a:pPr>
            <a:r>
              <a:rPr lang="ru-RU" sz="2200" i="1" dirty="0" smtClean="0"/>
              <a:t>Целью в научных исследованиях является получение нового знания. Парадокс заключается в том, что часто, принимаясь за работу, исследователь не знает, что он получит.</a:t>
            </a:r>
          </a:p>
          <a:p>
            <a:pPr>
              <a:buFontTx/>
              <a:buChar char="-"/>
            </a:pPr>
            <a:r>
              <a:rPr lang="ru-RU" sz="2200" i="1" dirty="0" smtClean="0"/>
              <a:t>Чтобы цель была успешно достигнута:</a:t>
            </a:r>
          </a:p>
          <a:p>
            <a:pPr>
              <a:buFontTx/>
              <a:buChar char="-"/>
            </a:pPr>
            <a:r>
              <a:rPr lang="ru-RU" sz="2200" i="1" dirty="0" smtClean="0"/>
              <a:t>необходимо хорошо понимать, чего мы хотим достигнуть;</a:t>
            </a:r>
          </a:p>
          <a:p>
            <a:pPr>
              <a:buFontTx/>
              <a:buChar char="-"/>
            </a:pPr>
            <a:r>
              <a:rPr lang="ru-RU" sz="2200" i="1" dirty="0" smtClean="0"/>
              <a:t>должны обладать необходимыми ресурсами (временем, материалами, литературой и т.д.);</a:t>
            </a:r>
          </a:p>
          <a:p>
            <a:pPr>
              <a:buFontTx/>
              <a:buChar char="-"/>
            </a:pPr>
            <a:r>
              <a:rPr lang="ru-RU" sz="2200" i="1" dirty="0"/>
              <a:t>д</a:t>
            </a:r>
            <a:r>
              <a:rPr lang="ru-RU" sz="2200" i="1" dirty="0" smtClean="0"/>
              <a:t>олжны быть критерии оценки того, достигли мы запланированного результата или нет;</a:t>
            </a:r>
          </a:p>
          <a:p>
            <a:pPr>
              <a:buFontTx/>
              <a:buChar char="-"/>
            </a:pPr>
            <a:r>
              <a:rPr lang="ru-RU" sz="2200" i="1" dirty="0"/>
              <a:t>д</a:t>
            </a:r>
            <a:r>
              <a:rPr lang="ru-RU" sz="2200" i="1" dirty="0" smtClean="0"/>
              <a:t>олжен быть необходимый запас знаний и навыков для выполнения работы.</a:t>
            </a:r>
          </a:p>
          <a:p>
            <a:pPr>
              <a:buFontTx/>
              <a:buChar char="-"/>
            </a:pPr>
            <a:endParaRPr lang="ru-RU" sz="2400" i="1" dirty="0" smtClean="0"/>
          </a:p>
          <a:p>
            <a:pPr>
              <a:buFontTx/>
              <a:buChar char="-"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6323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Задачи работы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00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Если цель указывает нам главное направление работы, то </a:t>
            </a:r>
            <a:r>
              <a:rPr lang="ru-RU" sz="2400" b="1" dirty="0" smtClean="0">
                <a:solidFill>
                  <a:schemeClr val="accent1"/>
                </a:solidFill>
              </a:rPr>
              <a:t>задачи</a:t>
            </a:r>
            <a:r>
              <a:rPr lang="ru-RU" sz="2400" b="1" dirty="0" smtClean="0"/>
              <a:t> обеспечивают поэтапное движение в сторону получения результата.</a:t>
            </a:r>
          </a:p>
          <a:p>
            <a:pPr marL="0" indent="0">
              <a:buNone/>
            </a:pPr>
            <a:endParaRPr lang="ru-RU" sz="2400" b="1" dirty="0" smtClean="0"/>
          </a:p>
          <a:p>
            <a:pPr>
              <a:buFontTx/>
              <a:buChar char="-"/>
            </a:pPr>
            <a:r>
              <a:rPr lang="ru-RU" sz="2200" i="1" dirty="0" smtClean="0"/>
              <a:t>Задач должно быть ровно столько, сколько нужно для того, чтобы на каждом этапе было понятно, что конкретно нужно делать.</a:t>
            </a:r>
          </a:p>
          <a:p>
            <a:pPr>
              <a:buFontTx/>
              <a:buChar char="-"/>
            </a:pPr>
            <a:r>
              <a:rPr lang="ru-RU" sz="2200" i="1" dirty="0" smtClean="0"/>
              <a:t>В исследовательской и проектной работе каждая задача предполагает получение результата, который заранее неизвестен.</a:t>
            </a:r>
          </a:p>
          <a:p>
            <a:pPr>
              <a:buFontTx/>
              <a:buChar char="-"/>
            </a:pPr>
            <a:r>
              <a:rPr lang="ru-RU" sz="2200" i="1" dirty="0" smtClean="0"/>
              <a:t>Очень важно заранее просчитать ресурсы (в том числе время), необходимые для реализации каждой задачи.</a:t>
            </a:r>
            <a:endParaRPr lang="ru-RU" sz="2400" i="1" dirty="0" smtClean="0"/>
          </a:p>
          <a:p>
            <a:pPr>
              <a:buFontTx/>
              <a:buChar char="-"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38609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751</TotalTime>
  <Words>1427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Методические рекомендации по учебному пособию  «Проектная мастерская»  Составитель: Боева Светлана Юрьевна, методист ГБУ ДО ЦДО «ЭкоМир» ЛО  Липецк, 2020 год</vt:lpstr>
      <vt:lpstr>Авторы разработки, руководители Всероссийского конкурса юношеских исследовательских работ имени В.И. Вернадского: - А.В. Леонтович, кандидат психологических наук, председатель Оргкомитета, - А.С. Саввичев, доктор биологических наук, председатель естественнонаучного направления, - И.А. Смирнов, кандидат биологических наук, руководитель секции.  В данном учебном пособии рассматривается  методология исследовательской деятельности, результаты которой могут быть представлены на Всероссийский конкурс юношеских исследовательских работ имени В.И. Вернадского. </vt:lpstr>
      <vt:lpstr>Исследование и проектирование. Сходство и различия</vt:lpstr>
      <vt:lpstr>Проблема исследования и проектирования</vt:lpstr>
      <vt:lpstr>Актуальность</vt:lpstr>
      <vt:lpstr>Тема работы</vt:lpstr>
      <vt:lpstr>Объект и предмет работы</vt:lpstr>
      <vt:lpstr>Цель работы</vt:lpstr>
      <vt:lpstr>Задачи работы</vt:lpstr>
      <vt:lpstr>Задачи работы</vt:lpstr>
      <vt:lpstr>Гипотеза</vt:lpstr>
      <vt:lpstr>Методы исследования и проектирования</vt:lpstr>
      <vt:lpstr>Результаты и их обработка</vt:lpstr>
      <vt:lpstr>Анализ и обсуждение результатов</vt:lpstr>
      <vt:lpstr>Источники информации. Ссылки и правила цитирования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</dc:title>
  <dc:creator>User</dc:creator>
  <cp:lastModifiedBy>ЭКОМЕТОД1</cp:lastModifiedBy>
  <cp:revision>63</cp:revision>
  <dcterms:created xsi:type="dcterms:W3CDTF">2020-05-14T12:14:22Z</dcterms:created>
  <dcterms:modified xsi:type="dcterms:W3CDTF">2020-06-22T08:16:01Z</dcterms:modified>
</cp:coreProperties>
</file>