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6" r:id="rId3"/>
    <p:sldId id="257" r:id="rId4"/>
    <p:sldId id="301" r:id="rId5"/>
    <p:sldId id="258" r:id="rId6"/>
    <p:sldId id="259" r:id="rId7"/>
    <p:sldId id="260" r:id="rId8"/>
    <p:sldId id="261" r:id="rId9"/>
    <p:sldId id="262" r:id="rId10"/>
    <p:sldId id="263" r:id="rId11"/>
    <p:sldId id="299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0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8" r:id="rId44"/>
    <p:sldId id="296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женя" initials="ж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062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7" Type="http://schemas.openxmlformats.org/officeDocument/2006/relationships/hyperlink" Target="https://ru.wikipedia.org/wiki/%D0%9F%D0%BE%D1%80%D0%BE%D0%B4%D0%B0_(%D0%B6%D0%B8%D0%B2%D0%BE%D1%82%D0%BD%D0%BE%D0%B2%D0%BE%D0%B4%D1%81%D1%82%D0%B2%D0%B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3%D0%B8%D0%B1%D1%80%D0%B8%D0%B4" TargetMode="External"/><Relationship Id="rId5" Type="http://schemas.openxmlformats.org/officeDocument/2006/relationships/hyperlink" Target="https://ru.wikipedia.org/wiki/%D0%A1%D0%BE%D1%80%D1%82" TargetMode="External"/><Relationship Id="rId4" Type="http://schemas.openxmlformats.org/officeDocument/2006/relationships/hyperlink" Target="https://ru.wikipedia.org/wiki/%D0%A8%D1%82%D0%B0%D0%BC%D0%BC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37.xml"/><Relationship Id="rId7" Type="http://schemas.openxmlformats.org/officeDocument/2006/relationships/slide" Target="slide4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Relationship Id="rId9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214313" y="142875"/>
            <a:ext cx="8715375" cy="65722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дополнительного образования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дополнительного образования «ЭкоМир»  Липецкой области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endParaRPr lang="en-US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en-US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общеразвивающая программа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естественнонаучной направленности</a:t>
            </a:r>
          </a:p>
          <a:p>
            <a:pPr algn="ctr">
              <a:buFontTx/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«Путешествие в мир генетики»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Тема : Основы селекции животных, растений и микроорганизмов</a:t>
            </a:r>
          </a:p>
          <a:p>
            <a:pPr algn="ctr">
              <a:buFontTx/>
              <a:buNone/>
            </a:pP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Возраст учащихся: 14-16 лет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Срок реализации: 1 год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Группа 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en-US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.2020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17:20-18:00 18:10-18:50</a:t>
            </a:r>
            <a:endParaRPr lang="en-US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en-US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1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pPr algn="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Негуляев Евгений Владимирович, </a:t>
            </a:r>
          </a:p>
          <a:p>
            <a:pPr algn="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pPr algn="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FontTx/>
              <a:buNone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Липецк, 2020</a:t>
            </a: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img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42" y="0"/>
            <a:ext cx="9077525" cy="6808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60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\Desktop\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267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87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-29084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98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70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33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img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" y="10828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58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img12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" y="9178"/>
            <a:ext cx="9122829" cy="6842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64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img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" y="84482"/>
            <a:ext cx="8861793" cy="6646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20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img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38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img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38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74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img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0"/>
            <a:ext cx="9073008" cy="6804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17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864096"/>
          </a:xfrm>
        </p:spPr>
        <p:txBody>
          <a:bodyPr/>
          <a:lstStyle/>
          <a:p>
            <a:r>
              <a:rPr lang="ru-RU" dirty="0" smtClean="0"/>
              <a:t>Селекция</a:t>
            </a:r>
            <a:r>
              <a:rPr lang="en-US" dirty="0" smtClean="0"/>
              <a:t> </a:t>
            </a:r>
            <a:r>
              <a:rPr lang="ru-RU" dirty="0" smtClean="0"/>
              <a:t>растений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25144"/>
            <a:ext cx="7992888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44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img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4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img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28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77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img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" y="3837"/>
            <a:ext cx="8856984" cy="664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83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img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177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49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User\Desktop\img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054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812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User\Desktop\img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275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08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img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18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9922"/>
            <a:ext cx="9001000" cy="675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77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img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" y="-39396"/>
            <a:ext cx="9122975" cy="6842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5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img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67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633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" y="-1220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-99392"/>
            <a:ext cx="8856984" cy="18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Селе́кция</a:t>
            </a:r>
            <a:r>
              <a:rPr lang="ru-RU" dirty="0">
                <a:solidFill>
                  <a:schemeClr val="tx1"/>
                </a:solidFill>
              </a:rPr>
              <a:t> (</a:t>
            </a:r>
            <a:r>
              <a:rPr lang="ru-RU" dirty="0">
                <a:solidFill>
                  <a:schemeClr val="tx1"/>
                </a:solidFill>
                <a:hlinkClick r:id="rId3" tooltip="Латинский язык"/>
              </a:rPr>
              <a:t>лат.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i="1" dirty="0" err="1">
                <a:solidFill>
                  <a:schemeClr val="tx1"/>
                </a:solidFill>
              </a:rPr>
              <a:t>selectio</a:t>
            </a:r>
            <a:r>
              <a:rPr lang="ru-RU" dirty="0">
                <a:solidFill>
                  <a:schemeClr val="tx1"/>
                </a:solidFill>
              </a:rPr>
              <a:t> «выбирать») — наука о методах создания новых и улучшения существующих пород животных, сортов растений, </a:t>
            </a:r>
            <a:r>
              <a:rPr lang="ru-RU" dirty="0">
                <a:solidFill>
                  <a:schemeClr val="tx1"/>
                </a:solidFill>
                <a:hlinkClick r:id="rId4" tooltip="Штамм"/>
              </a:rPr>
              <a:t>штаммов</a:t>
            </a:r>
            <a:r>
              <a:rPr lang="ru-RU" dirty="0">
                <a:solidFill>
                  <a:schemeClr val="tx1"/>
                </a:solidFill>
              </a:rPr>
              <a:t> микроорганизмов, с полезными для человека свойствами. </a:t>
            </a:r>
          </a:p>
          <a:p>
            <a:r>
              <a:rPr lang="ru-RU" i="1" dirty="0">
                <a:solidFill>
                  <a:schemeClr val="tx1"/>
                </a:solidFill>
              </a:rPr>
              <a:t>Селекцией</a:t>
            </a:r>
            <a:r>
              <a:rPr lang="ru-RU" dirty="0">
                <a:solidFill>
                  <a:schemeClr val="tx1"/>
                </a:solidFill>
              </a:rPr>
              <a:t> называют также отрасль сельского хозяйства, занимающуюся выведением новых </a:t>
            </a:r>
            <a:r>
              <a:rPr lang="ru-RU" dirty="0">
                <a:solidFill>
                  <a:schemeClr val="tx1"/>
                </a:solidFill>
                <a:hlinkClick r:id="rId5" tooltip="Сорт"/>
              </a:rPr>
              <a:t>сортов</a:t>
            </a:r>
            <a:r>
              <a:rPr lang="ru-RU" dirty="0">
                <a:solidFill>
                  <a:schemeClr val="tx1"/>
                </a:solidFill>
              </a:rPr>
              <a:t> и </a:t>
            </a:r>
            <a:r>
              <a:rPr lang="ru-RU" dirty="0">
                <a:solidFill>
                  <a:schemeClr val="tx1"/>
                </a:solidFill>
                <a:hlinkClick r:id="rId6" tooltip="Гибрид"/>
              </a:rPr>
              <a:t>гибридов</a:t>
            </a:r>
            <a:r>
              <a:rPr lang="ru-RU" dirty="0">
                <a:solidFill>
                  <a:schemeClr val="tx1"/>
                </a:solidFill>
              </a:rPr>
              <a:t> сельскохозяйственных культур и </a:t>
            </a:r>
            <a:r>
              <a:rPr lang="ru-RU" dirty="0">
                <a:solidFill>
                  <a:schemeClr val="tx1"/>
                </a:solidFill>
                <a:hlinkClick r:id="rId7" tooltip="Порода (животноводство)"/>
              </a:rPr>
              <a:t>пород животных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82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img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63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esktop\img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" y="0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51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esktop\img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04" y="-19035"/>
            <a:ext cx="9158567" cy="6868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13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img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957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6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img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47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img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223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24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esktop\img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" y="98291"/>
            <a:ext cx="9012946" cy="6759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34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esktop\img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316416" y="0"/>
            <a:ext cx="720080" cy="61036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7198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esktop\img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490003" y="6241318"/>
            <a:ext cx="648072" cy="61036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8139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Desktop\img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9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495928" y="44624"/>
            <a:ext cx="648072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0579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/>
              <a:t>Порода животных</a:t>
            </a:r>
            <a:r>
              <a:rPr lang="ru-RU" i="1" dirty="0"/>
              <a:t> - это совокупность особей в пределах определенного вида животных, яко имеет генетически обусловленные стабильные характеристики</a:t>
            </a:r>
            <a:r>
              <a:rPr lang="ru-RU" dirty="0"/>
              <a:t> ( </a:t>
            </a:r>
            <a:r>
              <a:rPr lang="ru-RU" i="1" dirty="0"/>
              <a:t>свойства и признаки</a:t>
            </a:r>
            <a:r>
              <a:rPr lang="ru-RU" dirty="0"/>
              <a:t> ) </a:t>
            </a:r>
            <a:r>
              <a:rPr lang="ru-RU" i="1" dirty="0"/>
              <a:t>, отличающие ее от других совокупностей особей этого вида животных, устойчиво передают их потомкам и является результатом интеллектуальной деятельности человека.</a:t>
            </a:r>
            <a:r>
              <a:rPr lang="ru-RU" dirty="0"/>
              <a:t> 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/>
              <a:t>Сорт растений -</a:t>
            </a:r>
            <a:r>
              <a:rPr lang="ru-RU" i="1" dirty="0"/>
              <a:t> группа культурных растений, которые в результате селекции получили определенный набор характеристик</a:t>
            </a:r>
            <a:r>
              <a:rPr lang="ru-RU" dirty="0"/>
              <a:t> ( </a:t>
            </a:r>
            <a:r>
              <a:rPr lang="ru-RU" i="1" dirty="0"/>
              <a:t>полезных или декоративных</a:t>
            </a:r>
            <a:r>
              <a:rPr lang="ru-RU" dirty="0"/>
              <a:t> ) </a:t>
            </a:r>
            <a:r>
              <a:rPr lang="ru-RU" i="1" dirty="0"/>
              <a:t>, которые отличают эту группу растений от других растений того же вида.</a:t>
            </a:r>
            <a:r>
              <a:rPr lang="ru-RU" dirty="0"/>
              <a:t> Каждый сорт растений имеет уникальное название и сохраняет свои свойства при многократном выращивании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i="1" dirty="0"/>
              <a:t>Штамм микроорганизмов</a:t>
            </a:r>
            <a:r>
              <a:rPr lang="ru-RU" dirty="0"/>
              <a:t> - </a:t>
            </a:r>
            <a:r>
              <a:rPr lang="ru-RU" i="1" dirty="0"/>
              <a:t>чистая культура определенного вида микроорганизмов, </a:t>
            </a:r>
            <a:r>
              <a:rPr lang="ru-RU" i="1" dirty="0" smtClean="0"/>
              <a:t>морфологические и физиологические </a:t>
            </a:r>
            <a:r>
              <a:rPr lang="ru-RU" i="1" dirty="0"/>
              <a:t>особенности которой хорошо изучены.</a:t>
            </a:r>
            <a:r>
              <a:rPr lang="ru-RU" dirty="0"/>
              <a:t> Штаммы могут быть выделены из различных источников (почвы, воды, пищевых продуктов) или из одного источника в разное время.</a:t>
            </a:r>
          </a:p>
        </p:txBody>
      </p:sp>
    </p:spTree>
    <p:extLst>
      <p:ext uri="{BB962C8B-B14F-4D97-AF65-F5344CB8AC3E}">
        <p14:creationId xmlns="" xmlns:p14="http://schemas.microsoft.com/office/powerpoint/2010/main" val="1854428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\Desktop\img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466599" y="6209536"/>
            <a:ext cx="648072" cy="61325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885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esktop\img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3" y="0"/>
            <a:ext cx="9134046" cy="68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336033" y="6142809"/>
            <a:ext cx="792088" cy="6823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9784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img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6544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8567936" y="6093296"/>
            <a:ext cx="576064" cy="62592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8133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img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1256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5516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User\Desktop\img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097433" cy="682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88424" y="6299044"/>
            <a:ext cx="521208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0141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User\Desktop\img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25014" y="0"/>
            <a:ext cx="521208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3065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522"/>
            <a:ext cx="9183363" cy="6887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732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" y="-762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8181041" y="1916832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8212724" y="2348880"/>
            <a:ext cx="368681" cy="3223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rId5" action="ppaction://hlinksldjump" highlightClick="1"/>
          </p:cNvPr>
          <p:cNvSpPr/>
          <p:nvPr/>
        </p:nvSpPr>
        <p:spPr>
          <a:xfrm>
            <a:off x="8195252" y="2996952"/>
            <a:ext cx="391724" cy="3943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rId6" action="ppaction://hlinksldjump" highlightClick="1"/>
          </p:cNvPr>
          <p:cNvSpPr/>
          <p:nvPr/>
        </p:nvSpPr>
        <p:spPr>
          <a:xfrm>
            <a:off x="8198468" y="3573016"/>
            <a:ext cx="430856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rId7" action="ppaction://hlinksldjump" highlightClick="1"/>
          </p:cNvPr>
          <p:cNvSpPr/>
          <p:nvPr/>
        </p:nvSpPr>
        <p:spPr>
          <a:xfrm>
            <a:off x="8163599" y="4199674"/>
            <a:ext cx="521208" cy="4114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8" action="ppaction://hlinksldjump" highlightClick="1"/>
          </p:cNvPr>
          <p:cNvSpPr/>
          <p:nvPr/>
        </p:nvSpPr>
        <p:spPr>
          <a:xfrm>
            <a:off x="8208179" y="4809278"/>
            <a:ext cx="432048" cy="3943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9" action="ppaction://hlinksldjump" highlightClick="1"/>
          </p:cNvPr>
          <p:cNvSpPr/>
          <p:nvPr/>
        </p:nvSpPr>
        <p:spPr>
          <a:xfrm>
            <a:off x="8137086" y="5445224"/>
            <a:ext cx="521208" cy="3943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40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img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" y="44624"/>
            <a:ext cx="8934384" cy="6700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63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84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45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img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1"/>
            <a:ext cx="8964050" cy="6723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51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18</Words>
  <Application>Microsoft Office PowerPoint</Application>
  <PresentationFormat>Экран (4:3)</PresentationFormat>
  <Paragraphs>37</Paragraphs>
  <Slides>45</Slides>
  <Notes>0</Notes>
  <HiddenSlides>9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Селекция растений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женя</cp:lastModifiedBy>
  <cp:revision>7</cp:revision>
  <dcterms:created xsi:type="dcterms:W3CDTF">2018-05-18T12:30:25Z</dcterms:created>
  <dcterms:modified xsi:type="dcterms:W3CDTF">2020-05-18T11:55:23Z</dcterms:modified>
</cp:coreProperties>
</file>