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3" r:id="rId2"/>
    <p:sldId id="267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83" r:id="rId11"/>
    <p:sldId id="266" r:id="rId12"/>
    <p:sldId id="285" r:id="rId13"/>
    <p:sldId id="271" r:id="rId14"/>
    <p:sldId id="286" r:id="rId15"/>
    <p:sldId id="287" r:id="rId16"/>
    <p:sldId id="289" r:id="rId17"/>
    <p:sldId id="273" r:id="rId18"/>
    <p:sldId id="272" r:id="rId19"/>
    <p:sldId id="284" r:id="rId20"/>
    <p:sldId id="270" r:id="rId21"/>
    <p:sldId id="269" r:id="rId22"/>
    <p:sldId id="275" r:id="rId23"/>
    <p:sldId id="274" r:id="rId24"/>
    <p:sldId id="276" r:id="rId25"/>
    <p:sldId id="280" r:id="rId26"/>
    <p:sldId id="292" r:id="rId27"/>
    <p:sldId id="282" r:id="rId28"/>
    <p:sldId id="290" r:id="rId29"/>
    <p:sldId id="260" r:id="rId30"/>
    <p:sldId id="26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751"/>
    <a:srgbClr val="285E4C"/>
    <a:srgbClr val="336600"/>
    <a:srgbClr val="3366CC"/>
    <a:srgbClr val="000099"/>
    <a:srgbClr val="11637D"/>
    <a:srgbClr val="0E5166"/>
    <a:srgbClr val="C9479E"/>
    <a:srgbClr val="95D99B"/>
    <a:srgbClr val="A1D3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6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5CF8-2F73-408B-B57F-17055713CA0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E33F-3709-4E7A-A838-8CA2AE559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slide" Target="slide22.xml"/><Relationship Id="rId7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9.xml"/><Relationship Id="rId4" Type="http://schemas.openxmlformats.org/officeDocument/2006/relationships/slide" Target="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72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учреждение дополнительного образования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 дополнительного образования «ЭкоМир»  Липецкой области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Дополнительная общеобразовательная общеразвивающая программа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естественнонаучной направленности</a:t>
            </a: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«Путешествие в мир генетики»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: Основы селекции животных, растений и микроорганизмов</a:t>
            </a:r>
          </a:p>
          <a:p>
            <a:pPr algn="ctr">
              <a:buFontTx/>
              <a:buNone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 учащихся: 14-16 лет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реализации: 1 год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Группа 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.2020</a:t>
            </a:r>
          </a:p>
          <a:p>
            <a:pPr algn="ctr">
              <a:buFontTx/>
              <a:buNone/>
            </a:pP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15:00-15:40 15:50-16:30</a:t>
            </a: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Негуляев Евгений Владимирович, 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algn="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FontTx/>
              <a:buNone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Липецк, 2020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rgbClr val="1786A9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внутренняя память 8"/>
          <p:cNvSpPr/>
          <p:nvPr/>
        </p:nvSpPr>
        <p:spPr>
          <a:xfrm>
            <a:off x="1571604" y="357166"/>
            <a:ext cx="6786610" cy="3643338"/>
          </a:xfrm>
          <a:prstGeom prst="flowChartInternalStorage">
            <a:avLst/>
          </a:prstGeom>
          <a:gradFill flip="none" rotWithShape="1">
            <a:gsLst>
              <a:gs pos="0">
                <a:srgbClr val="A1D3DF">
                  <a:alpha val="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Вместе с тем селекция опирается и на достижения других наук: 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систематики и географии растений и животных;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цитологии;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эмбриологии;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биологии индивидуального развития;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молекулярной биологии; </a:t>
            </a:r>
          </a:p>
          <a:p>
            <a:pPr algn="just"/>
            <a:r>
              <a:rPr lang="ru-RU" sz="2200" b="1" dirty="0" smtClean="0">
                <a:solidFill>
                  <a:srgbClr val="0E5166"/>
                </a:solidFill>
              </a:rPr>
              <a:t>физиологии и биохимии. 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10" name="Половина рамки 9"/>
          <p:cNvSpPr/>
          <p:nvPr/>
        </p:nvSpPr>
        <p:spPr>
          <a:xfrm>
            <a:off x="1643042" y="4143380"/>
            <a:ext cx="6715172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356" y="4429132"/>
            <a:ext cx="66437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1B4751"/>
                </a:solidFill>
              </a:rPr>
              <a:t>Бурное развитие этих направлений естествознания открывает совершенно новые перспективы. Уже на сегодняшний день генетика вышла на уровень целенаправленного конструирования организмов с нужными признаками и свойствами. </a:t>
            </a:r>
            <a:endParaRPr lang="ru-RU" sz="2200" dirty="0">
              <a:solidFill>
                <a:srgbClr val="1B475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1071546"/>
            <a:ext cx="5000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2200" dirty="0" smtClean="0"/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ru-RU" sz="2200" dirty="0" smtClean="0"/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200" dirty="0" smtClean="0"/>
              <a:t>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rgbClr val="1786A9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71604" y="928670"/>
            <a:ext cx="67866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85E4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Успех работы селекционера в значительной мере зависит от правильности выбора исходного материала (видов, сортов, пород) для селекции, изучения его происхождения и эволюции, использования в селекционном процессе организмов с ценными признаками и свойствами. Поиск нужных форм ведется с учетом всего мирового генофонда в определенной последовательности. Прежде всего используются местные формы с нужными признаками и свойствами, затем применяются методы интродукции и акклиматизации (т.е. привлекаются формы, произрастающие в других странах или в других климатических зонах) и, наконец, методы экспериментального мутагенеза и генетической инженерии.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285E4C"/>
              </a:solidFill>
              <a:effectLst/>
              <a:latin typeface="Arial" pitchFamily="34" charset="0"/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1357290" y="714356"/>
            <a:ext cx="6715172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85852" y="428604"/>
            <a:ext cx="7143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селекции животных по сравнению с селекцией растений есть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ряд особенностей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285852" y="1500174"/>
            <a:ext cx="7643866" cy="2571768"/>
          </a:xfrm>
          <a:prstGeom prst="flowChartDocument">
            <a:avLst/>
          </a:prstGeom>
          <a:gradFill>
            <a:gsLst>
              <a:gs pos="0">
                <a:srgbClr val="A1D3DF">
                  <a:alpha val="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1163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200" b="1" dirty="0" smtClean="0">
                <a:solidFill>
                  <a:srgbClr val="1163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для животных характерно в основном половое размножение, поэтому любая порода является сложной гетерозиготной системой, и оценка генетических задатков качеств, которые у самцов </a:t>
            </a:r>
            <a:r>
              <a:rPr lang="ru-RU" sz="2200" b="1" dirty="0" err="1" smtClean="0">
                <a:solidFill>
                  <a:srgbClr val="1163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фенотипически</a:t>
            </a:r>
            <a:r>
              <a:rPr lang="ru-RU" sz="2200" b="1" dirty="0" smtClean="0">
                <a:solidFill>
                  <a:srgbClr val="1163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проявляются (яйценоскость, жирномолочность), производится по потомству и родословной. </a:t>
            </a: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1357290" y="4143380"/>
            <a:ext cx="7358114" cy="1285884"/>
          </a:xfrm>
          <a:prstGeom prst="flowChartDocument">
            <a:avLst/>
          </a:prstGeom>
          <a:gradFill>
            <a:gsLst>
              <a:gs pos="0">
                <a:srgbClr val="A1D3DF">
                  <a:alpha val="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1163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Во-вторых, </a:t>
            </a:r>
            <a:r>
              <a:rPr lang="ru-RU" sz="22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животных часто поздняя </a:t>
            </a:r>
            <a:r>
              <a:rPr lang="ru-RU" sz="2200" b="1" dirty="0" err="1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половозрелость</a:t>
            </a:r>
            <a:r>
              <a:rPr lang="ru-RU" sz="22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смена поколений происходит через несколько лет. </a:t>
            </a: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1285852" y="5357826"/>
            <a:ext cx="7572428" cy="1143008"/>
          </a:xfrm>
          <a:prstGeom prst="flowChartDocument">
            <a:avLst/>
          </a:prstGeom>
          <a:gradFill>
            <a:gsLst>
              <a:gs pos="0">
                <a:srgbClr val="A1D3DF">
                  <a:alpha val="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В-третьих, </a:t>
            </a:r>
            <a:r>
              <a:rPr lang="ru-RU" sz="22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потомство у птиц и млекопитающих немногочисленное.</a:t>
            </a:r>
            <a:endParaRPr lang="ru-RU" sz="2200" b="1" dirty="0" smtClean="0">
              <a:solidFill>
                <a:srgbClr val="0E5166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Штриховая стрелка вправо 14"/>
          <p:cNvSpPr/>
          <p:nvPr/>
        </p:nvSpPr>
        <p:spPr>
          <a:xfrm rot="5400000">
            <a:off x="4393405" y="-2821825"/>
            <a:ext cx="1071570" cy="7572428"/>
          </a:xfrm>
          <a:prstGeom prst="stripedRightArrow">
            <a:avLst>
              <a:gd name="adj1" fmla="val 84009"/>
              <a:gd name="adj2" fmla="val 47576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  <a:alpha val="12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00166" y="1571612"/>
            <a:ext cx="700092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пород домашних животных стало практиковаться вслед за их приручением и одомашниванием, которое началось 10- 12 тыс. лет назад. Содержание в неволе снижает действие стабилизирующей формы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естественного отбора.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Различные формы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искусственного отбора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приводят к созданию многообразия пород домашних животных.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85918" y="642918"/>
            <a:ext cx="62151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методы селекции животных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sp>
        <p:nvSpPr>
          <p:cNvPr id="17" name="Половина рамки 16"/>
          <p:cNvSpPr/>
          <p:nvPr/>
        </p:nvSpPr>
        <p:spPr>
          <a:xfrm rot="10800000">
            <a:off x="1071538" y="4643446"/>
            <a:ext cx="7643866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D:\Мои документы\презентация Селекция животных\Селекция животных\ARESOLTCAGAGD6JCAVHRDAQCA94HNGWCAW7J5UOCA6BJI2ZCARUSXOECAGUCL3FCA3ZMUTTCANFKAFVCAYJIRHACAWOFKGHCAG82INACAX82TECCAZMDIEUCAQZBYWJCASM0PBLCAE1J3HSCAYT0I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5572140"/>
            <a:ext cx="1266828" cy="878142"/>
          </a:xfrm>
          <a:prstGeom prst="rect">
            <a:avLst/>
          </a:prstGeom>
          <a:noFill/>
        </p:spPr>
      </p:pic>
      <p:pic>
        <p:nvPicPr>
          <p:cNvPr id="3075" name="Picture 3" descr="D:\Мои документы\презентация Селекция животных\Селекция животных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5500702"/>
            <a:ext cx="118110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Штриховая стрелка вправо 14"/>
          <p:cNvSpPr/>
          <p:nvPr/>
        </p:nvSpPr>
        <p:spPr>
          <a:xfrm rot="5400000">
            <a:off x="4321967" y="-2964701"/>
            <a:ext cx="1071570" cy="7572428"/>
          </a:xfrm>
          <a:prstGeom prst="stripedRightArrow">
            <a:avLst>
              <a:gd name="adj1" fmla="val 84009"/>
              <a:gd name="adj2" fmla="val 47576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  <a:alpha val="12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728" y="1428736"/>
            <a:ext cx="700092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    </a:t>
            </a:r>
            <a:r>
              <a:rPr lang="ru-RU" sz="2200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ru-RU" sz="2200" b="1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Естественный отбор </a:t>
            </a:r>
            <a:r>
              <a:rPr lang="ru-RU" sz="2200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— процесс выживания особей с полезными в данных условиях среды наследственными изменениями и оставление ими потомства — главная движущая сила эволюции. Ненаправленный характер наследственных изменений, их разнообразие, преобладание вредных мутаций и направляющий характер естественного отбора — сохранение особей только с полезными в определенной среде наследственными изменениями</a:t>
            </a:r>
            <a:r>
              <a:rPr lang="ru-RU" sz="2200" dirty="0" smtClean="0"/>
              <a:t>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14480" y="500042"/>
            <a:ext cx="62151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методы селекции животных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sp>
        <p:nvSpPr>
          <p:cNvPr id="17" name="Половина рамки 16"/>
          <p:cNvSpPr/>
          <p:nvPr/>
        </p:nvSpPr>
        <p:spPr>
          <a:xfrm rot="10800000">
            <a:off x="1214414" y="5572140"/>
            <a:ext cx="7643866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00166" y="5000636"/>
            <a:ext cx="67866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1B4751"/>
                </a:solidFill>
              </a:rPr>
              <a:t>Роль естественного отбора в создании новых сортов растений и пород животных — </a:t>
            </a:r>
            <a:r>
              <a:rPr lang="ru-RU" sz="2200" b="1" dirty="0" smtClean="0">
                <a:solidFill>
                  <a:srgbClr val="11637D"/>
                </a:solidFill>
                <a:latin typeface="Arial Narrow" pitchFamily="34" charset="0"/>
              </a:rPr>
              <a:t>повышение их приспособленности к условиям среды.</a:t>
            </a:r>
            <a:endParaRPr lang="ru-RU" sz="2200" b="1" dirty="0">
              <a:solidFill>
                <a:srgbClr val="11637D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Штриховая стрелка вправо 14"/>
          <p:cNvSpPr/>
          <p:nvPr/>
        </p:nvSpPr>
        <p:spPr>
          <a:xfrm rot="5400000">
            <a:off x="4393405" y="-2821825"/>
            <a:ext cx="1071570" cy="7572428"/>
          </a:xfrm>
          <a:prstGeom prst="stripedRightArrow">
            <a:avLst>
              <a:gd name="adj1" fmla="val 84009"/>
              <a:gd name="adj2" fmla="val 47576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  <a:alpha val="12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728" y="1857364"/>
            <a:ext cx="70009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   </a:t>
            </a:r>
            <a:r>
              <a:rPr lang="ru-RU" sz="2400" b="1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2. Искусственный отбор</a:t>
            </a:r>
            <a:r>
              <a:rPr lang="ru-RU" sz="2400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 — основной метод селекции, которая занимается выведением новых сортов растений и пород животных. 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1B4751"/>
              </a:solidFill>
              <a:latin typeface="Tahoma" pitchFamily="34" charset="0"/>
              <a:cs typeface="Tahoma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2400" b="1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Искусственный отбор </a:t>
            </a:r>
            <a:r>
              <a:rPr lang="ru-RU" sz="2400" dirty="0" smtClean="0">
                <a:solidFill>
                  <a:srgbClr val="1B4751"/>
                </a:solidFill>
                <a:latin typeface="Tahoma" pitchFamily="34" charset="0"/>
                <a:cs typeface="Tahoma" pitchFamily="34" charset="0"/>
              </a:rPr>
              <a:t>— сохранение человеком для последующего размножения особей с наследственными изменениями, интересующими селекционера.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1B475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85918" y="642918"/>
            <a:ext cx="62151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методы селекции животных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sp>
        <p:nvSpPr>
          <p:cNvPr id="17" name="Половина рамки 16"/>
          <p:cNvSpPr/>
          <p:nvPr/>
        </p:nvSpPr>
        <p:spPr>
          <a:xfrm rot="10800000">
            <a:off x="1285852" y="4857760"/>
            <a:ext cx="7643866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 descr="D:\Мои документы\презентация Селекция животных\Селекция животных\E2DDD424-B77D-4F7E-92A5-CB4F87408C75_w22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286388"/>
            <a:ext cx="1714500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857356" y="142853"/>
            <a:ext cx="62151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1786A9"/>
                </a:solidFill>
                <a:latin typeface="Arial Black" pitchFamily="34" charset="0"/>
              </a:rPr>
              <a:t>Сравнение естественного и искусственного отбора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357289" y="928671"/>
          <a:ext cx="7143802" cy="5633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571"/>
                <a:gridCol w="2501464"/>
                <a:gridCol w="3019767"/>
              </a:tblGrid>
              <a:tr h="5000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Сравниваемые признаки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Естественный обор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Искусственный отбор</a:t>
                      </a:r>
                      <a:endParaRPr lang="ru-RU" sz="1600" dirty="0"/>
                    </a:p>
                  </a:txBody>
                  <a:tcPr anchor="ctr"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1. Отбирающий</a:t>
                      </a:r>
                      <a:r>
                        <a:rPr lang="ru-RU" sz="1600" b="1" baseline="0" dirty="0" smtClean="0">
                          <a:solidFill>
                            <a:srgbClr val="1B4751"/>
                          </a:solidFill>
                        </a:rPr>
                        <a:t> фактор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Условия внешней среды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Человек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10563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2. Результаты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Многообразие</a:t>
                      </a:r>
                      <a:r>
                        <a:rPr lang="ru-RU" sz="1600" b="1" baseline="0" dirty="0" smtClean="0">
                          <a:solidFill>
                            <a:srgbClr val="11637D"/>
                          </a:solidFill>
                        </a:rPr>
                        <a:t> видов, их приспособленность к среде обитания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Многообразие сортов растений и пород  животных их приспособленность к нуждам человека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56452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3.Продолжите-льность действия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rgbClr val="11637D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Постоянно,</a:t>
                      </a:r>
                      <a:r>
                        <a:rPr lang="ru-RU" sz="1600" b="1" baseline="0" dirty="0" smtClean="0">
                          <a:solidFill>
                            <a:srgbClr val="11637D"/>
                          </a:solidFill>
                        </a:rPr>
                        <a:t> тысячелетия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Около 10</a:t>
                      </a:r>
                      <a:r>
                        <a:rPr lang="ru-RU" sz="1600" b="1" baseline="0" dirty="0" smtClean="0">
                          <a:solidFill>
                            <a:srgbClr val="003366"/>
                          </a:solidFill>
                        </a:rPr>
                        <a:t> лет - время для выведения сорта или породы 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4. Объект действия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Популяция 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Отдельные особи или их группы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847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5. Место действия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Природные экосистемы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Научно-исследовательские учреждения (селекционные  станции, племенные  фермы)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6. Формы отбора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Движущий и стабилизирующий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Массовый и индивидуальный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  <a:tr h="4964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B4751"/>
                          </a:solidFill>
                        </a:rPr>
                        <a:t>7. Материалы для отбора</a:t>
                      </a:r>
                      <a:endParaRPr lang="ru-RU" sz="1600" b="1" dirty="0">
                        <a:solidFill>
                          <a:srgbClr val="1B475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11637D"/>
                          </a:solidFill>
                        </a:rPr>
                        <a:t>Наследственная изменчивость</a:t>
                      </a:r>
                      <a:endParaRPr lang="ru-RU" sz="1600" b="1" dirty="0">
                        <a:solidFill>
                          <a:srgbClr val="1163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3366"/>
                          </a:solidFill>
                        </a:rPr>
                        <a:t>Наследственная изменчивость</a:t>
                      </a:r>
                      <a:endParaRPr lang="ru-RU" sz="1600" b="1" dirty="0">
                        <a:solidFill>
                          <a:srgbClr val="0033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928794" y="428604"/>
            <a:ext cx="65722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63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примере собак можно проследить, как человек, используя принцип отбора, постепенно увеличивал разнообразие пород, выводя для специальных целей все новые и новые формы. Раскопки показывают, что на территории Европы 4 тысяч лет назад было только пять пород собак: одна, похожая на волка (будущая немецкая овчарка), другая, похожая на лайку, две разные породы терьеров ( норных охотничьих собак) и порода, из который потом получились гончие. Сейчас известно несколько десятков разных пород собак. Среди них есть декоративные (болонки, карликовые терьеры, пудели, шпицы, мопсы, пекинские и японские собаки и многие другие), охотничьи (разные породы гончих, борзых, много пород легавых, спаниели, несколько норных пород) и служебные (доги, овчарки, доберманы-пинчеры, боксеры, крупные терьеры, ездовые лайки и другие).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1637D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http://schools.keldysh.ru/school1413/pro_2005/per/zv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6124"/>
            <a:ext cx="1904343" cy="33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14414" y="357166"/>
            <a:ext cx="742955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методами селекции животных, как и растений, являются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гибридизация и отбор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Различают те же методы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скрещивания (гибридизация).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Инбридинг -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близкородственное скрещивание.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6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Оно, как и растений приводит к депрессии (угнетению) жизнеспособности и других свойств.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Аутбридинг -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неродственное скрещива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D:\Мои документы\презентация Селекция животных\Селекция животных\Свинь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072074"/>
            <a:ext cx="1701800" cy="130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357290" y="357166"/>
            <a:ext cx="607223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071670" y="285728"/>
            <a:ext cx="4929222" cy="1000132"/>
          </a:xfrm>
          <a:prstGeom prst="round2Diag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chemeClr val="accent1">
                <a:shade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1786A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Гибридизация</a:t>
            </a:r>
            <a:r>
              <a:rPr lang="ru-RU" sz="3200" dirty="0" smtClean="0">
                <a:solidFill>
                  <a:srgbClr val="1786A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1786A9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ru-RU" dirty="0">
              <a:solidFill>
                <a:srgbClr val="1786A9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1500166" y="1785926"/>
            <a:ext cx="7643834" cy="1785950"/>
          </a:xfrm>
          <a:prstGeom prst="round2SameRect">
            <a:avLst/>
          </a:prstGeom>
          <a:gradFill flip="none" rotWithShape="1"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786A9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2000" b="1" dirty="0" smtClean="0">
                <a:solidFill>
                  <a:srgbClr val="1786A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1786A9"/>
              </a:solidFill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786A9"/>
                </a:solidFill>
                <a:latin typeface="Arial" pitchFamily="34" charset="0"/>
                <a:ea typeface="Times New Roman" pitchFamily="18" charset="0"/>
              </a:rPr>
              <a:t>Гибридизацией</a:t>
            </a:r>
            <a:r>
              <a:rPr lang="ru-RU" sz="2000" b="1" dirty="0" smtClean="0">
                <a:solidFill>
                  <a:srgbClr val="1786A9"/>
                </a:solidFill>
                <a:latin typeface="Arial" pitchFamily="34" charset="0"/>
                <a:ea typeface="Times New Roman" pitchFamily="18" charset="0"/>
              </a:rPr>
              <a:t> называют скрещивание организмов с различной наследственностью. В результате получают новый организм, сочетающий наследственные задатки родителей. </a:t>
            </a:r>
          </a:p>
        </p:txBody>
      </p:sp>
      <p:sp>
        <p:nvSpPr>
          <p:cNvPr id="19" name="Прямоугольник с двумя скругленными соседними углами 18"/>
          <p:cNvSpPr/>
          <p:nvPr/>
        </p:nvSpPr>
        <p:spPr>
          <a:xfrm rot="10800000">
            <a:off x="857224" y="3786190"/>
            <a:ext cx="7643866" cy="2571768"/>
          </a:xfrm>
          <a:prstGeom prst="round2SameRect">
            <a:avLst/>
          </a:prstGeom>
          <a:gradFill flip="none" rotWithShape="1"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14480" y="4071942"/>
            <a:ext cx="65722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1786A9"/>
                </a:solidFill>
                <a:latin typeface="Arial" pitchFamily="34" charset="0"/>
                <a:cs typeface="Arial" pitchFamily="34" charset="0"/>
              </a:rPr>
              <a:t>Гибридизацию</a:t>
            </a:r>
            <a:r>
              <a:rPr lang="ru-RU" sz="2000" b="1" dirty="0" smtClean="0">
                <a:solidFill>
                  <a:srgbClr val="1786A9"/>
                </a:solidFill>
                <a:latin typeface="Arial" pitchFamily="34" charset="0"/>
                <a:cs typeface="Arial" pitchFamily="34" charset="0"/>
              </a:rPr>
              <a:t> применяют для получения ценных форм растений и животных. Скрещивание особей, принадлежащих к разным видам, называют </a:t>
            </a:r>
            <a:r>
              <a:rPr lang="ru-RU" sz="2000" b="1" dirty="0" smtClean="0">
                <a:solidFill>
                  <a:srgbClr val="11637D"/>
                </a:solidFill>
                <a:latin typeface="Arial" pitchFamily="34" charset="0"/>
                <a:cs typeface="Arial" pitchFamily="34" charset="0"/>
              </a:rPr>
              <a:t>отдаленной гибридизацией</a:t>
            </a:r>
            <a:r>
              <a:rPr lang="ru-RU" sz="2000" b="1" dirty="0" smtClean="0">
                <a:solidFill>
                  <a:srgbClr val="1786A9"/>
                </a:solidFill>
                <a:latin typeface="Arial" pitchFamily="34" charset="0"/>
                <a:cs typeface="Arial" pitchFamily="34" charset="0"/>
              </a:rPr>
              <a:t>, а скрещивание подвидов, сортов растений или пород животных – </a:t>
            </a:r>
            <a:r>
              <a:rPr lang="ru-RU" sz="2000" b="1" dirty="0" smtClean="0">
                <a:solidFill>
                  <a:srgbClr val="11637D"/>
                </a:solidFill>
                <a:latin typeface="Arial" pitchFamily="34" charset="0"/>
                <a:cs typeface="Arial" pitchFamily="34" charset="0"/>
              </a:rPr>
              <a:t>внутривидовой</a:t>
            </a:r>
            <a:endParaRPr lang="ru-RU" sz="2000" dirty="0">
              <a:solidFill>
                <a:srgbClr val="1163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4414" y="357166"/>
            <a:ext cx="7358114" cy="5929355"/>
          </a:xfrm>
          <a:prstGeom prst="rect">
            <a:avLst/>
          </a:prstGeom>
          <a:gradFill>
            <a:gsLst>
              <a:gs pos="0">
                <a:srgbClr val="11637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358214" y="6429396"/>
            <a:ext cx="357190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500042"/>
            <a:ext cx="50006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1637D"/>
                </a:solidFill>
              </a:rPr>
              <a:t>СОДЕРЖАНИЕ:</a:t>
            </a:r>
          </a:p>
          <a:p>
            <a:pPr marL="800100" lvl="1" indent="-342900">
              <a:buAutoNum type="arabicPeriod"/>
            </a:pPr>
            <a:r>
              <a:rPr lang="ru-RU" sz="2400" b="1" dirty="0" smtClean="0">
                <a:solidFill>
                  <a:srgbClr val="11637D"/>
                </a:solidFill>
              </a:rPr>
              <a:t>Понятие «селекции».</a:t>
            </a:r>
          </a:p>
          <a:p>
            <a:pPr marL="800100" lvl="1" indent="-342900">
              <a:buAutoNum type="arabicPeriod"/>
            </a:pPr>
            <a:r>
              <a:rPr lang="ru-RU" sz="2400" b="1" dirty="0" smtClean="0">
                <a:solidFill>
                  <a:srgbClr val="11637D"/>
                </a:solidFill>
              </a:rPr>
              <a:t>Цели, задачи, направления селекции.</a:t>
            </a:r>
          </a:p>
          <a:p>
            <a:pPr marL="800100" lvl="1" indent="-342900">
              <a:buAutoNum type="arabicPeriod"/>
            </a:pPr>
            <a:r>
              <a:rPr lang="ru-RU" sz="2400" b="1" dirty="0" smtClean="0">
                <a:solidFill>
                  <a:srgbClr val="11637D"/>
                </a:solidFill>
              </a:rPr>
              <a:t>Методы селекции:</a:t>
            </a:r>
          </a:p>
          <a:p>
            <a:pPr marL="342900" indent="-342900"/>
            <a:r>
              <a:rPr lang="ru-RU" sz="2400" b="1" dirty="0" smtClean="0">
                <a:solidFill>
                  <a:srgbClr val="11637D"/>
                </a:solidFill>
              </a:rPr>
              <a:t>		а)  искусственный отбор.</a:t>
            </a:r>
          </a:p>
          <a:p>
            <a:pPr marL="342900" indent="-342900"/>
            <a:r>
              <a:rPr lang="ru-RU" sz="2400" b="1" dirty="0" smtClean="0">
                <a:solidFill>
                  <a:srgbClr val="11637D"/>
                </a:solidFill>
              </a:rPr>
              <a:t>	  	б) гибридизация:</a:t>
            </a:r>
          </a:p>
          <a:p>
            <a:pPr marL="342900" indent="-342900"/>
            <a:r>
              <a:rPr lang="ru-RU" sz="2400" b="1" dirty="0" smtClean="0">
                <a:solidFill>
                  <a:srgbClr val="11637D"/>
                </a:solidFill>
              </a:rPr>
              <a:t>		- инбридинг </a:t>
            </a:r>
          </a:p>
          <a:p>
            <a:pPr marL="342900" indent="-342900"/>
            <a:r>
              <a:rPr lang="ru-RU" sz="2400" b="1" dirty="0" smtClean="0">
                <a:solidFill>
                  <a:srgbClr val="11637D"/>
                </a:solidFill>
              </a:rPr>
              <a:t>		(</a:t>
            </a:r>
            <a:r>
              <a:rPr lang="ru-RU" sz="24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близкородственное 	скрещивание); </a:t>
            </a:r>
          </a:p>
          <a:p>
            <a:pPr marL="342900" indent="-342900"/>
            <a:r>
              <a:rPr lang="ru-RU" sz="2400" b="1" dirty="0" smtClean="0">
                <a:solidFill>
                  <a:srgbClr val="0E5166"/>
                </a:solidFill>
                <a:latin typeface="Calibri" pitchFamily="34" charset="0"/>
                <a:cs typeface="Times New Roman" pitchFamily="18" charset="0"/>
              </a:rPr>
              <a:t>		- аутбридинг (м</a:t>
            </a:r>
            <a:r>
              <a:rPr lang="ru-RU" sz="2400" b="1" dirty="0" smtClean="0">
                <a:solidFill>
                  <a:srgbClr val="0E51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ежпородное 	скрещивание); </a:t>
            </a:r>
            <a:r>
              <a:rPr lang="ru-RU" sz="2400" b="1" dirty="0" smtClean="0">
                <a:solidFill>
                  <a:srgbClr val="11637D"/>
                </a:solidFill>
              </a:rPr>
              <a:t>	</a:t>
            </a:r>
          </a:p>
          <a:p>
            <a:pPr marL="342900" indent="-342900"/>
            <a:r>
              <a:rPr lang="ru-RU" sz="2400" b="1" dirty="0" smtClean="0">
                <a:solidFill>
                  <a:srgbClr val="11637D"/>
                </a:solidFill>
              </a:rPr>
              <a:t>	4.  Вывод.</a:t>
            </a:r>
            <a:endParaRPr lang="ru-RU" sz="2400" b="1" dirty="0">
              <a:solidFill>
                <a:srgbClr val="1163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358214" y="6429396"/>
            <a:ext cx="357190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     </a:t>
            </a:r>
            <a:endParaRPr lang="ru-RU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1214414" y="785794"/>
            <a:ext cx="6929486" cy="5214974"/>
          </a:xfrm>
          <a:prstGeom prst="foldedCorner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solidFill>
              <a:schemeClr val="accent1">
                <a:shade val="5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1637D"/>
                </a:solidFill>
                <a:latin typeface="Arial Black" pitchFamily="34" charset="0"/>
              </a:rPr>
              <a:t>Процесс гибридизации, преимущественно естественной, наблюдали очень давно. Гибриды от скрещивания лошади с ослом (мул, лошак) существовали уже за 2000 лет до н.э. Искусственные гибриды (при скрещивании гвоздик) впервые получил английский садовод </a:t>
            </a:r>
          </a:p>
          <a:p>
            <a:pPr algn="ctr"/>
            <a:r>
              <a:rPr lang="ru-RU" sz="2400" b="1" dirty="0" smtClean="0">
                <a:solidFill>
                  <a:srgbClr val="11637D"/>
                </a:solidFill>
                <a:latin typeface="Arial Black" pitchFamily="34" charset="0"/>
              </a:rPr>
              <a:t>Т. </a:t>
            </a:r>
            <a:r>
              <a:rPr lang="ru-RU" sz="2400" b="1" dirty="0" err="1" smtClean="0">
                <a:solidFill>
                  <a:srgbClr val="11637D"/>
                </a:solidFill>
                <a:latin typeface="Arial Black" pitchFamily="34" charset="0"/>
              </a:rPr>
              <a:t>Фэрчайлд</a:t>
            </a:r>
            <a:r>
              <a:rPr lang="ru-RU" sz="2400" b="1" dirty="0" smtClean="0">
                <a:solidFill>
                  <a:srgbClr val="11637D"/>
                </a:solidFill>
                <a:latin typeface="Arial Black" pitchFamily="34" charset="0"/>
              </a:rPr>
              <a:t> в 1717 году. Большое число опытов по гибридизации провел Чарльз Дарвин. </a:t>
            </a:r>
            <a:r>
              <a:rPr lang="ru-RU" sz="2400" dirty="0" smtClean="0"/>
              <a:t>  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35004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      </a:t>
            </a:r>
            <a:endParaRPr lang="ru-RU" dirty="0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1571604" y="285728"/>
            <a:ext cx="6929486" cy="4714908"/>
          </a:xfrm>
          <a:prstGeom prst="round2SameRect">
            <a:avLst/>
          </a:prstGeom>
          <a:gradFill flip="none" rotWithShape="1"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  <a:tileRect/>
          </a:gra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В зоотехнии  различают: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11637D"/>
                </a:solidFill>
                <a:latin typeface="Arial Black" pitchFamily="34" charset="0"/>
              </a:rPr>
              <a:t>собственно гибридизацию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11637D"/>
                </a:solidFill>
                <a:latin typeface="Arial Black" pitchFamily="34" charset="0"/>
              </a:rPr>
              <a:t>межпородное скрещивание животных</a:t>
            </a: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, потомство от которых называется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помесным, помесями.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2400" b="1" dirty="0" smtClean="0">
                <a:solidFill>
                  <a:srgbClr val="1786A9"/>
                </a:solidFill>
                <a:latin typeface="Arial Black" pitchFamily="34" charset="0"/>
              </a:rPr>
              <a:t>Помеси легко скрещиваются между собой и дают потомство</a:t>
            </a:r>
            <a:r>
              <a:rPr lang="ru-RU" sz="2600" b="1" dirty="0" smtClean="0">
                <a:solidFill>
                  <a:srgbClr val="1786A9"/>
                </a:solidFill>
                <a:latin typeface="Arial Black" pitchFamily="34" charset="0"/>
              </a:rPr>
              <a:t>.  </a:t>
            </a:r>
            <a:r>
              <a:rPr lang="ru-RU" sz="2000" b="1" dirty="0" smtClean="0">
                <a:solidFill>
                  <a:srgbClr val="1786A9"/>
                </a:solidFill>
                <a:latin typeface="Arial Black" pitchFamily="34" charset="0"/>
              </a:rPr>
              <a:t> </a:t>
            </a:r>
            <a:endParaRPr lang="ru-RU" sz="2000" b="1" dirty="0" smtClean="0">
              <a:solidFill>
                <a:srgbClr val="1786A9"/>
              </a:solidFill>
              <a:latin typeface="Arial Black" pitchFamily="34" charset="0"/>
              <a:ea typeface="Times New Roman" pitchFamily="18" charset="0"/>
            </a:endParaRPr>
          </a:p>
        </p:txBody>
      </p:sp>
      <p:pic>
        <p:nvPicPr>
          <p:cNvPr id="5122" name="Picture 2" descr="D:\Мои документы\презентация Селекция животных\Селекция животных\papernumber2_3_clip_image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4500570"/>
            <a:ext cx="3562350" cy="2124075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8358214" y="6429396"/>
            <a:ext cx="357190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1785918" y="611011"/>
            <a:ext cx="642942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Близкородсвенное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скрещивание (инбридинг)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Используют для создания новой породы. Перед этим часто проводят близкородственное скрещивание (инбридинг): родителей скрещивают с потомством, братьев с сестрами, это помогает получить большее число особей, обладающих нужными свойствами.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Инбридинг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сопровождается жестким постоянным отбором, обычно получают несколько линий, затем производят скрещивание разных линий.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1357290" y="428604"/>
            <a:ext cx="7072362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500834"/>
            <a:ext cx="285752" cy="21431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428728" y="714356"/>
            <a:ext cx="692948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селекции животных применяют метод неродственное скрещивание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аутбридинг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внутрипородное разведение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Внутрипородное разведение направлено на сохранение и улучшение породы. Практически оно выражается в отборе лучших производителей, выбраковке особей, не отвечающих требованиям породы. В племенных хозяйствах ведутся племенные книги, отражающие родословную, экстерьер и продуктивность животных за много поколений.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D:\Мои документы\презентация Селекция животных\Селекция животных\vse-ani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5000636"/>
            <a:ext cx="1971689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358214" y="6429396"/>
            <a:ext cx="357190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57290" y="357166"/>
            <a:ext cx="7143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Хорошим примером может служить выведенная академиком М.Ф.Ивановым порода свиней - украинская белая степная. При создании этой породы использовались свиноматки местных украинских свиней с небольшой массой и невысоким качеством мяса и сала, но хорошо приспособленных к местным условиям. Самцами- производителями были хряки белой английской породы. Гибридное потомство вновь было скрещено с английскими хряками, в нескольких поколениях применялся инбридинг, были созданы различные линии, при скрещивании которых получены родоначальники новой породы, которые по качеству мяса и массе не отличались от английской породы, а по выносливости – от украинских свиней.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>
                  <a:alpha val="6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57290" y="428604"/>
            <a:ext cx="7143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Отдаленная гибридизация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Отдаленная гибридизация, иными словами,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межвидовое скрещивание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известна с древних времен. Чаще всего межвидовые гибриды стерильны, у них нарушается мейоз, что приводит к нарушению гаметогенеза. С глубокой древности человек использует гибрид кобылицы с ослом - мула, который отличается выносливостью и долгожительством. Но иногда гаметогенез у отдаленных гибридов протекает нормально, что позволяет получить новые породы животных. Примером являются архаромериносы, которые, как и архары, могут пастись высоко в горах и, подобно мериносам, дают хорошую шерсть. Получены плодовитые гибриды от скрещивания местного крупного рогатого скота с яками и зебу. При скрещивании белуги и стерляди получен плодовитый гибрид 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бестер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хорька и норки –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хонорик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E51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продуктивен гибрид между карпом и карасем.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E516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Мои документы\презентация Селекция животных\Селекция животных\p01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14282" y="6500834"/>
            <a:ext cx="8715436" cy="357166"/>
          </a:xfrm>
          <a:prstGeom prst="rect">
            <a:avLst/>
          </a:prstGeom>
          <a:gradFill>
            <a:gsLst>
              <a:gs pos="0">
                <a:srgbClr val="1786A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8662" y="2021284"/>
            <a:ext cx="1571636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E5166"/>
                </a:solidFill>
                <a:latin typeface="Arial Narrow" pitchFamily="34" charset="0"/>
              </a:rPr>
              <a:t>Близкородсвенное</a:t>
            </a:r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 скрещивание 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</a:rPr>
              <a:t>(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  <a:hlinkClick r:id="rId3" action="ppaction://hlinksldjump"/>
              </a:rPr>
              <a:t>инбридинг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</a:rPr>
              <a:t>) 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1500198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E5166"/>
                </a:solidFill>
                <a:latin typeface="Arial Narrow" pitchFamily="34" charset="0"/>
              </a:rPr>
              <a:t>Неродсвенное</a:t>
            </a:r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 скрещивание 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</a:rPr>
              <a:t>(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  <a:hlinkClick r:id="rId4" action="ppaction://hlinksldjump"/>
              </a:rPr>
              <a:t>аутбридинг</a:t>
            </a:r>
            <a:r>
              <a:rPr lang="ru-RU" sz="1400" b="1" dirty="0" smtClean="0">
                <a:solidFill>
                  <a:srgbClr val="003366"/>
                </a:solidFill>
                <a:latin typeface="Arial Narrow" pitchFamily="34" charset="0"/>
              </a:rPr>
              <a:t>) 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2000663"/>
            <a:ext cx="1214446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Изменение структуры ДНК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1488032"/>
            <a:ext cx="150019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  <a:hlinkClick r:id="rId5" action="ppaction://hlinksldjump"/>
              </a:rPr>
              <a:t>ГИБРИДИЗАЦИЯ</a:t>
            </a:r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 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8959" y="1489106"/>
            <a:ext cx="2786082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ИСКУССТВЕННЫЙ МУТАГЕНЕЗ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2059" y="1496786"/>
            <a:ext cx="150019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ПОЛИПЛОДИЯ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285728"/>
            <a:ext cx="6858048" cy="430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КЛАССИЧЕСКИЕ МЕТОДЫ СЕЛЕКЦИИ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1000109"/>
            <a:ext cx="41434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694" y="2465587"/>
            <a:ext cx="1357322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искусственные </a:t>
            </a:r>
            <a:r>
              <a:rPr lang="ru-RU" sz="1400" b="1" dirty="0" err="1" smtClean="0">
                <a:solidFill>
                  <a:srgbClr val="0E5166"/>
                </a:solidFill>
                <a:latin typeface="Arial Narrow" pitchFamily="34" charset="0"/>
              </a:rPr>
              <a:t>полиплоды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768" y="2500306"/>
            <a:ext cx="1071570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спонтанные</a:t>
            </a:r>
          </a:p>
          <a:p>
            <a:pPr algn="ctr"/>
            <a:r>
              <a:rPr lang="ru-RU" sz="1400" b="1" dirty="0" err="1" smtClean="0">
                <a:solidFill>
                  <a:srgbClr val="0E5166"/>
                </a:solidFill>
                <a:latin typeface="Arial Narrow" pitchFamily="34" charset="0"/>
              </a:rPr>
              <a:t>полиплоды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9256" y="3643314"/>
            <a:ext cx="1000132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Получение новых сортов растений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9716" y="4190676"/>
            <a:ext cx="1143008" cy="1600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Основа  для получения новых сортов растений и пород животных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0694" y="5072074"/>
            <a:ext cx="1285884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Преодоления бесплодия у отдаленных гибридов 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1934" y="3500438"/>
            <a:ext cx="9286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E5166"/>
                </a:solidFill>
                <a:latin typeface="Arial Narrow" pitchFamily="34" charset="0"/>
                <a:hlinkClick r:id="rId6" action="ppaction://hlinksldjump"/>
              </a:rPr>
              <a:t>ОТБОР</a:t>
            </a:r>
            <a:endParaRPr lang="ru-RU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4678" y="4500570"/>
            <a:ext cx="150019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индивидуальный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71934" y="5346813"/>
            <a:ext cx="1000132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массовый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57224" y="3929066"/>
            <a:ext cx="1500198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Внутрипородное</a:t>
            </a:r>
          </a:p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(внутрисортовое)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24" y="4643446"/>
            <a:ext cx="1500198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Межпородное</a:t>
            </a:r>
          </a:p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(межсортовое)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224" y="5357826"/>
            <a:ext cx="1500198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 Narrow" pitchFamily="34" charset="0"/>
              </a:rPr>
              <a:t>Отдаленная  гибридизация (межвидовая)</a:t>
            </a:r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pic>
        <p:nvPicPr>
          <p:cNvPr id="28" name="Picture 2" descr="D:\Мои документы\Мои рисунки\Разное\6a7fc0ecc3e81fb73c320b094d97cbb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285728"/>
            <a:ext cx="500066" cy="500066"/>
          </a:xfrm>
          <a:prstGeom prst="rect">
            <a:avLst/>
          </a:prstGeom>
          <a:noFill/>
        </p:spPr>
      </p:pic>
      <p:pic>
        <p:nvPicPr>
          <p:cNvPr id="2" name="Picture 2" descr="D:\Мои документы\Мои рисунки\Разное\0014d14e7bf9dfe772da6fa883e60cb4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2462" y="285729"/>
            <a:ext cx="528640" cy="71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D:\Мои документы\презентация Селекция животных\Селекция животных\p01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9050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6500834"/>
            <a:ext cx="8715436" cy="357166"/>
          </a:xfrm>
          <a:prstGeom prst="rect">
            <a:avLst/>
          </a:prstGeom>
          <a:gradFill>
            <a:gsLst>
              <a:gs pos="0">
                <a:srgbClr val="1786A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285728"/>
            <a:ext cx="6858048" cy="430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НОВЫЕ МЕТОДЫ СЕЛЕКЦИИ ЖИВОТНЫХ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2285984" y="1177289"/>
            <a:ext cx="50006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solidFill>
                <a:srgbClr val="003366"/>
              </a:solidFill>
              <a:latin typeface="Arial Narrow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250265" y="1321579"/>
            <a:ext cx="785818" cy="1588"/>
          </a:xfrm>
          <a:prstGeom prst="straightConnector1">
            <a:avLst/>
          </a:prstGeom>
          <a:ln w="25400">
            <a:solidFill>
              <a:srgbClr val="1B47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323025" y="1320785"/>
            <a:ext cx="785818" cy="1588"/>
          </a:xfrm>
          <a:prstGeom prst="straightConnector1">
            <a:avLst/>
          </a:prstGeom>
          <a:ln w="25400">
            <a:solidFill>
              <a:srgbClr val="1B47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358348" y="2214554"/>
            <a:ext cx="2570974" cy="794"/>
          </a:xfrm>
          <a:prstGeom prst="line">
            <a:avLst/>
          </a:prstGeom>
          <a:ln w="25400">
            <a:solidFill>
              <a:srgbClr val="0E51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3438" y="3571876"/>
            <a:ext cx="500066" cy="1588"/>
          </a:xfrm>
          <a:prstGeom prst="straightConnector1">
            <a:avLst/>
          </a:prstGeom>
          <a:ln w="25400">
            <a:solidFill>
              <a:srgbClr val="1B47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00298" y="1500174"/>
            <a:ext cx="4429156" cy="1588"/>
          </a:xfrm>
          <a:prstGeom prst="line">
            <a:avLst/>
          </a:prstGeom>
          <a:ln w="25400">
            <a:solidFill>
              <a:srgbClr val="0E51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662" y="1714488"/>
            <a:ext cx="3429024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" pitchFamily="34" charset="0"/>
                <a:cs typeface="Arial" pitchFamily="34" charset="0"/>
              </a:rPr>
              <a:t>ИСКУССТВЕННОЕ  ОСЕМЕНЕНИЕ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1714488"/>
            <a:ext cx="257176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" pitchFamily="34" charset="0"/>
                <a:cs typeface="Arial" pitchFamily="34" charset="0"/>
              </a:rPr>
              <a:t>ТРАНСПЛАНТАЦИЯ 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86380" y="3429001"/>
            <a:ext cx="250033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" pitchFamily="34" charset="0"/>
                <a:cs typeface="Arial" pitchFamily="34" charset="0"/>
              </a:rPr>
              <a:t>ГЕННАЯ  ИНЖЕНЕНРИЯ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2285992"/>
            <a:ext cx="2786082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E5166"/>
                </a:solidFill>
                <a:latin typeface="Arial" pitchFamily="34" charset="0"/>
                <a:cs typeface="Arial" pitchFamily="34" charset="0"/>
              </a:rPr>
              <a:t>Получение от лучших коров зигот и выращивание их в коровах, имеющих более низкую племенную ценность 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5852" y="2500306"/>
            <a:ext cx="2286016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Отбор производителей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5852" y="3000372"/>
            <a:ext cx="2286016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Создание запасов спермы от лучших производителей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4414" y="3857628"/>
            <a:ext cx="2357454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Отбор лучших коров для искусственного осеменения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5852" y="5572140"/>
            <a:ext cx="228601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Отбор полученного потомства 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85852" y="4786322"/>
            <a:ext cx="228601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Искусственное </a:t>
            </a:r>
            <a:r>
              <a:rPr lang="ru-RU" sz="1400" b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осемение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4942" y="3929066"/>
            <a:ext cx="2571768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Искусственный перенос генов от одного вида (породы) в другой вид (породу)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14942" y="4929198"/>
            <a:ext cx="2571768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Выращивание измененных клеток в целые организмы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14942" y="5643578"/>
            <a:ext cx="2571768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Получение </a:t>
            </a:r>
            <a:r>
              <a:rPr lang="ru-RU" sz="1400" b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трансгенных</a:t>
            </a:r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животных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Мои документы\Мои рисунки\Разное\6a7fc0ecc3e81fb73c320b094d97cbb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500066" cy="500066"/>
          </a:xfrm>
          <a:prstGeom prst="rect">
            <a:avLst/>
          </a:prstGeom>
          <a:noFill/>
        </p:spPr>
      </p:pic>
      <p:pic>
        <p:nvPicPr>
          <p:cNvPr id="26" name="Picture 2" descr="D:\Мои документы\Мои рисунки\Разное\0014d14e7bf9dfe772da6fa883e60cb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85729"/>
            <a:ext cx="600078" cy="71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9" name="Picture 3" descr="D:\Мои документы\презентация Селекция животных\Селекция животных\p01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251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6500834"/>
            <a:ext cx="8715436" cy="357166"/>
          </a:xfrm>
          <a:prstGeom prst="rect">
            <a:avLst/>
          </a:prstGeom>
          <a:gradFill>
            <a:gsLst>
              <a:gs pos="0">
                <a:srgbClr val="1786A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285728"/>
            <a:ext cx="7000924" cy="430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БИОТЕХНОЛОГИЯ 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071546"/>
            <a:ext cx="7715304" cy="1000132"/>
          </a:xfrm>
          <a:prstGeom prst="rect">
            <a:avLst/>
          </a:prstGeom>
          <a:gradFill>
            <a:gsLst>
              <a:gs pos="0">
                <a:srgbClr val="1786A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>
              <a:rot lat="0" lon="0" rev="1800000"/>
            </a:lightRig>
          </a:scene3d>
          <a:sp3d extrusionH="76200" contourW="12700">
            <a:bevelT w="139700" h="139700" prst="divot"/>
            <a:extrusionClr>
              <a:srgbClr val="A1D3D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Биотехнология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– использование живых организмов и биологических процессов в производстве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357430"/>
            <a:ext cx="1714512" cy="58477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Клеточная </a:t>
            </a:r>
          </a:p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инженерия</a:t>
            </a:r>
            <a:endParaRPr lang="ru-RU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2357430"/>
            <a:ext cx="1785950" cy="584775"/>
          </a:xfrm>
          <a:prstGeom prst="rect">
            <a:avLst/>
          </a:prstGeom>
          <a:gradFill>
            <a:gsLst>
              <a:gs pos="0">
                <a:srgbClr val="C9479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Генная </a:t>
            </a:r>
          </a:p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инженерия</a:t>
            </a:r>
            <a:endParaRPr lang="ru-RU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3214686"/>
            <a:ext cx="1785950" cy="584775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Экологическая </a:t>
            </a:r>
          </a:p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инженерия</a:t>
            </a:r>
            <a:endParaRPr lang="ru-RU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714884"/>
            <a:ext cx="2071702" cy="584775"/>
          </a:xfrm>
          <a:prstGeom prst="rect">
            <a:avLst/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Инженерная  </a:t>
            </a:r>
            <a:r>
              <a:rPr lang="ru-RU" sz="1600" b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экзимология</a:t>
            </a:r>
            <a:endParaRPr lang="ru-RU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4572008"/>
            <a:ext cx="2357454" cy="58477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Микробиологическая промышленность</a:t>
            </a:r>
            <a:endParaRPr lang="ru-RU" sz="16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5286388"/>
            <a:ext cx="2786082" cy="954107"/>
          </a:xfrm>
          <a:prstGeom prst="rect">
            <a:avLst/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Использование ферментов микробного, растительного и животного происхождения в биохимических процессах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3000372"/>
            <a:ext cx="2071702" cy="738664"/>
          </a:xfrm>
          <a:prstGeom prst="rect">
            <a:avLst/>
          </a:prstGeom>
          <a:gradFill>
            <a:gsLst>
              <a:gs pos="0">
                <a:srgbClr val="95D99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Культивирование клеток и тканей высших организмов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3786190"/>
            <a:ext cx="2286016" cy="738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Использование биофильтров на очистных сооружениях 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12" y="2928934"/>
            <a:ext cx="2214578" cy="954107"/>
          </a:xfrm>
          <a:prstGeom prst="rect">
            <a:avLst/>
          </a:prstGeom>
          <a:gradFill>
            <a:gsLst>
              <a:gs pos="0">
                <a:srgbClr val="C9479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Перестройка генотипа за счет встраивания или исключения определенных генов 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84" y="5214950"/>
            <a:ext cx="2286016" cy="73866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Производство биологически активных веществ</a:t>
            </a:r>
            <a:endParaRPr lang="ru-RU" sz="14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D:\Мои документы\Мои рисунки\Разное\6a7fc0ecc3e81fb73c320b094d97cbb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D:\Мои документы\Мои рисунки\Разное\0014d14e7bf9dfe772da6fa883e60cb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5338" y="214290"/>
            <a:ext cx="528640" cy="71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solidFill>
            <a:srgbClr val="A1D3D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1428728" y="357166"/>
            <a:ext cx="7000924" cy="2214578"/>
          </a:xfrm>
          <a:prstGeom prst="flowChartMultidocumen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srgbClr val="1786A9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Селекция высокопродуктивных форм живых организмов является самым эффективным и наиболее экономически выгодным способом повышения продуктивности сельского хозяйства.</a:t>
            </a: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285852" y="2357430"/>
            <a:ext cx="7072362" cy="1928826"/>
          </a:xfrm>
          <a:prstGeom prst="flowChartDocumen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srgbClr val="11637D">
                <a:alpha val="50000"/>
              </a:srgbClr>
            </a:inn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некоторых случаях селекция буквально достигла предела: есть породы кур, несущие яйца практически каждый день. </a:t>
            </a: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2143108" y="4214818"/>
            <a:ext cx="7000892" cy="2000264"/>
          </a:xfrm>
          <a:prstGeom prst="flowChartDocumen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101600" dir="1800000">
              <a:srgbClr val="0E5166">
                <a:alpha val="50000"/>
              </a:srgbClr>
            </a:innerShdw>
          </a:effectLst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Дальнейшая селекция идет в направлении «наивысшей оплаты корма», т.е. создания пород, дающих наибольший выход продукции при наименьших затратах корма.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364" y="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Вывод: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1214414" y="5357826"/>
            <a:ext cx="4857784" cy="1285908"/>
          </a:xfrm>
          <a:prstGeom prst="snip2Diag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Селекция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– искусственная эволюция, направляемая волей человека.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(По  Н. И. Вавилову)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6858048" cy="32147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786A9"/>
                </a:solidFill>
                <a:latin typeface="Arial Black" pitchFamily="34" charset="0"/>
              </a:rPr>
              <a:t>Что такое селекция </a:t>
            </a: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solidFill>
            <a:srgbClr val="A1D3D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214414" y="785794"/>
            <a:ext cx="4929222" cy="1357322"/>
          </a:xfrm>
          <a:prstGeom prst="snip2Diag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Слово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"селекция"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произошло от лат. "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selectio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", что в переводе обозначает "выбор, отбор".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571604" y="2000240"/>
            <a:ext cx="5929354" cy="1785950"/>
          </a:xfrm>
          <a:prstGeom prst="snip2Diag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Селекция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— это наука о путях создания новых и улучшения уже существующих сортов культурных растений, пород домашних животных и штаммов микроорганизмов с ценными для практики признаками и свойствами</a:t>
            </a:r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2214546" y="3643314"/>
            <a:ext cx="6429420" cy="1928826"/>
          </a:xfrm>
          <a:prstGeom prst="snip2Diag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также и отрасль сельского хозяйства, занимающаяся выведением новых сортов и пород с нужными для человека свойствами: высокой продуктивностью, определенными качествами продукции, невосприимчивых к болезням, хорошо приспособленных к тем или иным условиям роста.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858048" cy="1214446"/>
          </a:xfrm>
        </p:spPr>
        <p:txBody>
          <a:bodyPr>
            <a:noAutofit/>
          </a:bodyPr>
          <a:lstStyle/>
          <a:p>
            <a:r>
              <a:rPr lang="ru-RU" sz="2000" dirty="0" smtClean="0"/>
              <a:t>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500834"/>
            <a:ext cx="285752" cy="21431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428604"/>
            <a:ext cx="7143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Благодаря работам советских селекционеров в животноводстве выведены ценные высокопродуктивные породы крупного рогатого скота - костромская, казахская белоголовая; овец 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асканийская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красноярская, казахский архаромеринос и др.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000" b="1" dirty="0" smtClean="0">
                <a:solidFill>
                  <a:srgbClr val="1786A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 помощью селекции получены каракульские овцы, дающие шкурки различной окраски. 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В птицеводстве созданы линии, используемые для получения скороспелых гибридов мясного (бройлеры) и яичного направлений.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Усиливаются работы по селекции новых видов и пород животных, отвечающих требованиям индустриальных технологий животноводства.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86A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Совершенствуются племенные и продуктивные качества скота и птицы.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786A9"/>
              </a:solidFill>
              <a:effectLst/>
              <a:latin typeface="Arial" pitchFamily="34" charset="0"/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10800000">
            <a:off x="1142976" y="5286388"/>
            <a:ext cx="7786742" cy="785818"/>
          </a:xfrm>
          <a:prstGeom prst="halfFrame">
            <a:avLst>
              <a:gd name="adj1" fmla="val 13939"/>
              <a:gd name="adj2" fmla="val 15702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ln>
            <a:solidFill>
              <a:srgbClr val="A1D3DF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нутый угол 8"/>
          <p:cNvSpPr/>
          <p:nvPr/>
        </p:nvSpPr>
        <p:spPr>
          <a:xfrm>
            <a:off x="1357290" y="285728"/>
            <a:ext cx="7215238" cy="6143668"/>
          </a:xfrm>
          <a:prstGeom prst="foldedCorner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152400" dist="317500" dir="5400000" sx="90000" sy="-19000" rotWithShape="0">
              <a:srgbClr val="1786A9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1B4751"/>
                </a:solidFill>
              </a:rPr>
              <a:t>	Возникновение селекции как науки связано с необходимостью решения такой глобальной, жизненно важной проблемы всего человечества, как продовольственная проблема. Для ее решения нужно не только постоянно совершенствовать традиционные методы ведения </a:t>
            </a:r>
            <a:r>
              <a:rPr lang="ru-RU" sz="2400" b="1" i="1" dirty="0" smtClean="0">
                <a:solidFill>
                  <a:srgbClr val="1B4751"/>
                </a:solidFill>
              </a:rPr>
              <a:t>сельского</a:t>
            </a:r>
            <a:r>
              <a:rPr lang="ru-RU" sz="2400" b="1" dirty="0" smtClean="0">
                <a:solidFill>
                  <a:srgbClr val="1B4751"/>
                </a:solidFill>
              </a:rPr>
              <a:t> </a:t>
            </a:r>
            <a:r>
              <a:rPr lang="ru-RU" sz="2400" b="1" i="1" dirty="0" smtClean="0">
                <a:solidFill>
                  <a:srgbClr val="1B4751"/>
                </a:solidFill>
              </a:rPr>
              <a:t>хозяйства</a:t>
            </a:r>
            <a:r>
              <a:rPr lang="ru-RU" sz="2400" b="1" dirty="0" smtClean="0">
                <a:solidFill>
                  <a:srgbClr val="1B4751"/>
                </a:solidFill>
              </a:rPr>
              <a:t> (интенсивная обработка почвы, внесение оптимальных доз минеральных и органических удобрений, осуществление комплекса мер по сохранению и повышению плодородия почв,  и др.), но и использовать новые научные методы производства продуктов питания в условиях интенсивного земледелия. </a:t>
            </a:r>
            <a:endParaRPr lang="ru-RU" sz="2400" b="1" dirty="0">
              <a:solidFill>
                <a:srgbClr val="1B4751"/>
              </a:solidFill>
            </a:endParaRPr>
          </a:p>
        </p:txBody>
      </p:sp>
      <p:pic>
        <p:nvPicPr>
          <p:cNvPr id="1026" name="Picture 2" descr="D:\Мои документы\презентация Селекция животных\Селекция животных\породы свин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286388"/>
            <a:ext cx="804863" cy="119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858048" cy="1214446"/>
          </a:xfrm>
        </p:spPr>
        <p:txBody>
          <a:bodyPr>
            <a:noAutofit/>
          </a:bodyPr>
          <a:lstStyle/>
          <a:p>
            <a:pPr algn="just"/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000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solidFill>
            <a:srgbClr val="A1D3DF"/>
          </a:solidFill>
          <a:ln>
            <a:solidFill>
              <a:srgbClr val="1786A9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85852" y="0"/>
            <a:ext cx="7215238" cy="2786082"/>
          </a:xfrm>
          <a:prstGeom prst="round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Задачи современной селекции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вытекают из ее определения — </a:t>
            </a:r>
            <a:r>
              <a:rPr lang="ru-RU" sz="2800" b="1" dirty="0" smtClean="0">
                <a:solidFill>
                  <a:srgbClr val="11637D"/>
                </a:solidFill>
              </a:rPr>
              <a:t>это выведение новых и совершенствование уже существующих сортов растений, пород животных и штаммов микроорганизмов. 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1285852" y="2357430"/>
            <a:ext cx="7429552" cy="3929090"/>
          </a:xfrm>
          <a:prstGeom prst="snip2DiagRect">
            <a:avLst>
              <a:gd name="adj1" fmla="val 0"/>
              <a:gd name="adj2" fmla="val 20733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	Сортом, породой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штаммом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называют устойчивую группу (популяцию) живых организмов, искусственно созданную человеком и имеющую определенные наследственные особенности. Все особи внутри породы, сорта и штамма имеют идентичные, наследственно закрепленные морфологические,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физиолого-био-химические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и хозяйственные признаки и свойства, а также однотипную реакцию на действие факторов внешней среды. </a:t>
            </a:r>
          </a:p>
        </p:txBody>
      </p:sp>
      <p:pic>
        <p:nvPicPr>
          <p:cNvPr id="2050" name="Picture 2" descr="D:\Мои документы\презентация Селекция животных\Селекция животных\vse-ani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357430"/>
            <a:ext cx="154306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нутый угол 8"/>
          <p:cNvSpPr/>
          <p:nvPr/>
        </p:nvSpPr>
        <p:spPr>
          <a:xfrm>
            <a:off x="1500166" y="214290"/>
            <a:ext cx="7000924" cy="6143668"/>
          </a:xfrm>
          <a:prstGeom prst="foldedCorner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селекции как науки обусловлены: </a:t>
            </a:r>
          </a:p>
          <a:p>
            <a:pPr algn="just">
              <a:buBlip>
                <a:blip r:embed="rId2"/>
              </a:buBlip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уровнем агротехники и зоотехники;</a:t>
            </a:r>
          </a:p>
          <a:p>
            <a:pPr algn="just">
              <a:buBlip>
                <a:blip r:embed="rId2"/>
              </a:buBlip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индустриализации растениеводства и животноводства. </a:t>
            </a:r>
          </a:p>
          <a:p>
            <a:pPr algn="just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Например, выведены породы кур, не снижающие продуктивности в условиях большой скученности животных на птицефабриках. 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	Для России очень важно создание сортов, продуктивных в условиях мороза без снега при ясной погоде, поздних заморозков и т. д. </a:t>
            </a:r>
          </a:p>
        </p:txBody>
      </p:sp>
      <p:pic>
        <p:nvPicPr>
          <p:cNvPr id="3074" name="Picture 2" descr="D:\Мои документы\презентация Селекция животных\Селекция животных\pet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357825"/>
            <a:ext cx="1414842" cy="15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214414" y="357166"/>
            <a:ext cx="7286676" cy="1143008"/>
          </a:xfrm>
          <a:prstGeom prst="downArrowCallou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Основными направлениями селекции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являются: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85786" y="1571612"/>
            <a:ext cx="7643866" cy="1000132"/>
          </a:xfrm>
          <a:prstGeom prst="round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4632" indent="-457200" algn="just">
              <a:buAutoNum type="arabicParenR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высокая урожайность сортов растений, плодовитость и продуктивность пород животных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85786" y="2786058"/>
            <a:ext cx="7715304" cy="1000132"/>
          </a:xfrm>
          <a:prstGeom prst="round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4632" indent="-457200"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2) качество продукции (например, вкус, внешний вид,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лежкость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плодов и овощей, химический состав зерна — содержание белка, клейковины, незаменимых аминокислот и т. д.)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4071942"/>
            <a:ext cx="7715304" cy="1000132"/>
          </a:xfrm>
          <a:prstGeom prst="round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4632" indent="-457200"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3)физиологические свойства (скороспелость, засухоустойчивость, устойчивость к болезням, вредителям и неблагоприятным климатическим условиям)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85786" y="5357826"/>
            <a:ext cx="7715304" cy="1000132"/>
          </a:xfrm>
          <a:prstGeom prst="roundRect">
            <a:avLst/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4632" indent="-457200"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4) интенсивный путь развития (у растений — отзывчивость на удобрения, полив, а у животных — «оплата» корма и т. 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66"/>
            <a:ext cx="7215238" cy="6072230"/>
          </a:xfr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Селекция должна учитывать </a:t>
            </a:r>
            <a:r>
              <a:rPr lang="ru-RU" sz="2400" b="1" dirty="0" smtClean="0">
                <a:solidFill>
                  <a:srgbClr val="11637D"/>
                </a:solidFill>
              </a:rPr>
              <a:t>также:</a:t>
            </a:r>
          </a:p>
          <a:p>
            <a:pPr algn="ctr"/>
            <a:r>
              <a:rPr lang="ru-RU" sz="2400" b="1" dirty="0" smtClean="0">
                <a:solidFill>
                  <a:srgbClr val="11637D"/>
                </a:solidFill>
              </a:rPr>
              <a:t> и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11637D"/>
                </a:solidFill>
              </a:rPr>
              <a:t>потребности рынка сбыта сельскохозяйственной продукции;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11637D"/>
                </a:solidFill>
              </a:rPr>
              <a:t>удовлетворения запросов конкретных отраслей промышленного производства. 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rgbClr val="11637D"/>
                </a:solidFill>
              </a:rPr>
              <a:t>Другими словами, необходима </a:t>
            </a:r>
            <a:r>
              <a:rPr lang="ru-RU" sz="2400" b="1" i="1" dirty="0" smtClean="0">
                <a:solidFill>
                  <a:srgbClr val="003366"/>
                </a:solidFill>
              </a:rPr>
              <a:t>специализированная селекция. </a:t>
            </a:r>
            <a:r>
              <a:rPr lang="ru-RU" sz="2400" b="1" dirty="0" smtClean="0">
                <a:solidFill>
                  <a:srgbClr val="11637D"/>
                </a:solidFill>
              </a:rPr>
              <a:t>Ярким примером селекции с учетом потребностей рынка служит пушное звероводство. Например, при выращивании таких ценных зверьков, как норка, выдра, лиса и др., отбираются животные с таким генотипом, который наиболее соответствует постоянно меняющейся моде в отношении окраски и оттенков меха.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500834"/>
            <a:ext cx="285752" cy="21431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D:\Мои документы\презентация Селекция животных\Селекция животных\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1271128" cy="947739"/>
          </a:xfrm>
          <a:prstGeom prst="rect">
            <a:avLst/>
          </a:prstGeom>
          <a:noFill/>
        </p:spPr>
      </p:pic>
      <p:pic>
        <p:nvPicPr>
          <p:cNvPr id="1026" name="Picture 2" descr="D:\Мои документы\презентация Селекция животных\Селекция животных\Св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57628"/>
            <a:ext cx="94204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Фигура, имеющая форму буквы L 3"/>
          <p:cNvSpPr/>
          <p:nvPr/>
        </p:nvSpPr>
        <p:spPr>
          <a:xfrm rot="10800000">
            <a:off x="7786710" y="142852"/>
            <a:ext cx="1214446" cy="4643470"/>
          </a:xfrm>
          <a:prstGeom prst="corner">
            <a:avLst>
              <a:gd name="adj1" fmla="val 6832"/>
              <a:gd name="adj2" fmla="val 10847"/>
            </a:avLst>
          </a:prstGeom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rot="10293323" flipV="1">
            <a:off x="6510666" y="6663590"/>
            <a:ext cx="2623493" cy="327700"/>
          </a:xfrm>
          <a:prstGeom prst="diagStripe">
            <a:avLst/>
          </a:prstGeom>
          <a:ln>
            <a:solidFill>
              <a:srgbClr val="D6F0F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29652" y="642939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715404" y="6500834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715404" y="1071546"/>
            <a:ext cx="142876" cy="14287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72528" y="714356"/>
            <a:ext cx="285752" cy="28575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/>
        </p:nvSpPr>
        <p:spPr>
          <a:xfrm>
            <a:off x="1428728" y="285728"/>
            <a:ext cx="7000924" cy="6072230"/>
          </a:xfrm>
          <a:prstGeom prst="frame">
            <a:avLst>
              <a:gd name="adj1" fmla="val 5199"/>
            </a:avLst>
          </a:prstGeom>
          <a:gradFill>
            <a:gsLst>
              <a:gs pos="0">
                <a:srgbClr val="A1D3D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rgbClr val="D6F0F6">
                  <a:alpha val="0"/>
                </a:srgb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857232"/>
            <a:ext cx="59293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003366"/>
                </a:solidFill>
              </a:rPr>
              <a:t>Таким образом, развитие селекции должно быть основано на законах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генетики</a:t>
            </a:r>
            <a:r>
              <a:rPr lang="ru-RU" sz="2600" b="1" dirty="0" smtClean="0">
                <a:solidFill>
                  <a:srgbClr val="003366"/>
                </a:solidFill>
              </a:rPr>
              <a:t> как </a:t>
            </a:r>
            <a:r>
              <a:rPr lang="ru-RU" sz="2200" b="1" i="1" dirty="0" smtClean="0">
                <a:solidFill>
                  <a:srgbClr val="11637D"/>
                </a:solidFill>
                <a:latin typeface="Arial" pitchFamily="34" charset="0"/>
                <a:cs typeface="Arial" pitchFamily="34" charset="0"/>
              </a:rPr>
              <a:t>науки о наследственности и изменчивости</a:t>
            </a:r>
            <a:r>
              <a:rPr lang="ru-RU" sz="2600" b="1" dirty="0" smtClean="0">
                <a:solidFill>
                  <a:srgbClr val="003366"/>
                </a:solidFill>
              </a:rPr>
              <a:t>, поскольку свойства живых организмов определяются их генотипом и подвержены наследственной и </a:t>
            </a:r>
            <a:r>
              <a:rPr lang="ru-RU" sz="2600" b="1" dirty="0" err="1" smtClean="0">
                <a:solidFill>
                  <a:srgbClr val="003366"/>
                </a:solidFill>
              </a:rPr>
              <a:t>модификационной</a:t>
            </a:r>
            <a:r>
              <a:rPr lang="ru-RU" sz="2600" b="1" dirty="0" smtClean="0">
                <a:solidFill>
                  <a:srgbClr val="003366"/>
                </a:solidFill>
              </a:rPr>
              <a:t> изменчивости. Именно генетика прокладывает пути эффективного управления наследственностью и изменчивостью организмов.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1610</Words>
  <Application>Microsoft Office PowerPoint</Application>
  <PresentationFormat>Экран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MOU-RS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Рощинская СОШ «Образовательный центр»</dc:title>
  <dc:creator>Медиатека-5</dc:creator>
  <cp:lastModifiedBy>женя</cp:lastModifiedBy>
  <cp:revision>150</cp:revision>
  <dcterms:created xsi:type="dcterms:W3CDTF">2008-03-31T11:26:22Z</dcterms:created>
  <dcterms:modified xsi:type="dcterms:W3CDTF">2020-05-13T11:48:35Z</dcterms:modified>
</cp:coreProperties>
</file>