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686" r:id="rId2"/>
    <p:sldId id="685" r:id="rId3"/>
    <p:sldId id="563" r:id="rId4"/>
    <p:sldId id="643" r:id="rId5"/>
    <p:sldId id="642" r:id="rId6"/>
    <p:sldId id="644" r:id="rId7"/>
    <p:sldId id="651" r:id="rId8"/>
    <p:sldId id="649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63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3" r:id="rId27"/>
    <p:sldId id="682" r:id="rId28"/>
  </p:sldIdLst>
  <p:sldSz cx="9144000" cy="6858000" type="screen4x3"/>
  <p:notesSz cx="6797675" cy="9926638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CC99FF"/>
    <a:srgbClr val="CC66FF"/>
    <a:srgbClr val="CC00FF"/>
    <a:srgbClr val="FF9900"/>
    <a:srgbClr val="EE783F"/>
    <a:srgbClr val="FFFFFF"/>
    <a:srgbClr val="FFFFCC"/>
    <a:srgbClr val="FF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0867" autoAdjust="0"/>
    <p:restoredTop sz="86201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40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Синтез и </a:t>
          </a:r>
          <a:r>
            <a:rPr lang="ru-RU" sz="2400" b="1" dirty="0" err="1" smtClean="0">
              <a:solidFill>
                <a:schemeClr val="tx1"/>
              </a:solidFill>
            </a:rPr>
            <a:t>ресинтез</a:t>
          </a:r>
          <a:r>
            <a:rPr lang="ru-RU" sz="2400" b="1" dirty="0" smtClean="0">
              <a:solidFill>
                <a:schemeClr val="tx1"/>
              </a:solidFill>
            </a:rPr>
            <a:t> видов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1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455BF25C-9097-4D29-9E8F-949979843B17}" type="presOf" srcId="{F406055A-9599-4C49-B49F-649D7B04EC8F}" destId="{2C16A68F-5363-49C8-9390-4E2BBB3B0305}" srcOrd="0" destOrd="0" presId="urn:microsoft.com/office/officeart/2008/layout/VerticalCurvedList"/>
    <dgm:cxn modelId="{BC02FDE4-E183-4002-B14B-9143277E7DD9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A85941C1-4D29-4475-ABC6-F3F1DCFA64B4}" type="presOf" srcId="{C7329EDA-8422-43A9-AD4F-EE1CDAD35A21}" destId="{1D900208-6C9F-4DF9-96BD-67A91A10B0C5}" srcOrd="0" destOrd="0" presId="urn:microsoft.com/office/officeart/2008/layout/VerticalCurvedList"/>
    <dgm:cxn modelId="{FB17D751-CE9A-4B26-BF66-95C928CE2843}" type="presParOf" srcId="{1D900208-6C9F-4DF9-96BD-67A91A10B0C5}" destId="{D47352B2-8138-4F5C-9BAB-8A1497BA1D8B}" srcOrd="0" destOrd="0" presId="urn:microsoft.com/office/officeart/2008/layout/VerticalCurvedList"/>
    <dgm:cxn modelId="{44A73F6D-729D-4C8B-BD7E-49587021FDAB}" type="presParOf" srcId="{D47352B2-8138-4F5C-9BAB-8A1497BA1D8B}" destId="{F9B14F52-C993-44E8-B79D-AFFC9E0E5200}" srcOrd="0" destOrd="0" presId="urn:microsoft.com/office/officeart/2008/layout/VerticalCurvedList"/>
    <dgm:cxn modelId="{4CF1898A-BFCE-4E8E-B2C4-92A855B3BE67}" type="presParOf" srcId="{F9B14F52-C993-44E8-B79D-AFFC9E0E5200}" destId="{31E330E6-CD50-4FD1-ADAF-4810391762C2}" srcOrd="0" destOrd="0" presId="urn:microsoft.com/office/officeart/2008/layout/VerticalCurvedList"/>
    <dgm:cxn modelId="{AF9CBC6E-E52C-4CAC-AE62-349900649AD1}" type="presParOf" srcId="{F9B14F52-C993-44E8-B79D-AFFC9E0E5200}" destId="{2C16A68F-5363-49C8-9390-4E2BBB3B0305}" srcOrd="1" destOrd="0" presId="urn:microsoft.com/office/officeart/2008/layout/VerticalCurvedList"/>
    <dgm:cxn modelId="{E8B5C9F6-421F-4596-9F5C-1692B4AB2AE2}" type="presParOf" srcId="{F9B14F52-C993-44E8-B79D-AFFC9E0E5200}" destId="{585B28A9-AAEB-475F-8E4F-09041894A72D}" srcOrd="2" destOrd="0" presId="urn:microsoft.com/office/officeart/2008/layout/VerticalCurvedList"/>
    <dgm:cxn modelId="{0DC42179-8C06-4C9C-B3D3-8653AA1ED879}" type="presParOf" srcId="{F9B14F52-C993-44E8-B79D-AFFC9E0E5200}" destId="{99E73B0D-FACE-42E5-A761-7DD70B6F8371}" srcOrd="3" destOrd="0" presId="urn:microsoft.com/office/officeart/2008/layout/VerticalCurvedList"/>
    <dgm:cxn modelId="{8D2CDC4E-0CB7-403D-9F1D-E337699AF9FE}" type="presParOf" srcId="{D47352B2-8138-4F5C-9BAB-8A1497BA1D8B}" destId="{20962C07-F904-4C43-8DEA-B63DC3752142}" srcOrd="1" destOrd="0" presId="urn:microsoft.com/office/officeart/2008/layout/VerticalCurvedList"/>
    <dgm:cxn modelId="{EBD872EE-DC7D-4AE4-ACE9-D2AF39DB7C54}" type="presParOf" srcId="{D47352B2-8138-4F5C-9BAB-8A1497BA1D8B}" destId="{895BBED1-90AA-4AEC-A3E6-488BA42708C5}" srcOrd="2" destOrd="0" presId="urn:microsoft.com/office/officeart/2008/layout/VerticalCurvedList"/>
    <dgm:cxn modelId="{17A30750-1EA3-4915-8D5B-40F85DF5FF9C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717CF-3384-4220-A15E-1BCBFB0D453F}" type="doc">
      <dgm:prSet loTypeId="urn:microsoft.com/office/officeart/2005/8/layout/chevron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6E7F4DC-731F-4D6C-868B-713809624E7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0F3BD0-CAA2-4C35-88D9-10549CABF556}" type="parTrans" cxnId="{C5651061-68A6-4894-86FB-B98402B3411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217366-A98E-432E-B090-CEF6C1150AB7}" type="sibTrans" cxnId="{C5651061-68A6-4894-86FB-B98402B3411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3BFA92-F2D4-4DC9-BDEF-5E6BFEA3F4C2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выделение протопластов (у растений)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3CAE7B-4339-4A3B-A5B9-FD8F09708B1C}" type="parTrans" cxnId="{3E2F17C7-38EF-4AF9-BF84-5A72C09F06B3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760ED5-A8A4-4448-9F7F-20CB2CBED95A}" type="sibTrans" cxnId="{3E2F17C7-38EF-4AF9-BF84-5A72C09F06B3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55DD23-2722-4442-BF37-7CF5089757F5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18F760-6785-4D2E-88AB-E6FEA4836D52}" type="parTrans" cxnId="{0422576A-05CC-457D-A389-18DB7D471FC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AF28ED4-915F-4509-AB17-61E4E9303D2F}" type="sibTrans" cxnId="{0422576A-05CC-457D-A389-18DB7D471FC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C2704A-C627-46EF-938C-F64289315EDA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слияние протопластов,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5DF5D6-774D-42D1-AACC-09DFDCC77D7B}" type="parTrans" cxnId="{394BF23B-90C4-4CFC-AE7E-F0BC38F9109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EAE685-CF8E-4F00-BE09-685EDC4FBE54}" type="sibTrans" cxnId="{394BF23B-90C4-4CFC-AE7E-F0BC38F9109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782ECB-C209-423D-B21D-A373FE018D16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DA2EDF-E319-4877-8459-325925C85EF9}" type="parTrans" cxnId="{E111B26B-A445-4179-8420-2638E688FD0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06A2B3-7E20-46CD-8F8E-8F813F040ED7}" type="sibTrans" cxnId="{E111B26B-A445-4179-8420-2638E688FD0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CD7C08-B67F-4209-9A48-942E1CC5FA7A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селекция гибридных клеток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71E103-650D-46CC-874D-13775602A5C4}" type="parTrans" cxnId="{F4580687-9FA4-4FF2-BCFB-F0016F00B38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DE934-F89C-42EF-98AD-D84A0C77208B}" type="sibTrans" cxnId="{F4580687-9FA4-4FF2-BCFB-F0016F00B38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79B3E0-3201-4200-B204-79B7284087A1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57BBEA-D3AE-49E0-9B6D-A10A078A16EF}" type="parTrans" cxnId="{ED710D9C-69C5-4CA1-9B0B-7F7E69798B4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F0F93F-ECEC-4066-88BE-C7B4B2ACAC27}" type="sibTrans" cxnId="{ED710D9C-69C5-4CA1-9B0B-7F7E69798B4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F5AB8B-D86E-40D4-9167-CBAA8EF36F69}">
      <dgm:prSet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регенерация растений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D37DCA-79E0-44A0-8FAB-E10FDA081AEB}" type="parTrans" cxnId="{C202B7DF-6DE2-4DB2-B589-0269D0E2A54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2155CD-C10C-4B1F-96E7-4B1BB48500CA}" type="sibTrans" cxnId="{C202B7DF-6DE2-4DB2-B589-0269D0E2A54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62CDBF-CE4E-41A2-A0B9-B6E35F88AD69}" type="pres">
      <dgm:prSet presAssocID="{9F6717CF-3384-4220-A15E-1BCBFB0D45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F1089-F822-40C0-829D-34A21ED00E7D}" type="pres">
      <dgm:prSet presAssocID="{26E7F4DC-731F-4D6C-868B-713809624E78}" presName="composite" presStyleCnt="0"/>
      <dgm:spPr/>
      <dgm:t>
        <a:bodyPr/>
        <a:lstStyle/>
        <a:p>
          <a:endParaRPr lang="ru-RU"/>
        </a:p>
      </dgm:t>
    </dgm:pt>
    <dgm:pt modelId="{E0F9247F-7797-47B0-865D-379D666575E7}" type="pres">
      <dgm:prSet presAssocID="{26E7F4DC-731F-4D6C-868B-713809624E7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20FCF-80D7-47CB-9BED-2D8406D65957}" type="pres">
      <dgm:prSet presAssocID="{26E7F4DC-731F-4D6C-868B-713809624E7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70AC-1C80-4848-A24B-CB1597C844F3}" type="pres">
      <dgm:prSet presAssocID="{BC217366-A98E-432E-B090-CEF6C1150AB7}" presName="sp" presStyleCnt="0"/>
      <dgm:spPr/>
      <dgm:t>
        <a:bodyPr/>
        <a:lstStyle/>
        <a:p>
          <a:endParaRPr lang="ru-RU"/>
        </a:p>
      </dgm:t>
    </dgm:pt>
    <dgm:pt modelId="{899A77A3-1BF5-44BA-B155-528392CD19F6}" type="pres">
      <dgm:prSet presAssocID="{CD55DD23-2722-4442-BF37-7CF5089757F5}" presName="composite" presStyleCnt="0"/>
      <dgm:spPr/>
      <dgm:t>
        <a:bodyPr/>
        <a:lstStyle/>
        <a:p>
          <a:endParaRPr lang="ru-RU"/>
        </a:p>
      </dgm:t>
    </dgm:pt>
    <dgm:pt modelId="{8FD4473B-EE81-4E92-951E-1C389C41A15B}" type="pres">
      <dgm:prSet presAssocID="{CD55DD23-2722-4442-BF37-7CF508975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0653A-74FF-42CC-9F81-3B78F669BF9A}" type="pres">
      <dgm:prSet presAssocID="{CD55DD23-2722-4442-BF37-7CF5089757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FFFA3-87A8-435C-BDAC-518FE36AA32E}" type="pres">
      <dgm:prSet presAssocID="{3AF28ED4-915F-4509-AB17-61E4E9303D2F}" presName="sp" presStyleCnt="0"/>
      <dgm:spPr/>
      <dgm:t>
        <a:bodyPr/>
        <a:lstStyle/>
        <a:p>
          <a:endParaRPr lang="ru-RU"/>
        </a:p>
      </dgm:t>
    </dgm:pt>
    <dgm:pt modelId="{2CA3AEC2-A690-4DE2-A155-97A000AD6182}" type="pres">
      <dgm:prSet presAssocID="{00782ECB-C209-423D-B21D-A373FE018D16}" presName="composite" presStyleCnt="0"/>
      <dgm:spPr/>
      <dgm:t>
        <a:bodyPr/>
        <a:lstStyle/>
        <a:p>
          <a:endParaRPr lang="ru-RU"/>
        </a:p>
      </dgm:t>
    </dgm:pt>
    <dgm:pt modelId="{00DAEF56-3B9D-4C17-BA48-1FC72295B856}" type="pres">
      <dgm:prSet presAssocID="{00782ECB-C209-423D-B21D-A373FE018D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4C3A6-4B7F-4AF0-883B-75E16C04C15F}" type="pres">
      <dgm:prSet presAssocID="{00782ECB-C209-423D-B21D-A373FE018D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ACCA-27E1-43E1-9FF2-CF70195CC604}" type="pres">
      <dgm:prSet presAssocID="{FB06A2B3-7E20-46CD-8F8E-8F813F040ED7}" presName="sp" presStyleCnt="0"/>
      <dgm:spPr/>
      <dgm:t>
        <a:bodyPr/>
        <a:lstStyle/>
        <a:p>
          <a:endParaRPr lang="ru-RU"/>
        </a:p>
      </dgm:t>
    </dgm:pt>
    <dgm:pt modelId="{E721C34F-2B43-4A0B-A4DE-412B1BB495F2}" type="pres">
      <dgm:prSet presAssocID="{1079B3E0-3201-4200-B204-79B7284087A1}" presName="composite" presStyleCnt="0"/>
      <dgm:spPr/>
      <dgm:t>
        <a:bodyPr/>
        <a:lstStyle/>
        <a:p>
          <a:endParaRPr lang="ru-RU"/>
        </a:p>
      </dgm:t>
    </dgm:pt>
    <dgm:pt modelId="{3340726C-4D33-4E29-ABF0-2733D66A89B4}" type="pres">
      <dgm:prSet presAssocID="{1079B3E0-3201-4200-B204-79B7284087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9148D-2463-40D9-BEEC-4B372F180F3C}" type="pres">
      <dgm:prSet presAssocID="{1079B3E0-3201-4200-B204-79B7284087A1}" presName="descendantText" presStyleLbl="alignAcc1" presStyleIdx="3" presStyleCnt="4" custLinFactNeighborX="213" custLinFactNeighborY="-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12A85-B3C8-42DF-98A5-255E54FFE62C}" type="presOf" srcId="{E93BFA92-F2D4-4DC9-BDEF-5E6BFEA3F4C2}" destId="{E8A20FCF-80D7-47CB-9BED-2D8406D65957}" srcOrd="0" destOrd="0" presId="urn:microsoft.com/office/officeart/2005/8/layout/chevron2"/>
    <dgm:cxn modelId="{ED710D9C-69C5-4CA1-9B0B-7F7E69798B47}" srcId="{9F6717CF-3384-4220-A15E-1BCBFB0D453F}" destId="{1079B3E0-3201-4200-B204-79B7284087A1}" srcOrd="3" destOrd="0" parTransId="{6A57BBEA-D3AE-49E0-9B6D-A10A078A16EF}" sibTransId="{1AF0F93F-ECEC-4066-88BE-C7B4B2ACAC27}"/>
    <dgm:cxn modelId="{15BCBC6A-8506-4448-8167-37FB866A73EC}" type="presOf" srcId="{5ECD7C08-B67F-4209-9A48-942E1CC5FA7A}" destId="{0FA4C3A6-4B7F-4AF0-883B-75E16C04C15F}" srcOrd="0" destOrd="0" presId="urn:microsoft.com/office/officeart/2005/8/layout/chevron2"/>
    <dgm:cxn modelId="{FACAE31A-C031-4DB2-AF33-18D515A0CA71}" type="presOf" srcId="{26E7F4DC-731F-4D6C-868B-713809624E78}" destId="{E0F9247F-7797-47B0-865D-379D666575E7}" srcOrd="0" destOrd="0" presId="urn:microsoft.com/office/officeart/2005/8/layout/chevron2"/>
    <dgm:cxn modelId="{E111B26B-A445-4179-8420-2638E688FD05}" srcId="{9F6717CF-3384-4220-A15E-1BCBFB0D453F}" destId="{00782ECB-C209-423D-B21D-A373FE018D16}" srcOrd="2" destOrd="0" parTransId="{6CDA2EDF-E319-4877-8459-325925C85EF9}" sibTransId="{FB06A2B3-7E20-46CD-8F8E-8F813F040ED7}"/>
    <dgm:cxn modelId="{0422576A-05CC-457D-A389-18DB7D471FC0}" srcId="{9F6717CF-3384-4220-A15E-1BCBFB0D453F}" destId="{CD55DD23-2722-4442-BF37-7CF5089757F5}" srcOrd="1" destOrd="0" parTransId="{6418F760-6785-4D2E-88AB-E6FEA4836D52}" sibTransId="{3AF28ED4-915F-4509-AB17-61E4E9303D2F}"/>
    <dgm:cxn modelId="{3E2F17C7-38EF-4AF9-BF84-5A72C09F06B3}" srcId="{26E7F4DC-731F-4D6C-868B-713809624E78}" destId="{E93BFA92-F2D4-4DC9-BDEF-5E6BFEA3F4C2}" srcOrd="0" destOrd="0" parTransId="{5D3CAE7B-4339-4A3B-A5B9-FD8F09708B1C}" sibTransId="{61760ED5-A8A4-4448-9F7F-20CB2CBED95A}"/>
    <dgm:cxn modelId="{84314CF2-A446-4C26-B593-2D530EBBBFDF}" type="presOf" srcId="{9F6717CF-3384-4220-A15E-1BCBFB0D453F}" destId="{A962CDBF-CE4E-41A2-A0B9-B6E35F88AD69}" srcOrd="0" destOrd="0" presId="urn:microsoft.com/office/officeart/2005/8/layout/chevron2"/>
    <dgm:cxn modelId="{C5651061-68A6-4894-86FB-B98402B34114}" srcId="{9F6717CF-3384-4220-A15E-1BCBFB0D453F}" destId="{26E7F4DC-731F-4D6C-868B-713809624E78}" srcOrd="0" destOrd="0" parTransId="{F60F3BD0-CAA2-4C35-88D9-10549CABF556}" sibTransId="{BC217366-A98E-432E-B090-CEF6C1150AB7}"/>
    <dgm:cxn modelId="{C791F7CC-59C6-4B48-B043-444187D65C5A}" type="presOf" srcId="{1079B3E0-3201-4200-B204-79B7284087A1}" destId="{3340726C-4D33-4E29-ABF0-2733D66A89B4}" srcOrd="0" destOrd="0" presId="urn:microsoft.com/office/officeart/2005/8/layout/chevron2"/>
    <dgm:cxn modelId="{A17B8067-3E7A-42F2-8A3E-D6D89C6422E6}" type="presOf" srcId="{CD55DD23-2722-4442-BF37-7CF5089757F5}" destId="{8FD4473B-EE81-4E92-951E-1C389C41A15B}" srcOrd="0" destOrd="0" presId="urn:microsoft.com/office/officeart/2005/8/layout/chevron2"/>
    <dgm:cxn modelId="{25D84A5C-C577-49A9-B68A-07202537FC8E}" type="presOf" srcId="{CEF5AB8B-D86E-40D4-9167-CBAA8EF36F69}" destId="{8DC9148D-2463-40D9-BEEC-4B372F180F3C}" srcOrd="0" destOrd="0" presId="urn:microsoft.com/office/officeart/2005/8/layout/chevron2"/>
    <dgm:cxn modelId="{F4580687-9FA4-4FF2-BCFB-F0016F00B381}" srcId="{00782ECB-C209-423D-B21D-A373FE018D16}" destId="{5ECD7C08-B67F-4209-9A48-942E1CC5FA7A}" srcOrd="0" destOrd="0" parTransId="{B571E103-650D-46CC-874D-13775602A5C4}" sibTransId="{F1FDE934-F89C-42EF-98AD-D84A0C77208B}"/>
    <dgm:cxn modelId="{394BF23B-90C4-4CFC-AE7E-F0BC38F9109A}" srcId="{CD55DD23-2722-4442-BF37-7CF5089757F5}" destId="{7FC2704A-C627-46EF-938C-F64289315EDA}" srcOrd="0" destOrd="0" parTransId="{765DF5D6-774D-42D1-AACC-09DFDCC77D7B}" sibTransId="{80EAE685-CF8E-4F00-BE09-685EDC4FBE54}"/>
    <dgm:cxn modelId="{C202B7DF-6DE2-4DB2-B589-0269D0E2A541}" srcId="{1079B3E0-3201-4200-B204-79B7284087A1}" destId="{CEF5AB8B-D86E-40D4-9167-CBAA8EF36F69}" srcOrd="0" destOrd="0" parTransId="{07D37DCA-79E0-44A0-8FAB-E10FDA081AEB}" sibTransId="{B22155CD-C10C-4B1F-96E7-4B1BB48500CA}"/>
    <dgm:cxn modelId="{3D9251FC-A3D7-4075-ADE1-7EA44F114437}" type="presOf" srcId="{7FC2704A-C627-46EF-938C-F64289315EDA}" destId="{8010653A-74FF-42CC-9F81-3B78F669BF9A}" srcOrd="0" destOrd="0" presId="urn:microsoft.com/office/officeart/2005/8/layout/chevron2"/>
    <dgm:cxn modelId="{BC405FB2-6A8F-47DD-A6FD-77B3BA76F83B}" type="presOf" srcId="{00782ECB-C209-423D-B21D-A373FE018D16}" destId="{00DAEF56-3B9D-4C17-BA48-1FC72295B856}" srcOrd="0" destOrd="0" presId="urn:microsoft.com/office/officeart/2005/8/layout/chevron2"/>
    <dgm:cxn modelId="{D5D8774B-3BD1-44F4-8729-CB0DD4BBA42F}" type="presParOf" srcId="{A962CDBF-CE4E-41A2-A0B9-B6E35F88AD69}" destId="{87FF1089-F822-40C0-829D-34A21ED00E7D}" srcOrd="0" destOrd="0" presId="urn:microsoft.com/office/officeart/2005/8/layout/chevron2"/>
    <dgm:cxn modelId="{04EC241A-9802-4120-8973-E20C21FE0BA3}" type="presParOf" srcId="{87FF1089-F822-40C0-829D-34A21ED00E7D}" destId="{E0F9247F-7797-47B0-865D-379D666575E7}" srcOrd="0" destOrd="0" presId="urn:microsoft.com/office/officeart/2005/8/layout/chevron2"/>
    <dgm:cxn modelId="{46C683C0-E2CA-4E2F-8B81-DF76383E8E33}" type="presParOf" srcId="{87FF1089-F822-40C0-829D-34A21ED00E7D}" destId="{E8A20FCF-80D7-47CB-9BED-2D8406D65957}" srcOrd="1" destOrd="0" presId="urn:microsoft.com/office/officeart/2005/8/layout/chevron2"/>
    <dgm:cxn modelId="{758A486C-637D-4B38-BCE5-14FFCB4497BB}" type="presParOf" srcId="{A962CDBF-CE4E-41A2-A0B9-B6E35F88AD69}" destId="{05B170AC-1C80-4848-A24B-CB1597C844F3}" srcOrd="1" destOrd="0" presId="urn:microsoft.com/office/officeart/2005/8/layout/chevron2"/>
    <dgm:cxn modelId="{2AED1700-8C0A-418F-A5C6-DB1E1035F0F0}" type="presParOf" srcId="{A962CDBF-CE4E-41A2-A0B9-B6E35F88AD69}" destId="{899A77A3-1BF5-44BA-B155-528392CD19F6}" srcOrd="2" destOrd="0" presId="urn:microsoft.com/office/officeart/2005/8/layout/chevron2"/>
    <dgm:cxn modelId="{37F29845-C360-40DC-BC29-6EDC0FCDD8F0}" type="presParOf" srcId="{899A77A3-1BF5-44BA-B155-528392CD19F6}" destId="{8FD4473B-EE81-4E92-951E-1C389C41A15B}" srcOrd="0" destOrd="0" presId="urn:microsoft.com/office/officeart/2005/8/layout/chevron2"/>
    <dgm:cxn modelId="{5FF2F031-02F9-45F4-A35F-704B094C7F89}" type="presParOf" srcId="{899A77A3-1BF5-44BA-B155-528392CD19F6}" destId="{8010653A-74FF-42CC-9F81-3B78F669BF9A}" srcOrd="1" destOrd="0" presId="urn:microsoft.com/office/officeart/2005/8/layout/chevron2"/>
    <dgm:cxn modelId="{A5BDDF51-4022-41F4-B723-89D29E7C8F1C}" type="presParOf" srcId="{A962CDBF-CE4E-41A2-A0B9-B6E35F88AD69}" destId="{A01FFFA3-87A8-435C-BDAC-518FE36AA32E}" srcOrd="3" destOrd="0" presId="urn:microsoft.com/office/officeart/2005/8/layout/chevron2"/>
    <dgm:cxn modelId="{D29E677B-077A-4CB9-96B5-862494BEC932}" type="presParOf" srcId="{A962CDBF-CE4E-41A2-A0B9-B6E35F88AD69}" destId="{2CA3AEC2-A690-4DE2-A155-97A000AD6182}" srcOrd="4" destOrd="0" presId="urn:microsoft.com/office/officeart/2005/8/layout/chevron2"/>
    <dgm:cxn modelId="{886751B9-20AB-439A-869B-EA6040468178}" type="presParOf" srcId="{2CA3AEC2-A690-4DE2-A155-97A000AD6182}" destId="{00DAEF56-3B9D-4C17-BA48-1FC72295B856}" srcOrd="0" destOrd="0" presId="urn:microsoft.com/office/officeart/2005/8/layout/chevron2"/>
    <dgm:cxn modelId="{FE10CEDD-44CB-40C2-A221-BA2EB98BC678}" type="presParOf" srcId="{2CA3AEC2-A690-4DE2-A155-97A000AD6182}" destId="{0FA4C3A6-4B7F-4AF0-883B-75E16C04C15F}" srcOrd="1" destOrd="0" presId="urn:microsoft.com/office/officeart/2005/8/layout/chevron2"/>
    <dgm:cxn modelId="{A8AAE6BB-0912-4855-A437-95F73A99EAC7}" type="presParOf" srcId="{A962CDBF-CE4E-41A2-A0B9-B6E35F88AD69}" destId="{BE83ACCA-27E1-43E1-9FF2-CF70195CC604}" srcOrd="5" destOrd="0" presId="urn:microsoft.com/office/officeart/2005/8/layout/chevron2"/>
    <dgm:cxn modelId="{0D10CAF3-1435-4EC3-9F6C-EE769222EF52}" type="presParOf" srcId="{A962CDBF-CE4E-41A2-A0B9-B6E35F88AD69}" destId="{E721C34F-2B43-4A0B-A4DE-412B1BB495F2}" srcOrd="6" destOrd="0" presId="urn:microsoft.com/office/officeart/2005/8/layout/chevron2"/>
    <dgm:cxn modelId="{62125D7A-C0B4-4FFB-92D9-01F1D7630ED4}" type="presParOf" srcId="{E721C34F-2B43-4A0B-A4DE-412B1BB495F2}" destId="{3340726C-4D33-4E29-ABF0-2733D66A89B4}" srcOrd="0" destOrd="0" presId="urn:microsoft.com/office/officeart/2005/8/layout/chevron2"/>
    <dgm:cxn modelId="{C69DCE66-511D-4D52-958E-9813B9980BCC}" type="presParOf" srcId="{E721C34F-2B43-4A0B-A4DE-412B1BB495F2}" destId="{8DC9148D-2463-40D9-BEEC-4B372F180F3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Соматическая гибридизация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1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770447F7-6231-4DDD-85B4-EE9EBE58C801}" type="presOf" srcId="{F406055A-9599-4C49-B49F-649D7B04EC8F}" destId="{2C16A68F-5363-49C8-9390-4E2BBB3B0305}" srcOrd="0" destOrd="0" presId="urn:microsoft.com/office/officeart/2008/layout/VerticalCurvedList"/>
    <dgm:cxn modelId="{586ED78E-C3CB-48DA-A4EA-4C7C9C5BF976}" type="presOf" srcId="{C7329EDA-8422-43A9-AD4F-EE1CDAD35A21}" destId="{1D900208-6C9F-4DF9-96BD-67A91A10B0C5}" srcOrd="0" destOrd="0" presId="urn:microsoft.com/office/officeart/2008/layout/VerticalCurvedList"/>
    <dgm:cxn modelId="{241FD8EC-308C-4A58-8A34-8D849C9BB11F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16047440-5016-482A-9C8A-7CFD4E528576}" type="presParOf" srcId="{1D900208-6C9F-4DF9-96BD-67A91A10B0C5}" destId="{D47352B2-8138-4F5C-9BAB-8A1497BA1D8B}" srcOrd="0" destOrd="0" presId="urn:microsoft.com/office/officeart/2008/layout/VerticalCurvedList"/>
    <dgm:cxn modelId="{E78C5D49-BFBF-4BC6-8825-BEBF7E2FA381}" type="presParOf" srcId="{D47352B2-8138-4F5C-9BAB-8A1497BA1D8B}" destId="{F9B14F52-C993-44E8-B79D-AFFC9E0E5200}" srcOrd="0" destOrd="0" presId="urn:microsoft.com/office/officeart/2008/layout/VerticalCurvedList"/>
    <dgm:cxn modelId="{CD0F75EA-2365-4E57-9964-7FEC8B23ABD6}" type="presParOf" srcId="{F9B14F52-C993-44E8-B79D-AFFC9E0E5200}" destId="{31E330E6-CD50-4FD1-ADAF-4810391762C2}" srcOrd="0" destOrd="0" presId="urn:microsoft.com/office/officeart/2008/layout/VerticalCurvedList"/>
    <dgm:cxn modelId="{3D0BBEDB-4EF7-4139-8CFD-1FDD704D3C45}" type="presParOf" srcId="{F9B14F52-C993-44E8-B79D-AFFC9E0E5200}" destId="{2C16A68F-5363-49C8-9390-4E2BBB3B0305}" srcOrd="1" destOrd="0" presId="urn:microsoft.com/office/officeart/2008/layout/VerticalCurvedList"/>
    <dgm:cxn modelId="{08CB85A7-D765-46D7-9F5F-71ECCB0C53C6}" type="presParOf" srcId="{F9B14F52-C993-44E8-B79D-AFFC9E0E5200}" destId="{585B28A9-AAEB-475F-8E4F-09041894A72D}" srcOrd="2" destOrd="0" presId="urn:microsoft.com/office/officeart/2008/layout/VerticalCurvedList"/>
    <dgm:cxn modelId="{5E34DB48-A25B-4CCE-8078-6A5A4CAA500D}" type="presParOf" srcId="{F9B14F52-C993-44E8-B79D-AFFC9E0E5200}" destId="{99E73B0D-FACE-42E5-A761-7DD70B6F8371}" srcOrd="3" destOrd="0" presId="urn:microsoft.com/office/officeart/2008/layout/VerticalCurvedList"/>
    <dgm:cxn modelId="{1E76F11D-31EE-4060-BA0B-F9410B7D2A82}" type="presParOf" srcId="{D47352B2-8138-4F5C-9BAB-8A1497BA1D8B}" destId="{20962C07-F904-4C43-8DEA-B63DC3752142}" srcOrd="1" destOrd="0" presId="urn:microsoft.com/office/officeart/2008/layout/VerticalCurvedList"/>
    <dgm:cxn modelId="{25E7B9AC-EA49-4876-8AC9-3A5A13C292B8}" type="presParOf" srcId="{D47352B2-8138-4F5C-9BAB-8A1497BA1D8B}" destId="{895BBED1-90AA-4AEC-A3E6-488BA42708C5}" srcOrd="2" destOrd="0" presId="urn:microsoft.com/office/officeart/2008/layout/VerticalCurvedList"/>
    <dgm:cxn modelId="{DE44B9BB-19B2-4B70-8C05-87A5724F28B7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Полиплоидия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 custScaleY="1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5355BEAD-3FBF-40D6-8E36-64064B3C1FB7}" type="presOf" srcId="{F406055A-9599-4C49-B49F-649D7B04EC8F}" destId="{2C16A68F-5363-49C8-9390-4E2BBB3B0305}" srcOrd="0" destOrd="0" presId="urn:microsoft.com/office/officeart/2008/layout/VerticalCurvedList"/>
    <dgm:cxn modelId="{5FEE7717-AAF5-462D-8E98-6902CE73755D}" type="presOf" srcId="{C7329EDA-8422-43A9-AD4F-EE1CDAD35A21}" destId="{1D900208-6C9F-4DF9-96BD-67A91A10B0C5}" srcOrd="0" destOrd="0" presId="urn:microsoft.com/office/officeart/2008/layout/VerticalCurvedList"/>
    <dgm:cxn modelId="{BCC01753-F0E4-4F55-9601-2E0EC2B27C08}" type="presOf" srcId="{2E02A4E9-EBC4-4572-9D8F-66E4D0D78C8F}" destId="{20962C07-F904-4C43-8DEA-B63DC3752142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E15EBCDD-BB31-463F-98AD-33ABDA271945}" type="presParOf" srcId="{1D900208-6C9F-4DF9-96BD-67A91A10B0C5}" destId="{D47352B2-8138-4F5C-9BAB-8A1497BA1D8B}" srcOrd="0" destOrd="0" presId="urn:microsoft.com/office/officeart/2008/layout/VerticalCurvedList"/>
    <dgm:cxn modelId="{A6E81C73-0A79-489D-903B-C634D80E7A1A}" type="presParOf" srcId="{D47352B2-8138-4F5C-9BAB-8A1497BA1D8B}" destId="{F9B14F52-C993-44E8-B79D-AFFC9E0E5200}" srcOrd="0" destOrd="0" presId="urn:microsoft.com/office/officeart/2008/layout/VerticalCurvedList"/>
    <dgm:cxn modelId="{9CEFC1B7-A46D-441B-B1EA-A7F5E78F602E}" type="presParOf" srcId="{F9B14F52-C993-44E8-B79D-AFFC9E0E5200}" destId="{31E330E6-CD50-4FD1-ADAF-4810391762C2}" srcOrd="0" destOrd="0" presId="urn:microsoft.com/office/officeart/2008/layout/VerticalCurvedList"/>
    <dgm:cxn modelId="{1161D2F1-0D0E-4FDC-A616-1F45F9CF19E2}" type="presParOf" srcId="{F9B14F52-C993-44E8-B79D-AFFC9E0E5200}" destId="{2C16A68F-5363-49C8-9390-4E2BBB3B0305}" srcOrd="1" destOrd="0" presId="urn:microsoft.com/office/officeart/2008/layout/VerticalCurvedList"/>
    <dgm:cxn modelId="{BAC004CB-F69D-471C-B029-F8BDCA98B677}" type="presParOf" srcId="{F9B14F52-C993-44E8-B79D-AFFC9E0E5200}" destId="{585B28A9-AAEB-475F-8E4F-09041894A72D}" srcOrd="2" destOrd="0" presId="urn:microsoft.com/office/officeart/2008/layout/VerticalCurvedList"/>
    <dgm:cxn modelId="{B053D944-6B01-4C65-A45B-A8765AC359D5}" type="presParOf" srcId="{F9B14F52-C993-44E8-B79D-AFFC9E0E5200}" destId="{99E73B0D-FACE-42E5-A761-7DD70B6F8371}" srcOrd="3" destOrd="0" presId="urn:microsoft.com/office/officeart/2008/layout/VerticalCurvedList"/>
    <dgm:cxn modelId="{C4B849B4-6838-4231-8B69-41968AE12514}" type="presParOf" srcId="{D47352B2-8138-4F5C-9BAB-8A1497BA1D8B}" destId="{20962C07-F904-4C43-8DEA-B63DC3752142}" srcOrd="1" destOrd="0" presId="urn:microsoft.com/office/officeart/2008/layout/VerticalCurvedList"/>
    <dgm:cxn modelId="{822D7E25-830F-4C82-9073-2A4B068D0B1B}" type="presParOf" srcId="{D47352B2-8138-4F5C-9BAB-8A1497BA1D8B}" destId="{895BBED1-90AA-4AEC-A3E6-488BA42708C5}" srcOrd="2" destOrd="0" presId="urn:microsoft.com/office/officeart/2008/layout/VerticalCurvedList"/>
    <dgm:cxn modelId="{423EFF7E-ACDB-4C15-8E9C-D34382A4D73B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329EDA-8422-43A9-AD4F-EE1CDAD35A21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E02A4E9-EBC4-4572-9D8F-66E4D0D78C8F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Индуцированный мутагенез</a:t>
          </a:r>
          <a:endParaRPr lang="ru-RU" sz="2400" b="1" dirty="0">
            <a:solidFill>
              <a:schemeClr val="tx1"/>
            </a:solidFill>
          </a:endParaRPr>
        </a:p>
      </dgm:t>
    </dgm:pt>
    <dgm:pt modelId="{20C83B18-5D36-4472-A1DB-4C00EE743C7F}" type="par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06055A-9599-4C49-B49F-649D7B04EC8F}" type="sibTrans" cxnId="{003929D4-4332-4DE9-9EEF-C4B38F6B35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900208-6C9F-4DF9-96BD-67A91A10B0C5}" type="pres">
      <dgm:prSet presAssocID="{C7329EDA-8422-43A9-AD4F-EE1CDAD35A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7352B2-8138-4F5C-9BAB-8A1497BA1D8B}" type="pres">
      <dgm:prSet presAssocID="{C7329EDA-8422-43A9-AD4F-EE1CDAD35A21}" presName="Name1" presStyleCnt="0"/>
      <dgm:spPr/>
      <dgm:t>
        <a:bodyPr/>
        <a:lstStyle/>
        <a:p>
          <a:endParaRPr lang="ru-RU"/>
        </a:p>
      </dgm:t>
    </dgm:pt>
    <dgm:pt modelId="{F9B14F52-C993-44E8-B79D-AFFC9E0E5200}" type="pres">
      <dgm:prSet presAssocID="{C7329EDA-8422-43A9-AD4F-EE1CDAD35A21}" presName="cycle" presStyleCnt="0"/>
      <dgm:spPr/>
      <dgm:t>
        <a:bodyPr/>
        <a:lstStyle/>
        <a:p>
          <a:endParaRPr lang="ru-RU"/>
        </a:p>
      </dgm:t>
    </dgm:pt>
    <dgm:pt modelId="{31E330E6-CD50-4FD1-ADAF-4810391762C2}" type="pres">
      <dgm:prSet presAssocID="{C7329EDA-8422-43A9-AD4F-EE1CDAD35A21}" presName="srcNode" presStyleLbl="node1" presStyleIdx="0" presStyleCnt="1"/>
      <dgm:spPr/>
      <dgm:t>
        <a:bodyPr/>
        <a:lstStyle/>
        <a:p>
          <a:endParaRPr lang="ru-RU"/>
        </a:p>
      </dgm:t>
    </dgm:pt>
    <dgm:pt modelId="{2C16A68F-5363-49C8-9390-4E2BBB3B0305}" type="pres">
      <dgm:prSet presAssocID="{C7329EDA-8422-43A9-AD4F-EE1CDAD35A21}" presName="conn" presStyleLbl="parChTrans1D2" presStyleIdx="0" presStyleCnt="1"/>
      <dgm:spPr/>
      <dgm:t>
        <a:bodyPr/>
        <a:lstStyle/>
        <a:p>
          <a:endParaRPr lang="ru-RU"/>
        </a:p>
      </dgm:t>
    </dgm:pt>
    <dgm:pt modelId="{585B28A9-AAEB-475F-8E4F-09041894A72D}" type="pres">
      <dgm:prSet presAssocID="{C7329EDA-8422-43A9-AD4F-EE1CDAD35A21}" presName="extraNode" presStyleLbl="node1" presStyleIdx="0" presStyleCnt="1"/>
      <dgm:spPr/>
      <dgm:t>
        <a:bodyPr/>
        <a:lstStyle/>
        <a:p>
          <a:endParaRPr lang="ru-RU"/>
        </a:p>
      </dgm:t>
    </dgm:pt>
    <dgm:pt modelId="{99E73B0D-FACE-42E5-A761-7DD70B6F8371}" type="pres">
      <dgm:prSet presAssocID="{C7329EDA-8422-43A9-AD4F-EE1CDAD35A21}" presName="dstNode" presStyleLbl="node1" presStyleIdx="0" presStyleCnt="1"/>
      <dgm:spPr/>
      <dgm:t>
        <a:bodyPr/>
        <a:lstStyle/>
        <a:p>
          <a:endParaRPr lang="ru-RU"/>
        </a:p>
      </dgm:t>
    </dgm:pt>
    <dgm:pt modelId="{20962C07-F904-4C43-8DEA-B63DC3752142}" type="pres">
      <dgm:prSet presAssocID="{2E02A4E9-EBC4-4572-9D8F-66E4D0D78C8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BBED1-90AA-4AEC-A3E6-488BA42708C5}" type="pres">
      <dgm:prSet presAssocID="{2E02A4E9-EBC4-4572-9D8F-66E4D0D78C8F}" presName="accent_1" presStyleCnt="0"/>
      <dgm:spPr/>
      <dgm:t>
        <a:bodyPr/>
        <a:lstStyle/>
        <a:p>
          <a:endParaRPr lang="ru-RU"/>
        </a:p>
      </dgm:t>
    </dgm:pt>
    <dgm:pt modelId="{F410ACD9-7482-44EA-81EC-8920245852DF}" type="pres">
      <dgm:prSet presAssocID="{2E02A4E9-EBC4-4572-9D8F-66E4D0D78C8F}" presName="accentRepeatNode" presStyleLbl="solidFgAcc1" presStyleIdx="0" presStyleCnt="1" custLinFactNeighborX="-6274" custLinFactNeighborY="2041"/>
      <dgm:spPr/>
      <dgm:t>
        <a:bodyPr/>
        <a:lstStyle/>
        <a:p>
          <a:endParaRPr lang="ru-RU"/>
        </a:p>
      </dgm:t>
    </dgm:pt>
  </dgm:ptLst>
  <dgm:cxnLst>
    <dgm:cxn modelId="{B74B4401-A8B7-4FFC-8BB1-67E952E691B8}" type="presOf" srcId="{F406055A-9599-4C49-B49F-649D7B04EC8F}" destId="{2C16A68F-5363-49C8-9390-4E2BBB3B0305}" srcOrd="0" destOrd="0" presId="urn:microsoft.com/office/officeart/2008/layout/VerticalCurvedList"/>
    <dgm:cxn modelId="{E8A6113B-1949-4722-8FB0-CF18F56C909E}" type="presOf" srcId="{2E02A4E9-EBC4-4572-9D8F-66E4D0D78C8F}" destId="{20962C07-F904-4C43-8DEA-B63DC3752142}" srcOrd="0" destOrd="0" presId="urn:microsoft.com/office/officeart/2008/layout/VerticalCurvedList"/>
    <dgm:cxn modelId="{4E2212F1-2BCD-4898-B9FC-96BA67B79ABF}" type="presOf" srcId="{C7329EDA-8422-43A9-AD4F-EE1CDAD35A21}" destId="{1D900208-6C9F-4DF9-96BD-67A91A10B0C5}" srcOrd="0" destOrd="0" presId="urn:microsoft.com/office/officeart/2008/layout/VerticalCurvedList"/>
    <dgm:cxn modelId="{003929D4-4332-4DE9-9EEF-C4B38F6B3556}" srcId="{C7329EDA-8422-43A9-AD4F-EE1CDAD35A21}" destId="{2E02A4E9-EBC4-4572-9D8F-66E4D0D78C8F}" srcOrd="0" destOrd="0" parTransId="{20C83B18-5D36-4472-A1DB-4C00EE743C7F}" sibTransId="{F406055A-9599-4C49-B49F-649D7B04EC8F}"/>
    <dgm:cxn modelId="{21058725-AD1A-41E0-AAB8-E4161EDF15E6}" type="presParOf" srcId="{1D900208-6C9F-4DF9-96BD-67A91A10B0C5}" destId="{D47352B2-8138-4F5C-9BAB-8A1497BA1D8B}" srcOrd="0" destOrd="0" presId="urn:microsoft.com/office/officeart/2008/layout/VerticalCurvedList"/>
    <dgm:cxn modelId="{1035F9E3-D838-494B-AF8C-4B4EB0BD1A4E}" type="presParOf" srcId="{D47352B2-8138-4F5C-9BAB-8A1497BA1D8B}" destId="{F9B14F52-C993-44E8-B79D-AFFC9E0E5200}" srcOrd="0" destOrd="0" presId="urn:microsoft.com/office/officeart/2008/layout/VerticalCurvedList"/>
    <dgm:cxn modelId="{E450A24A-AB08-4547-A83E-B95B0FAAD113}" type="presParOf" srcId="{F9B14F52-C993-44E8-B79D-AFFC9E0E5200}" destId="{31E330E6-CD50-4FD1-ADAF-4810391762C2}" srcOrd="0" destOrd="0" presId="urn:microsoft.com/office/officeart/2008/layout/VerticalCurvedList"/>
    <dgm:cxn modelId="{0529E0EE-D8F3-441E-82E2-D0ECB290B668}" type="presParOf" srcId="{F9B14F52-C993-44E8-B79D-AFFC9E0E5200}" destId="{2C16A68F-5363-49C8-9390-4E2BBB3B0305}" srcOrd="1" destOrd="0" presId="urn:microsoft.com/office/officeart/2008/layout/VerticalCurvedList"/>
    <dgm:cxn modelId="{7E3D0BC4-8DED-4FEC-996E-F60E2135C588}" type="presParOf" srcId="{F9B14F52-C993-44E8-B79D-AFFC9E0E5200}" destId="{585B28A9-AAEB-475F-8E4F-09041894A72D}" srcOrd="2" destOrd="0" presId="urn:microsoft.com/office/officeart/2008/layout/VerticalCurvedList"/>
    <dgm:cxn modelId="{150695A5-AC96-4417-B826-88FBF2923935}" type="presParOf" srcId="{F9B14F52-C993-44E8-B79D-AFFC9E0E5200}" destId="{99E73B0D-FACE-42E5-A761-7DD70B6F8371}" srcOrd="3" destOrd="0" presId="urn:microsoft.com/office/officeart/2008/layout/VerticalCurvedList"/>
    <dgm:cxn modelId="{9A6D0071-39F9-4943-814B-D278794B8673}" type="presParOf" srcId="{D47352B2-8138-4F5C-9BAB-8A1497BA1D8B}" destId="{20962C07-F904-4C43-8DEA-B63DC3752142}" srcOrd="1" destOrd="0" presId="urn:microsoft.com/office/officeart/2008/layout/VerticalCurvedList"/>
    <dgm:cxn modelId="{A1FF4951-02F2-4D62-8EDB-9272CCC1E13D}" type="presParOf" srcId="{D47352B2-8138-4F5C-9BAB-8A1497BA1D8B}" destId="{895BBED1-90AA-4AEC-A3E6-488BA42708C5}" srcOrd="2" destOrd="0" presId="urn:microsoft.com/office/officeart/2008/layout/VerticalCurvedList"/>
    <dgm:cxn modelId="{45FD3706-68F1-4B94-8408-B8799532AF3C}" type="presParOf" srcId="{895BBED1-90AA-4AEC-A3E6-488BA42708C5}" destId="{F410ACD9-7482-44EA-81EC-8920245852D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188641"/>
          <a:ext cx="7517821" cy="459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Синтез и </a:t>
          </a:r>
          <a:r>
            <a:rPr lang="ru-RU" sz="2400" b="1" kern="1200" dirty="0" err="1" smtClean="0">
              <a:solidFill>
                <a:schemeClr val="tx1"/>
              </a:solidFill>
            </a:rPr>
            <a:t>ресинтез</a:t>
          </a:r>
          <a:r>
            <a:rPr lang="ru-RU" sz="2400" b="1" kern="1200" dirty="0" smtClean="0">
              <a:solidFill>
                <a:schemeClr val="tx1"/>
              </a:solidFill>
            </a:rPr>
            <a:t> видов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188641"/>
        <a:ext cx="7517821" cy="459428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9247F-7797-47B0-865D-379D666575E7}">
      <dsp:nvSpPr>
        <dsp:cNvPr id="0" name=""/>
        <dsp:cNvSpPr/>
      </dsp:nvSpPr>
      <dsp:spPr>
        <a:xfrm rot="5400000">
          <a:off x="-125874" y="128425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128425"/>
        <a:ext cx="839160" cy="587412"/>
      </dsp:txXfrm>
    </dsp:sp>
    <dsp:sp modelId="{E8A20FCF-80D7-47CB-9BED-2D8406D65957}">
      <dsp:nvSpPr>
        <dsp:cNvPr id="0" name=""/>
        <dsp:cNvSpPr/>
      </dsp:nvSpPr>
      <dsp:spPr>
        <a:xfrm rot="5400000">
          <a:off x="3068835" y="-2478871"/>
          <a:ext cx="545741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выделение протопластов (у растений)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835" y="-2478871"/>
        <a:ext cx="545741" cy="5508587"/>
      </dsp:txXfrm>
    </dsp:sp>
    <dsp:sp modelId="{8FD4473B-EE81-4E92-951E-1C389C41A15B}">
      <dsp:nvSpPr>
        <dsp:cNvPr id="0" name=""/>
        <dsp:cNvSpPr/>
      </dsp:nvSpPr>
      <dsp:spPr>
        <a:xfrm rot="5400000">
          <a:off x="-125874" y="812369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812369"/>
        <a:ext cx="839160" cy="587412"/>
      </dsp:txXfrm>
    </dsp:sp>
    <dsp:sp modelId="{8010653A-74FF-42CC-9F81-3B78F669BF9A}">
      <dsp:nvSpPr>
        <dsp:cNvPr id="0" name=""/>
        <dsp:cNvSpPr/>
      </dsp:nvSpPr>
      <dsp:spPr>
        <a:xfrm rot="5400000">
          <a:off x="3068979" y="-1795071"/>
          <a:ext cx="545454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слияние протопластов,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979" y="-1795071"/>
        <a:ext cx="545454" cy="5508587"/>
      </dsp:txXfrm>
    </dsp:sp>
    <dsp:sp modelId="{00DAEF56-3B9D-4C17-BA48-1FC72295B856}">
      <dsp:nvSpPr>
        <dsp:cNvPr id="0" name=""/>
        <dsp:cNvSpPr/>
      </dsp:nvSpPr>
      <dsp:spPr>
        <a:xfrm rot="5400000">
          <a:off x="-125874" y="1496313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1496313"/>
        <a:ext cx="839160" cy="587412"/>
      </dsp:txXfrm>
    </dsp:sp>
    <dsp:sp modelId="{0FA4C3A6-4B7F-4AF0-883B-75E16C04C15F}">
      <dsp:nvSpPr>
        <dsp:cNvPr id="0" name=""/>
        <dsp:cNvSpPr/>
      </dsp:nvSpPr>
      <dsp:spPr>
        <a:xfrm rot="5400000">
          <a:off x="3068979" y="-1111126"/>
          <a:ext cx="545454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селекция гибридных клеток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979" y="-1111126"/>
        <a:ext cx="545454" cy="5508587"/>
      </dsp:txXfrm>
    </dsp:sp>
    <dsp:sp modelId="{3340726C-4D33-4E29-ABF0-2733D66A89B4}">
      <dsp:nvSpPr>
        <dsp:cNvPr id="0" name=""/>
        <dsp:cNvSpPr/>
      </dsp:nvSpPr>
      <dsp:spPr>
        <a:xfrm rot="5400000">
          <a:off x="-125874" y="2180258"/>
          <a:ext cx="839160" cy="58741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25874" y="2180258"/>
        <a:ext cx="839160" cy="587412"/>
      </dsp:txXfrm>
    </dsp:sp>
    <dsp:sp modelId="{8DC9148D-2463-40D9-BEEC-4B372F180F3C}">
      <dsp:nvSpPr>
        <dsp:cNvPr id="0" name=""/>
        <dsp:cNvSpPr/>
      </dsp:nvSpPr>
      <dsp:spPr>
        <a:xfrm rot="5400000">
          <a:off x="3068979" y="-465898"/>
          <a:ext cx="545454" cy="5508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регенерация растений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068979" y="-465898"/>
        <a:ext cx="545454" cy="55085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188641"/>
          <a:ext cx="7517821" cy="459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Соматическая гибридизация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188641"/>
        <a:ext cx="7517821" cy="459428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188641"/>
          <a:ext cx="7517821" cy="459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Полиплоидия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188641"/>
        <a:ext cx="7517821" cy="459428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6A68F-5363-49C8-9390-4E2BBB3B0305}">
      <dsp:nvSpPr>
        <dsp:cNvPr id="0" name=""/>
        <dsp:cNvSpPr/>
      </dsp:nvSpPr>
      <dsp:spPr>
        <a:xfrm>
          <a:off x="-867553" y="-149314"/>
          <a:ext cx="1135340" cy="1135340"/>
        </a:xfrm>
        <a:prstGeom prst="blockArc">
          <a:avLst>
            <a:gd name="adj1" fmla="val 18900000"/>
            <a:gd name="adj2" fmla="val 2700000"/>
            <a:gd name="adj3" fmla="val 190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62C07-F904-4C43-8DEA-B63DC3752142}">
      <dsp:nvSpPr>
        <dsp:cNvPr id="0" name=""/>
        <dsp:cNvSpPr/>
      </dsp:nvSpPr>
      <dsp:spPr>
        <a:xfrm>
          <a:off x="259042" y="211122"/>
          <a:ext cx="7517821" cy="4144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0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Индуцированный мутагенез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9042" y="211122"/>
        <a:ext cx="7517821" cy="414467"/>
      </dsp:txXfrm>
    </dsp:sp>
    <dsp:sp modelId="{F410ACD9-7482-44EA-81EC-8920245852DF}">
      <dsp:nvSpPr>
        <dsp:cNvPr id="0" name=""/>
        <dsp:cNvSpPr/>
      </dsp:nvSpPr>
      <dsp:spPr>
        <a:xfrm>
          <a:off x="0" y="169887"/>
          <a:ext cx="518084" cy="51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422D7C-C790-48C3-9B0D-5631DA9347F2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6803D0-FF4B-41E5-BC49-183954CC1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81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43B0-1017-4F44-B294-8F86C1187197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0439A-5639-4388-A55E-FD8DADA8C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ECC26-169F-4BEC-A183-01BE48F4BB1A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A8E44-4BCF-4D40-8B97-284C228C7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84368" y="617378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9B20-0283-438C-9A1B-33C8E83067F4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3C6B-E569-4E5D-A49F-B6F7423E7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FC7E8-D2A6-42CE-830C-323D71C860D7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90A5-46E0-4121-8321-546EFA62F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F835B-2D60-42BB-82DC-56C83E85B98C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C402-B41F-4F22-AB75-C26F065B9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D1F1A-91BD-416A-ABBD-6CE0ADC74AB4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C032A-9B50-4B43-9D7F-36444BAF9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2CDB3-356E-4F93-9075-AAFD3E2FCBBE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411EA-4154-4262-AD0A-CCC07F527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F898C-954C-4E84-BC16-0E8C8D899AEB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D9FF-452A-40BA-8F3F-590859738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760A1-C55E-4F48-AEE4-719176E8F15F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CFC0E-99D3-4F37-B912-111DC078C0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F7897-9D1B-49A0-8326-FDF850A32E17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17E1-77C1-40C7-8E81-753FEA8F1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FA000-A545-4B40-B2BA-0A553FEF47D3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5369F-C045-47AE-83FF-F3454FB28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06022-103F-4B57-9EFD-DA843DDDF1B7}" type="datetimeFigureOut">
              <a:rPr lang="ru-RU" smtClean="0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F599F1-C137-4D28-B74F-1D2721952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«ЭкоМир»  Липецкой области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генетики»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Принципы селекции</a:t>
            </a:r>
            <a:endParaRPr lang="ru-RU" sz="1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учащихся: 14-16 лет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реализации: 1 год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Группа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18:10-18:50 19:00-19:40</a:t>
            </a: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Негуляев Евгений Владимирович, 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Липецк, 2020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899592" y="692696"/>
            <a:ext cx="6876256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Классификация полиплоидов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412776"/>
            <a:ext cx="2195736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Эуплоиды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(собственно полиплоиды) – формы с кратным изменением основного числа хромосом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1412776"/>
            <a:ext cx="2232248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формы с измененным числом хромосом, некратным гаплоидному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412776"/>
            <a:ext cx="2304256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Ортоплоиды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сбалансирован-ные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-тетра-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гексаплоиды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8264" y="1412776"/>
            <a:ext cx="2195736" cy="23762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Анортоплоиды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несбалансиро-ванные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триплоиды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5n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пентаплоиды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3933056"/>
            <a:ext cx="2880320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Автополиплоиды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полиплоидизацией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набора хромосом одного вида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4005064"/>
            <a:ext cx="2880320" cy="194421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Аллополиплоиды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полиплоидизацией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наборов хромосом гибрида разных видов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39552" y="620688"/>
            <a:ext cx="7308304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Способы возникновения полиплоидов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268760"/>
            <a:ext cx="2915816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Митотическая  полиплоидия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1268760"/>
            <a:ext cx="3024336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Мейотическая  полиплоидия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1268760"/>
            <a:ext cx="2843808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Зиготическая  полиплоидия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348880"/>
            <a:ext cx="2915816" cy="352839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этого процесса характерно увеличение числа хромосом, кратное диплоидному набору зиготы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случае митотической полиплоидии клетки будут полиплоидными только в той части организма, которая разовьется из исходной полиплоидной клетки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2420888"/>
            <a:ext cx="2915816" cy="338437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происходит при первом делении зиготы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2420888"/>
            <a:ext cx="2915816" cy="34563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Возникновение полиплоидных зигот вследствие слияния нередуцированных гамет, а также нередуцированных гамет с нормальными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051720" y="548680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196752"/>
            <a:ext cx="9144000" cy="64807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Основное число хромосом (Х)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это наименьшее гаплоидное число в полиплоидном ряду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132856"/>
            <a:ext cx="9144000" cy="7920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Увеличение основного числа хромосом в несколько раз ведет к появлению полиплоидного ряда внутри вида, рода или семейства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068960"/>
            <a:ext cx="9144000" cy="129614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Наиболее часто полиплоиды встречаются у мхов, папоротников, покрытосеменных растений, особенно многолетних травянистых, в меньшей степени у однолетних и древесных. У голосеменных растений полиплоиды редки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509120"/>
            <a:ext cx="9144000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северных широтах и высокогорьях полиплоидных видов больше, чем в южных и на равнинах. По мнению В.В. Сахарова, почти половина важных культурных растений относится к полиплоидам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0" y="1196752"/>
            <a:ext cx="9144000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Народная селекция, руководствуясь стремлением отобрать растения с крупными цветками, семенами, плодами, привела к тому, что самые распространенные культурные растения – полиплоиды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420888"/>
            <a:ext cx="9144000" cy="7200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Например, род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Triticum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состоит из нескольких видов, которые разделяются на 3 группы по числу хромосом, свойствам и признакам.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Картинки по запросу Tritic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284984"/>
            <a:ext cx="218085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3356992"/>
            <a:ext cx="6660232" cy="25922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Первая группа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это однозернянки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monococcum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 соматических клетках которых содержится 14 хромосом.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Вторая группа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пшеницы твердая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ветвистая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turgidum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польская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polonicum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 др. имеют 28 хромосом.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Третья группа –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пшеницы компактная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compactum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мягкая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aestivum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спельта (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spelta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 др. содержат 42 хромосомы. Если основное число хромосом у пшеницы равно 7 (Х=7),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 однозернянки – это диплоидные формы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вторая группа – тетраплоидные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третья –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гексаплоидные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6n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548680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979712" y="764704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3140968"/>
            <a:ext cx="2627784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Solanum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tuberosum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24,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36, 48, 60, 72 хр.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(Х = 12)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3140968"/>
            <a:ext cx="2699792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Vicea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ряд - 12 и 24 хр. Х = 6, </a:t>
            </a:r>
          </a:p>
          <a:p>
            <a:pPr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ряд - 14 и 28 хр. Х = 7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3140968"/>
            <a:ext cx="2520280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Rosa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 21, 28, 35, 42, 56 хр. (Х = 7)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3968" y="4437112"/>
            <a:ext cx="4536504" cy="146754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одних видов льна основное число хромосом равно 9 (18 и 36-хромосомные), у других – 15 (30 и 60-хромосомные)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Картинки по запросу картоф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448272" cy="168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AutoShape 5" descr="Картинки по запросу Vicea мышиный гор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Vicea мышиный горо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347764" cy="156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Картинки по запросу Род R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237626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83" name="AutoShape 11" descr="Картинки по запросу л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Картинки по запросу л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93096"/>
            <a:ext cx="3267995" cy="173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403648" y="0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03648" y="116633"/>
            <a:ext cx="618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7. Полиплоидия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340768"/>
            <a:ext cx="3528392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Короткий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(двучленный)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412776"/>
            <a:ext cx="3528392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Длинный  (многочленный)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 descr="Картинки по запросу Vicea мышиный гор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Картинки по запросу л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2276872"/>
            <a:ext cx="1656184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рис – 24,48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276872"/>
            <a:ext cx="1728192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кукуруза – 10,20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2420888"/>
            <a:ext cx="3600400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кактусы Х = 11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виды 22 – 264 -хромосомные</a:t>
            </a:r>
          </a:p>
        </p:txBody>
      </p:sp>
      <p:pic>
        <p:nvPicPr>
          <p:cNvPr id="62466" name="Picture 2" descr="Картинки по запросу рис раст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1795064" cy="235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68" name="AutoShape 4" descr="Картинки по запросу кукуруза раст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Картинки по запросу кукуруза раст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725859" cy="235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7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230425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979712" y="764704"/>
            <a:ext cx="543609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Полиплоидные ряды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6. Полиплоидия </a:t>
            </a:r>
            <a:endParaRPr lang="ru-RU" sz="20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268760"/>
            <a:ext cx="914400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Автополиплоиды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организмы, возникающие на основе кратного увеличения основного числа хромосом одного и того же вида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564904"/>
            <a:ext cx="9144000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Гаметы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диплоида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А, 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212976"/>
            <a:ext cx="9144000" cy="64807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Возможные гаметы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автотетраплоида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АА,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А, а,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005064"/>
            <a:ext cx="9144000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правильном расхождении хромосом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образуются гаметы: </a:t>
            </a:r>
          </a:p>
          <a:p>
            <a:pPr algn="ctr"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1АА : 4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1аа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97152"/>
            <a:ext cx="9144000" cy="122413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неправильном расхождении хромосом в отношении 3:1 (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или 4:0 (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ААаа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0) возникают нежизнеспособные гаметы.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Следовательно, нарушение гаметогенеза является причиной пониженной фертильности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автотетраплоидов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7597775" cy="2873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Моногибридное расщепление в 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автотетраплоида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83" name="Group 47"/>
          <p:cNvGraphicFramePr>
            <a:graphicFrameLocks noGrp="1"/>
          </p:cNvGraphicFramePr>
          <p:nvPr>
            <p:ph idx="4294967295"/>
          </p:nvPr>
        </p:nvGraphicFramePr>
        <p:xfrm>
          <a:off x="0" y="1125538"/>
          <a:ext cx="4464496" cy="1728193"/>
        </p:xfrm>
        <a:graphic>
          <a:graphicData uri="http://schemas.openxmlformats.org/drawingml/2006/table">
            <a:tbl>
              <a:tblPr/>
              <a:tblGrid>
                <a:gridCol w="1127433"/>
                <a:gridCol w="1127433"/>
                <a:gridCol w="1143962"/>
                <a:gridCol w="1065668"/>
              </a:tblGrid>
              <a:tr h="41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АААА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Аа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Аааа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2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аааа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0"/>
            <a:ext cx="8229600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Полиплоидия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196752"/>
            <a:ext cx="4355976" cy="151216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результате полного доминирования все особи, имеющие доминантный ген,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фенотипически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будут неразличимы и расщепление по фенотипу составит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: 1, где только одна часть особей будет полностью рецессивной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996952"/>
            <a:ext cx="9144000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любом увеличении числа хромосом вредные рецессивные гены прикрываются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аллелеморфными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генами и не могут проявиться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717032"/>
            <a:ext cx="9144000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Полиплоиды часто теряют целые хромосомы или сегменты без фенотипического эффекта из-за того, что присутствуют другие хромосомы, несущие одинаковые гены. В результате этого генетический груз вредных мутаций у полиплоидов может быть значительно выше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25144"/>
            <a:ext cx="9144000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Из-за нарушений в прохождении мейоза у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автополиплоидов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значительной степени возрастает стерильность гамет, особенно при образовании пыльцы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373216"/>
            <a:ext cx="914400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Изменение, происходящие в результате кратного увеличения числа хромосом, могут быть как полезными (увеличение размеров органов, содержания ценных веществ, повышение устойчивости к полеганию и др.), так и нежелательными (снижение плодовитости, позднеспелость, увеличение содержания воды в плодах, пониженная плодовитость и др.)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759624" y="4149080"/>
            <a:ext cx="3384376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Амфидиплоиды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2780928"/>
            <a:ext cx="2699792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Сегментные полиплоиды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780928"/>
            <a:ext cx="2411760" cy="9361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Аллотриплоиды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5229200"/>
            <a:ext cx="3240360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Сесквиполиплоиды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2492896"/>
            <a:ext cx="2439888" cy="720080"/>
          </a:xfrm>
          <a:prstGeom prst="roundRect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860032" y="3212976"/>
            <a:ext cx="864096" cy="1224136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3"/>
            <a:endCxn id="11" idx="1"/>
          </p:cNvCxnSpPr>
          <p:nvPr/>
        </p:nvCxnSpPr>
        <p:spPr>
          <a:xfrm>
            <a:off x="5715744" y="2852936"/>
            <a:ext cx="728464" cy="39604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1"/>
            <a:endCxn id="12" idx="3"/>
          </p:cNvCxnSpPr>
          <p:nvPr/>
        </p:nvCxnSpPr>
        <p:spPr>
          <a:xfrm flipH="1">
            <a:off x="2411760" y="2852936"/>
            <a:ext cx="864096" cy="39604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355976" y="3212976"/>
            <a:ext cx="0" cy="2016224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0" y="4149080"/>
            <a:ext cx="2987824" cy="86409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Аллопентаплоиды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987824" y="3212976"/>
            <a:ext cx="792088" cy="1224136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 </a:t>
            </a: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1052736"/>
            <a:ext cx="9144000" cy="1296144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Аллополиплоиды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возникают при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полиплоидизации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наборов хромосом гибрида разных видов, т.е.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образуются на основе скрещивания различных видов и, следовательно, объединяют различные геномы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 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196752"/>
            <a:ext cx="914400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Амфидиплоиды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возникают в результате четного увеличения хромосомных наборов межвидового или межродового гибрида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→АВ –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амфигаплоид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ААВВ – амфидиплоид = аллотетраплоид)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492896"/>
            <a:ext cx="9144000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Аллотриплоиды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имеющие три гаплоидных набора хромосом от разных видов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429000"/>
            <a:ext cx="914400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Аллопентаплоиды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имеют пять гаплоидных наборов хромосом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293096"/>
            <a:ext cx="914400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Сесквиполиплоиды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отдаленные гибриды (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с полуторным набором геномов разных видов (АВВ, ААВ)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157192"/>
            <a:ext cx="9144000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Сегментные полиплоиды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аллоплоиды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содержащие геномы различных видов с гомологичными сегментами хромосом или целыми хромосомами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</a:rPr>
              <a:t>Основы селекции. 2 часть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"/>
            <a:ext cx="8229600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7.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Полиплоидия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55976" y="1772816"/>
            <a:ext cx="4680520" cy="216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Raphanobrassica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межродовой гибрид редьки и капусты,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получен Г.Д.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Карпеченко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1924 г.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18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где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R)= 9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 (B)= 9.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Гаметы с числом хромосом от 0 до 18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Картинки по запросу рафанобрасс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7057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7504" y="4581128"/>
            <a:ext cx="878497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слиянии нередуцированных гамет (18 + 18) образуется фертильный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амфидиплоид с кариотипом 36 хромосом (18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 + 18 B)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Гаметы имеют 18 хромосом (9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 + 9 B)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значит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коньюгируют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мейозе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"/>
            <a:ext cx="8229600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Полиплоидия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Схема получения </a:t>
            </a:r>
            <a:r>
              <a:rPr lang="en-US" sz="2400" b="1" dirty="0"/>
              <a:t>Triticale</a:t>
            </a:r>
            <a:endParaRPr lang="ru-RU" sz="2400" b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5976" y="1628800"/>
            <a:ext cx="8998024" cy="18722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Triticum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aestivum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Secale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cereale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         (2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42)		                (2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14)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(21 + 7 = 28)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тетрагаплоид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	(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7)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обработка колхицином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Triticale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октоплоид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2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56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2" cstate="print"/>
          <a:srcRect t="18484" r="56153" b="11278"/>
          <a:stretch>
            <a:fillRect/>
          </a:stretch>
        </p:blipFill>
        <p:spPr bwMode="auto">
          <a:xfrm>
            <a:off x="899592" y="1628800"/>
            <a:ext cx="329721" cy="432048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3" cstate="print"/>
          <a:srcRect l="51407" t="1848" b="33458"/>
          <a:stretch>
            <a:fillRect/>
          </a:stretch>
        </p:blipFill>
        <p:spPr bwMode="auto">
          <a:xfrm>
            <a:off x="3995936" y="1556792"/>
            <a:ext cx="370012" cy="402957"/>
          </a:xfrm>
          <a:prstGeom prst="rect">
            <a:avLst/>
          </a:prstGeom>
          <a:noFill/>
        </p:spPr>
      </p:pic>
      <p:pic>
        <p:nvPicPr>
          <p:cNvPr id="65540" name="Picture 4" descr="Тритикале как сырье для спир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17032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"/>
            <a:ext cx="8229600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lang="ru-RU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олиплоидия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Схема получения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Triticale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5976" y="1268760"/>
            <a:ext cx="8998024" cy="18722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Triticum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durum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Secale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cereale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         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28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		           (2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14)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+ 7 =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тетрагаплоид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	(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= 7)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обработка колхицином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Triticale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гексаплоид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= 42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2" cstate="print"/>
          <a:srcRect t="18484" r="56153" b="11278"/>
          <a:stretch>
            <a:fillRect/>
          </a:stretch>
        </p:blipFill>
        <p:spPr bwMode="auto">
          <a:xfrm>
            <a:off x="755576" y="1340768"/>
            <a:ext cx="329721" cy="432048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копье и меч марса и зеркало венеры"/>
          <p:cNvPicPr>
            <a:picLocks noChangeAspect="1" noChangeArrowheads="1"/>
          </p:cNvPicPr>
          <p:nvPr/>
        </p:nvPicPr>
        <p:blipFill>
          <a:blip r:embed="rId3" cstate="print"/>
          <a:srcRect l="51407" t="1848" b="33458"/>
          <a:stretch>
            <a:fillRect/>
          </a:stretch>
        </p:blipFill>
        <p:spPr bwMode="auto">
          <a:xfrm>
            <a:off x="3923928" y="1340768"/>
            <a:ext cx="370012" cy="402957"/>
          </a:xfrm>
          <a:prstGeom prst="rect">
            <a:avLst/>
          </a:prstGeom>
          <a:noFill/>
        </p:spPr>
      </p:pic>
      <p:pic>
        <p:nvPicPr>
          <p:cNvPr id="6758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73016"/>
            <a:ext cx="4320480" cy="289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124744"/>
            <a:ext cx="9144000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Анеуплоидия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явление утраты или добавления к обычному набору одной или нескольких хромосом, 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это организмы с увеличенным или уменьшенным, но не кратным гаплоидному числом хромосом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564904"/>
            <a:ext cx="4283968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Моносомики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недостает одной хромосомы из пары гомологичных хромосом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1)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636912"/>
            <a:ext cx="4211960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Нуллисомики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в диплоидном  наборе недостает пары гомологичных хромосом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2)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437112"/>
            <a:ext cx="4139952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Трисомики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полный набор увеличен на 1 хромосому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+ 1)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365104"/>
            <a:ext cx="4067944" cy="165618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Тетрасомики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которых полный набор увеличен на 2 хромосому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+ 2)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0" y="1124744"/>
            <a:ext cx="9144000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организм, имеющий в соматических клетках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гаметический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(половинный) набор хромосом (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n)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132856"/>
            <a:ext cx="9144000" cy="108012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обнаружены у 152 видов покрытосеменных растений, относящихся к 75 родам и 33 семействам.  Они характеризуются уменьшенным размером клеток и органов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3356992"/>
            <a:ext cx="9144000" cy="129614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фенотипе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проявляются рецессивные гены, так как их не перекрывают доминантные аллели.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отличаются пониженной жизнеспособностью из-за влияния рецессивных генов, особенно у перекрестноопыляющихся культур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797152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фенотипе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проявляются рецессивные гены, так как их не перекрывают доминантные аллели.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отличаются пониженной жизнеспособностью из-за влияния рецессивных генов, особенно у перекрестноопыляющихся культур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55776" y="548680"/>
            <a:ext cx="4067944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Значение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гаплоидии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268760"/>
            <a:ext cx="9144000" cy="100811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Путем удвоения числа хромосом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создают гомозиготные линии, на выведение которых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перекрестников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затрачивается 7 и более лет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420888"/>
            <a:ext cx="9144000" cy="79208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применяют для создания серий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анеуплоидов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 частности моносомиков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797152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высших растений дает возможность глубже изучать их генетику и эволюцию.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может использоваться для определения геномного состава видов и уточнения их таксономического положения, изучения влияния дозы геномов в полиплоидных рядах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356992"/>
            <a:ext cx="9144000" cy="129614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удается достичь хромосомной гомологии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аллополиплоидов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получении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аллозамещенных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гибридов. Данное явление используют при переносе в геном пшеницы генов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эгилопса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других злаков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23528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483768" y="548680"/>
            <a:ext cx="4067944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получения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196752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Межвидовое опыление (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чужеродной пыльцой)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700808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Облучение семян, растений, пыльцы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708920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Задержка опыления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204864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Опыление недоразвитой пыльцой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21088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Полиэмбриония (близнецовый метод)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797152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ядерно-цитоплазматической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разнокачественности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717032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 химических веществ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3212976"/>
            <a:ext cx="9144000" cy="43204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Температурные воздействия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73216"/>
            <a:ext cx="914400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адроклинных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гаплоидов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 культурных пыльцевых клеток и пыльников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6600"/>
                </a:solidFill>
              </a:rPr>
              <a:t>7. Полиплоидия</a:t>
            </a:r>
            <a:endParaRPr lang="ru-RU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000" b="1" dirty="0" smtClean="0"/>
              <a:t>Индуцированный мутагенез </a:t>
            </a:r>
            <a:r>
              <a:rPr lang="ru-RU" sz="2000" dirty="0" smtClean="0"/>
              <a:t>– процесс возникновения наследственных изменений под влиянием специального воздействия факторов внешней  и внутренней среды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9712" y="3140968"/>
            <a:ext cx="5184576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Мутагены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4365104"/>
            <a:ext cx="3995936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3717032"/>
            <a:ext cx="3995936" cy="50405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Ультрафиолетовые лучи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76056" y="3645024"/>
            <a:ext cx="4067944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Рентгеновские лучи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76056" y="4509120"/>
            <a:ext cx="4067944" cy="57606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Химические вещества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420888"/>
            <a:ext cx="9144000" cy="400110"/>
          </a:xfrm>
          <a:prstGeom prst="rect">
            <a:avLst/>
          </a:prstGeom>
          <a:ln w="254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000" b="1" dirty="0" smtClean="0"/>
              <a:t>Мутаген </a:t>
            </a:r>
            <a:r>
              <a:rPr lang="ru-RU" sz="2000" dirty="0" smtClean="0"/>
              <a:t>– фактор, вызывающий мутацию</a:t>
            </a: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xmlns="" val="4125552041"/>
              </p:ext>
            </p:extLst>
          </p:nvPr>
        </p:nvGraphicFramePr>
        <p:xfrm>
          <a:off x="0" y="0"/>
          <a:ext cx="7776864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596752" cy="404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8.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980728"/>
            <a:ext cx="9144000" cy="72008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генетическим путем новых форм, не существующих в природе, называется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синтезом видов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6" name="AutoShape 2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Картинки по запросу мутация &quot;vestigi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33569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Тритикале – гибрид ржи и  пшеницы</a:t>
            </a:r>
          </a:p>
        </p:txBody>
      </p:sp>
      <p:pic>
        <p:nvPicPr>
          <p:cNvPr id="20485" name="Picture 5" descr="Картинки по запросу перко гибрид сурепицы и китайской капу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2232248" cy="147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915816" y="35010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Перко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гибрид сурепицы и китайской  капусты</a:t>
            </a:r>
          </a:p>
        </p:txBody>
      </p:sp>
      <p:pic>
        <p:nvPicPr>
          <p:cNvPr id="20487" name="Picture 7" descr="Картинки по запросу фестулолиум"/>
          <p:cNvPicPr>
            <a:picLocks noChangeAspect="1" noChangeArrowheads="1"/>
          </p:cNvPicPr>
          <p:nvPr/>
        </p:nvPicPr>
        <p:blipFill>
          <a:blip r:embed="rId3" cstate="print"/>
          <a:srcRect r="1206" b="14464"/>
          <a:stretch>
            <a:fillRect/>
          </a:stretch>
        </p:blipFill>
        <p:spPr bwMode="auto">
          <a:xfrm>
            <a:off x="6156176" y="1772816"/>
            <a:ext cx="2376264" cy="15841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56176" y="34290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Фестулолиум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гибрид овсяницы и райграса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4725144"/>
            <a:ext cx="9144000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также: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Мали – гибрид рапса и кормовой капусты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Рапс репчатый – гибрид пекинской капусты и кочанной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Рапс  головчатый – гибрид кочанной капусты и сурепицы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sevzapagro.ru/data/zer/oztritik/oztritN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6570" y="1575797"/>
            <a:ext cx="1365584" cy="2047653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16" name="Схема 15"/>
            <p:cNvGraphicFramePr/>
            <p:nvPr>
              <p:extLst>
                <p:ext uri="{D42A27DB-BD31-4B8C-83A1-F6EECF244321}">
                  <p14:modId xmlns:p14="http://schemas.microsoft.com/office/powerpoint/2010/main" xmlns="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0" y="188640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ru-RU" sz="2400" b="1" dirty="0" smtClean="0"/>
                <a:t>5. </a:t>
              </a:r>
              <a:endParaRPr lang="ru-RU" sz="2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836712"/>
            <a:ext cx="9144000" cy="72008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Восстановление родословной существующих видов экспериментальным путем называется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ресинтезом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видов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476672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638277" y="116632"/>
            <a:ext cx="345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5. Синтез и </a:t>
            </a:r>
            <a:r>
              <a:rPr lang="ru-RU" b="1" dirty="0" err="1" smtClean="0">
                <a:solidFill>
                  <a:srgbClr val="006600"/>
                </a:solidFill>
              </a:rPr>
              <a:t>ресинтез</a:t>
            </a:r>
            <a:r>
              <a:rPr lang="ru-RU" b="1" dirty="0" smtClean="0">
                <a:solidFill>
                  <a:srgbClr val="006600"/>
                </a:solidFill>
              </a:rPr>
              <a:t> видов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7346" name="AutoShape 2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Картинки по запросу модификационная изменчив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Картинки по запросу мутация &quot;vestigi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700808"/>
            <a:ext cx="6372200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Впервые возможность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ресинтеза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видов была показана            А.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Мюнтцингом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начале 30-х годов ХХ века при восстановлении родословной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пикульника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Galeopsis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Известно несколько видов этого рода, и среди них G.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(2n = 32),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speciosa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16),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pubescens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16).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284984"/>
            <a:ext cx="6372200" cy="2592288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Мюнтцинг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скрестил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speciosa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pubescens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но гибриды F</a:t>
            </a:r>
            <a:r>
              <a:rPr lang="ru-RU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между ними оказались почти бесплодными. В F</a:t>
            </a:r>
            <a:r>
              <a:rPr lang="ru-RU" sz="1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было лишь одно растение, которое оказалось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триплоидом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24). Это растение повторно опылили пыльцой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pubescens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Полученные семена дали нормально плодовитые растения, очень похожие на G.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имеющие одинаковое с ним число хромосом. Этот искусственный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аллополиплоид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легко скрещивающийся с естественным G.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был назван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pseudo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tetrahit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06" name="AutoShape 2" descr="Картинки по запросу пикуль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8" name="Picture 4" descr="Картинки по запросу пику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238554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6021288"/>
            <a:ext cx="9144000" cy="60344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Ресинтез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 в роде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пшениц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овса, табака, хлопчатника, сливы, земляники, полиплоидных видов рода капуст и других культур.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0" y="1196752"/>
            <a:ext cx="9144000" cy="165618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Отдаленная гибридизация половым путем не всегда удается. В этом случае можно применять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гибридизацию соматических клеток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или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парасексуальную гибридизацию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что основано на сходстве многих путей метаболизма и молекулярных структур у разных организмов и универсальности их клеточного строения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47664" y="3501008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47664" y="2996952"/>
            <a:ext cx="612068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Технология соматической гибридизации</a:t>
            </a:r>
            <a:endParaRPr lang="ru-RU" sz="2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8" name="Схема 7"/>
            <p:cNvGraphicFramePr/>
            <p:nvPr>
              <p:extLst>
                <p:ext uri="{D42A27DB-BD31-4B8C-83A1-F6EECF244321}">
                  <p14:modId xmlns:p14="http://schemas.microsoft.com/office/powerpoint/2010/main" xmlns="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0" y="188640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ru-RU" sz="2400" b="1" dirty="0" smtClean="0"/>
                <a:t>6. </a:t>
              </a:r>
              <a:endParaRPr lang="ru-RU" sz="2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93518" y="0"/>
            <a:ext cx="374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6. Соматическая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620688"/>
            <a:ext cx="612068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Технология соматической гибридизации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268760"/>
            <a:ext cx="9144000" cy="129614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Выделение протопластов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проводят ферментативным путем, что позволяет удалить у клеток целлюлозную оболочку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2780928"/>
            <a:ext cx="5580112" cy="2232248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Слияние протопластов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происходит под действием вирусов и химических веществ. В настоящее время разработана методика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электрослияния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Картинки по запросу выделение протоплас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952328" cy="221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3568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Протопласты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4557" y="0"/>
            <a:ext cx="388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6. Соматическая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20688"/>
            <a:ext cx="69127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Селекция гибридных клеток и регенерация растений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196752"/>
            <a:ext cx="9144000" cy="93610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Селекцию гибридных клеток и регенерацию растений проводят на искусственных питательных средах с добавлением соответствующих ферментов или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фитотоксинов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348880"/>
            <a:ext cx="5508104" cy="1368152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этом случае необходима механическая изоляция гибридных клеток. Для облегчения данной процедуры в 1978 г. был разработан метод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микрокапельной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культуры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861048"/>
            <a:ext cx="5508104" cy="1440160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Путем соматической гибридизации получены гибриды картофеля и томата, капусты и турнепса,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арабидопсиса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турнепса, культурного и дикого картофеля и ряда декоративных растений</a:t>
            </a:r>
          </a:p>
        </p:txBody>
      </p:sp>
      <p:sp>
        <p:nvSpPr>
          <p:cNvPr id="74754" name="AutoShape 2" descr="Картинки по запросу гибрид картофеля и том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6" name="Picture 4" descr="Картинки по запросу гибрид картофеля и том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445224"/>
            <a:ext cx="9144000" cy="122413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Отдаленные гибриды, полученные путем соматической гибридизации не всегда способны к нормальному морфогенезу и оказываются стерильными. Чем дальше отстоят в систематическом отношении скрещиваемые формы, тем больше усиливается стерильность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4557" y="0"/>
            <a:ext cx="388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006600"/>
                </a:solidFill>
              </a:rPr>
              <a:t>6. Соматическая гибридизация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268760"/>
            <a:ext cx="9144000" cy="720080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Соматическую гибридизацию применяют для получения отдаленных гибридов у животных и человека для картирования генов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132856"/>
            <a:ext cx="9144000" cy="86409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Первые гибридные клетки были получены при слиянии клеток разных линий мышей (внутривидовые гибриды). Межвидовые гибриды получены между клетками человека и мыши, мыши и хомячка, мыши и цыпленка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620688"/>
            <a:ext cx="6912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Селекция гибридных клеток и регенерация у животных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140968"/>
            <a:ext cx="9144000" cy="86409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Клетки животных помещают на искусственные питательные среды, добавляют специфические химические вещества (например,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полиэтиленгликоль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или инактивированные вирусы (например, вирус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Сендай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077072"/>
            <a:ext cx="9144000" cy="50405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этом происходит слияние плазматических мембран клеток и образуется клетка с двумя ядрами 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дикарион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653136"/>
            <a:ext cx="9144000" cy="504056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Далее ядра сливаются, образуется клетка с хромосомами обоих родителей 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синкарион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301208"/>
            <a:ext cx="9144000" cy="936104"/>
          </a:xfrm>
          <a:prstGeom prst="roundRect">
            <a:avLst/>
          </a:prstGeom>
          <a:solidFill>
            <a:srgbClr val="FF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Синкарионы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переносят для пролиферации на селективные питательные среды. При первых делениях клетки происходит потеря хромосом одного из видов. Клеточная линия, хромосомы которой утрачиваются после слияния, называется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донорной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другая –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реципиентной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51520" y="404664"/>
            <a:ext cx="7632848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475656" y="764704"/>
            <a:ext cx="6228184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Возникновение полиплоидов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196752"/>
            <a:ext cx="9144000" cy="151216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Первые шаги по экспериментальному получению полиплоидов были сделаны профессором Московского университета И.И. Герасимовым. В 1889 г. путем температурных воздействий он получил у водоросли спирогиры клетки с удвоенной массой ядерного вещества. Им же были апробированы для получения таких клеток хлороформ, эфир, хлоралгидрат.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924944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1916 г. Г.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Винклер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изучая прививки паслена на томат, обнаружил в местах соединения привоя и подвоя клетки с увеличенным набором хромосом. Ученый назвал это явление полиплоидией (от греч.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poly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многократный и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plooseidos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вид).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509120"/>
            <a:ext cx="9144000" cy="136815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Интерес к полиплоидии еще больше возрос в 40-х годах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в., когда американские исследователи А.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Блексли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О.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Эвери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провели успешные опыты по обработке семян и растений колхицином с целью получения полиплоидов и разработали основные способы удвоения числа хромосом в клетках растений.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6864" cy="836712"/>
            <a:chOff x="0" y="0"/>
            <a:chExt cx="7776864" cy="836712"/>
          </a:xfrm>
        </p:grpSpPr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xmlns="" val="4125552041"/>
                </p:ext>
              </p:extLst>
            </p:nvPr>
          </p:nvGraphicFramePr>
          <p:xfrm>
            <a:off x="0" y="0"/>
            <a:ext cx="7776864" cy="836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0" y="188640"/>
              <a:ext cx="5261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ru-RU" sz="2400" b="1" dirty="0" smtClean="0"/>
                <a:t>7. 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4af5b31c655426fccd08ca74d9e2faa77d6"/>
  <p:tag name="ISPRING_RESOURCE_PATHS_HASH_PRESENTER" val="315322ea1abc88fb61c45f4e7c3b2f68fb2a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2179</Words>
  <Application>Microsoft Office PowerPoint</Application>
  <PresentationFormat>Экран (4:3)</PresentationFormat>
  <Paragraphs>245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6. Полиплоидия </vt:lpstr>
      <vt:lpstr>Моногибридное расщепление в F2 у автотетраплоида</vt:lpstr>
      <vt:lpstr>7. Полиплоидия </vt:lpstr>
      <vt:lpstr>7. Полиплоидия </vt:lpstr>
      <vt:lpstr>Слайд 20</vt:lpstr>
      <vt:lpstr>Схема получения Triticale</vt:lpstr>
      <vt:lpstr>Схема получения Triticale</vt:lpstr>
      <vt:lpstr>7. Полиплоидия</vt:lpstr>
      <vt:lpstr>7. Полиплоидия</vt:lpstr>
      <vt:lpstr>7. Полиплоидия</vt:lpstr>
      <vt:lpstr>7. Полиплоидия</vt:lpstr>
      <vt:lpstr>8.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женя</cp:lastModifiedBy>
  <cp:revision>728</cp:revision>
  <cp:lastPrinted>2016-08-31T07:51:11Z</cp:lastPrinted>
  <dcterms:created xsi:type="dcterms:W3CDTF">2016-05-24T03:01:25Z</dcterms:created>
  <dcterms:modified xsi:type="dcterms:W3CDTF">2020-05-18T11:09:29Z</dcterms:modified>
</cp:coreProperties>
</file>