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685" r:id="rId2"/>
    <p:sldId id="684" r:id="rId3"/>
    <p:sldId id="654" r:id="rId4"/>
    <p:sldId id="679" r:id="rId5"/>
    <p:sldId id="680" r:id="rId6"/>
    <p:sldId id="681" r:id="rId7"/>
    <p:sldId id="675" r:id="rId8"/>
    <p:sldId id="677" r:id="rId9"/>
    <p:sldId id="678" r:id="rId10"/>
    <p:sldId id="676" r:id="rId11"/>
    <p:sldId id="581" r:id="rId12"/>
    <p:sldId id="614" r:id="rId13"/>
    <p:sldId id="630" r:id="rId14"/>
    <p:sldId id="631" r:id="rId15"/>
    <p:sldId id="632" r:id="rId16"/>
    <p:sldId id="633" r:id="rId17"/>
    <p:sldId id="616" r:id="rId18"/>
    <p:sldId id="635" r:id="rId19"/>
    <p:sldId id="636" r:id="rId20"/>
    <p:sldId id="558" r:id="rId21"/>
    <p:sldId id="638" r:id="rId22"/>
    <p:sldId id="617" r:id="rId23"/>
    <p:sldId id="639" r:id="rId24"/>
    <p:sldId id="640" r:id="rId25"/>
    <p:sldId id="641" r:id="rId26"/>
  </p:sldIdLst>
  <p:sldSz cx="9144000" cy="6858000" type="screen4x3"/>
  <p:notesSz cx="6797675" cy="9926638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C99FF"/>
    <a:srgbClr val="CC66FF"/>
    <a:srgbClr val="CC00FF"/>
    <a:srgbClr val="FF9900"/>
    <a:srgbClr val="EE783F"/>
    <a:srgbClr val="FFFFFF"/>
    <a:srgbClr val="FFFFCC"/>
    <a:srgbClr val="FF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0867" autoAdjust="0"/>
    <p:restoredTop sz="86437" autoAdjust="0"/>
  </p:normalViewPr>
  <p:slideViewPr>
    <p:cSldViewPr>
      <p:cViewPr>
        <p:scale>
          <a:sx n="150" d="100"/>
          <a:sy n="150" d="100"/>
        </p:scale>
        <p:origin x="-504" y="630"/>
      </p:cViewPr>
      <p:guideLst>
        <p:guide orient="horz" pos="4083"/>
        <p:guide pos="288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Методы селекции. Краткая характеристика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38C7277A-1676-49B5-9A08-D8F9D65A22D4}" type="presOf" srcId="{C7329EDA-8422-43A9-AD4F-EE1CDAD35A21}" destId="{1D900208-6C9F-4DF9-96BD-67A91A10B0C5}" srcOrd="0" destOrd="0" presId="urn:microsoft.com/office/officeart/2008/layout/VerticalCurvedList"/>
    <dgm:cxn modelId="{5A48D9FE-5194-4C2B-8CE7-593F318A715D}" type="presOf" srcId="{2E02A4E9-EBC4-4572-9D8F-66E4D0D78C8F}" destId="{20962C07-F904-4C43-8DEA-B63DC3752142}" srcOrd="0" destOrd="0" presId="urn:microsoft.com/office/officeart/2008/layout/VerticalCurvedList"/>
    <dgm:cxn modelId="{B3645726-B62E-40EA-B6AB-9DAB3C293B80}" type="presOf" srcId="{F406055A-9599-4C49-B49F-649D7B04EC8F}" destId="{2C16A68F-5363-49C8-9390-4E2BBB3B030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8DAA07A3-662F-4D67-AA9A-582ABE52F35C}" type="presParOf" srcId="{1D900208-6C9F-4DF9-96BD-67A91A10B0C5}" destId="{D47352B2-8138-4F5C-9BAB-8A1497BA1D8B}" srcOrd="0" destOrd="0" presId="urn:microsoft.com/office/officeart/2008/layout/VerticalCurvedList"/>
    <dgm:cxn modelId="{39811079-2881-48E2-B9BB-6B43D5C092B8}" type="presParOf" srcId="{D47352B2-8138-4F5C-9BAB-8A1497BA1D8B}" destId="{F9B14F52-C993-44E8-B79D-AFFC9E0E5200}" srcOrd="0" destOrd="0" presId="urn:microsoft.com/office/officeart/2008/layout/VerticalCurvedList"/>
    <dgm:cxn modelId="{BBCD9984-91A4-4787-B47B-22B5A990CB47}" type="presParOf" srcId="{F9B14F52-C993-44E8-B79D-AFFC9E0E5200}" destId="{31E330E6-CD50-4FD1-ADAF-4810391762C2}" srcOrd="0" destOrd="0" presId="urn:microsoft.com/office/officeart/2008/layout/VerticalCurvedList"/>
    <dgm:cxn modelId="{7A8B677C-4566-42CD-8186-3CA88BD13E25}" type="presParOf" srcId="{F9B14F52-C993-44E8-B79D-AFFC9E0E5200}" destId="{2C16A68F-5363-49C8-9390-4E2BBB3B0305}" srcOrd="1" destOrd="0" presId="urn:microsoft.com/office/officeart/2008/layout/VerticalCurvedList"/>
    <dgm:cxn modelId="{6DAE6D58-9B0E-45BC-A2B6-787D28CCCB6E}" type="presParOf" srcId="{F9B14F52-C993-44E8-B79D-AFFC9E0E5200}" destId="{585B28A9-AAEB-475F-8E4F-09041894A72D}" srcOrd="2" destOrd="0" presId="urn:microsoft.com/office/officeart/2008/layout/VerticalCurvedList"/>
    <dgm:cxn modelId="{47183273-F5D5-4D48-B49F-3A3210F36F75}" type="presParOf" srcId="{F9B14F52-C993-44E8-B79D-AFFC9E0E5200}" destId="{99E73B0D-FACE-42E5-A761-7DD70B6F8371}" srcOrd="3" destOrd="0" presId="urn:microsoft.com/office/officeart/2008/layout/VerticalCurvedList"/>
    <dgm:cxn modelId="{28B87390-2828-45FC-86CC-ABA35F71DE6E}" type="presParOf" srcId="{D47352B2-8138-4F5C-9BAB-8A1497BA1D8B}" destId="{20962C07-F904-4C43-8DEA-B63DC3752142}" srcOrd="1" destOrd="0" presId="urn:microsoft.com/office/officeart/2008/layout/VerticalCurvedList"/>
    <dgm:cxn modelId="{949B06C5-0F33-4D33-9D89-63A49831D0DE}" type="presParOf" srcId="{D47352B2-8138-4F5C-9BAB-8A1497BA1D8B}" destId="{895BBED1-90AA-4AEC-A3E6-488BA42708C5}" srcOrd="2" destOrd="0" presId="urn:microsoft.com/office/officeart/2008/layout/VerticalCurvedList"/>
    <dgm:cxn modelId="{353EF4EE-A06F-4EF5-A842-0C82B89D8B6F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Искусственный отбор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0FA4973F-F0D5-44E1-BE21-754DC60FDA78}" type="presOf" srcId="{F406055A-9599-4C49-B49F-649D7B04EC8F}" destId="{2C16A68F-5363-49C8-9390-4E2BBB3B0305}" srcOrd="0" destOrd="0" presId="urn:microsoft.com/office/officeart/2008/layout/VerticalCurvedList"/>
    <dgm:cxn modelId="{62E1E9CC-BC9D-4530-AE37-F6CA63E0EE13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6DFF707F-96F6-4CCE-B904-191314972987}" type="presOf" srcId="{2E02A4E9-EBC4-4572-9D8F-66E4D0D78C8F}" destId="{20962C07-F904-4C43-8DEA-B63DC3752142}" srcOrd="0" destOrd="0" presId="urn:microsoft.com/office/officeart/2008/layout/VerticalCurvedList"/>
    <dgm:cxn modelId="{5B9AC69F-0957-44F7-AD34-522ED16DFC85}" type="presParOf" srcId="{1D900208-6C9F-4DF9-96BD-67A91A10B0C5}" destId="{D47352B2-8138-4F5C-9BAB-8A1497BA1D8B}" srcOrd="0" destOrd="0" presId="urn:microsoft.com/office/officeart/2008/layout/VerticalCurvedList"/>
    <dgm:cxn modelId="{439F9534-AA39-4EEC-A0E8-69B2A1CE7157}" type="presParOf" srcId="{D47352B2-8138-4F5C-9BAB-8A1497BA1D8B}" destId="{F9B14F52-C993-44E8-B79D-AFFC9E0E5200}" srcOrd="0" destOrd="0" presId="urn:microsoft.com/office/officeart/2008/layout/VerticalCurvedList"/>
    <dgm:cxn modelId="{AE8FEA6A-9DFE-45E7-90FF-D895A38406AC}" type="presParOf" srcId="{F9B14F52-C993-44E8-B79D-AFFC9E0E5200}" destId="{31E330E6-CD50-4FD1-ADAF-4810391762C2}" srcOrd="0" destOrd="0" presId="urn:microsoft.com/office/officeart/2008/layout/VerticalCurvedList"/>
    <dgm:cxn modelId="{F15410F9-2D9D-4347-9E79-3FDE6AC48051}" type="presParOf" srcId="{F9B14F52-C993-44E8-B79D-AFFC9E0E5200}" destId="{2C16A68F-5363-49C8-9390-4E2BBB3B0305}" srcOrd="1" destOrd="0" presId="urn:microsoft.com/office/officeart/2008/layout/VerticalCurvedList"/>
    <dgm:cxn modelId="{6035A003-611E-4FBD-A0B5-DF4F9B76C0B6}" type="presParOf" srcId="{F9B14F52-C993-44E8-B79D-AFFC9E0E5200}" destId="{585B28A9-AAEB-475F-8E4F-09041894A72D}" srcOrd="2" destOrd="0" presId="urn:microsoft.com/office/officeart/2008/layout/VerticalCurvedList"/>
    <dgm:cxn modelId="{58DBA772-18FA-47F7-914F-46D96CBD6244}" type="presParOf" srcId="{F9B14F52-C993-44E8-B79D-AFFC9E0E5200}" destId="{99E73B0D-FACE-42E5-A761-7DD70B6F8371}" srcOrd="3" destOrd="0" presId="urn:microsoft.com/office/officeart/2008/layout/VerticalCurvedList"/>
    <dgm:cxn modelId="{0C6B49EF-FA90-4112-AE02-936C66086C5D}" type="presParOf" srcId="{D47352B2-8138-4F5C-9BAB-8A1497BA1D8B}" destId="{20962C07-F904-4C43-8DEA-B63DC3752142}" srcOrd="1" destOrd="0" presId="urn:microsoft.com/office/officeart/2008/layout/VerticalCurvedList"/>
    <dgm:cxn modelId="{A9599425-5FBA-48BB-BAD7-FA9226B48589}" type="presParOf" srcId="{D47352B2-8138-4F5C-9BAB-8A1497BA1D8B}" destId="{895BBED1-90AA-4AEC-A3E6-488BA42708C5}" srcOrd="2" destOrd="0" presId="urn:microsoft.com/office/officeart/2008/layout/VerticalCurvedList"/>
    <dgm:cxn modelId="{0E4A7A2F-4048-4625-8470-84E25767E9B5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Гибридизация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5EF270AE-0A2A-4E6B-B4EB-6874D92E6BDE}" type="presOf" srcId="{C7329EDA-8422-43A9-AD4F-EE1CDAD35A21}" destId="{1D900208-6C9F-4DF9-96BD-67A91A10B0C5}" srcOrd="0" destOrd="0" presId="urn:microsoft.com/office/officeart/2008/layout/VerticalCurvedList"/>
    <dgm:cxn modelId="{A354C9A2-345E-4A39-9FAA-2B2C8141386E}" type="presOf" srcId="{F406055A-9599-4C49-B49F-649D7B04EC8F}" destId="{2C16A68F-5363-49C8-9390-4E2BBB3B0305}" srcOrd="0" destOrd="0" presId="urn:microsoft.com/office/officeart/2008/layout/VerticalCurvedList"/>
    <dgm:cxn modelId="{159D5663-5173-442E-8228-702736853870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4FB662BB-61BA-4BE8-B8EC-74BDEB7FEDE9}" type="presParOf" srcId="{1D900208-6C9F-4DF9-96BD-67A91A10B0C5}" destId="{D47352B2-8138-4F5C-9BAB-8A1497BA1D8B}" srcOrd="0" destOrd="0" presId="urn:microsoft.com/office/officeart/2008/layout/VerticalCurvedList"/>
    <dgm:cxn modelId="{D0D76C5A-8C39-45D7-9329-884853BB6BCD}" type="presParOf" srcId="{D47352B2-8138-4F5C-9BAB-8A1497BA1D8B}" destId="{F9B14F52-C993-44E8-B79D-AFFC9E0E5200}" srcOrd="0" destOrd="0" presId="urn:microsoft.com/office/officeart/2008/layout/VerticalCurvedList"/>
    <dgm:cxn modelId="{36D650A2-03B1-4EB0-B685-DD4F489E9F21}" type="presParOf" srcId="{F9B14F52-C993-44E8-B79D-AFFC9E0E5200}" destId="{31E330E6-CD50-4FD1-ADAF-4810391762C2}" srcOrd="0" destOrd="0" presId="urn:microsoft.com/office/officeart/2008/layout/VerticalCurvedList"/>
    <dgm:cxn modelId="{FBE3F1CD-7F42-41FE-92BE-26AF74188F86}" type="presParOf" srcId="{F9B14F52-C993-44E8-B79D-AFFC9E0E5200}" destId="{2C16A68F-5363-49C8-9390-4E2BBB3B0305}" srcOrd="1" destOrd="0" presId="urn:microsoft.com/office/officeart/2008/layout/VerticalCurvedList"/>
    <dgm:cxn modelId="{D143AFDA-5CEF-451D-822B-4A6AA86192C2}" type="presParOf" srcId="{F9B14F52-C993-44E8-B79D-AFFC9E0E5200}" destId="{585B28A9-AAEB-475F-8E4F-09041894A72D}" srcOrd="2" destOrd="0" presId="urn:microsoft.com/office/officeart/2008/layout/VerticalCurvedList"/>
    <dgm:cxn modelId="{59DC567B-4254-448A-BDE2-88CC80704553}" type="presParOf" srcId="{F9B14F52-C993-44E8-B79D-AFFC9E0E5200}" destId="{99E73B0D-FACE-42E5-A761-7DD70B6F8371}" srcOrd="3" destOrd="0" presId="urn:microsoft.com/office/officeart/2008/layout/VerticalCurvedList"/>
    <dgm:cxn modelId="{4388A7D9-0658-4906-9002-C0646B61EF3D}" type="presParOf" srcId="{D47352B2-8138-4F5C-9BAB-8A1497BA1D8B}" destId="{20962C07-F904-4C43-8DEA-B63DC3752142}" srcOrd="1" destOrd="0" presId="urn:microsoft.com/office/officeart/2008/layout/VerticalCurvedList"/>
    <dgm:cxn modelId="{0347118D-5FD8-46AC-8E59-C2CCD949B9ED}" type="presParOf" srcId="{D47352B2-8138-4F5C-9BAB-8A1497BA1D8B}" destId="{895BBED1-90AA-4AEC-A3E6-488BA42708C5}" srcOrd="2" destOrd="0" presId="urn:microsoft.com/office/officeart/2008/layout/VerticalCurvedList"/>
    <dgm:cxn modelId="{F920CA93-0092-449D-909F-7495407A48FB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Причины нескрещиваемости и бесплодия отдаленных гибридов и методы их преодоления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20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1DB825EF-DD68-4EFD-B10F-EAD4100B9897}" type="presOf" srcId="{2E02A4E9-EBC4-4572-9D8F-66E4D0D78C8F}" destId="{20962C07-F904-4C43-8DEA-B63DC3752142}" srcOrd="0" destOrd="0" presId="urn:microsoft.com/office/officeart/2008/layout/VerticalCurvedList"/>
    <dgm:cxn modelId="{00D074B5-ADCA-4381-8D32-315D4F7014B9}" type="presOf" srcId="{F406055A-9599-4C49-B49F-649D7B04EC8F}" destId="{2C16A68F-5363-49C8-9390-4E2BBB3B0305}" srcOrd="0" destOrd="0" presId="urn:microsoft.com/office/officeart/2008/layout/VerticalCurvedList"/>
    <dgm:cxn modelId="{E71D19E2-AFCD-42BD-AA98-4680518AE84D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C4894D3F-AFA7-465D-B2E2-911391814B38}" type="presParOf" srcId="{1D900208-6C9F-4DF9-96BD-67A91A10B0C5}" destId="{D47352B2-8138-4F5C-9BAB-8A1497BA1D8B}" srcOrd="0" destOrd="0" presId="urn:microsoft.com/office/officeart/2008/layout/VerticalCurvedList"/>
    <dgm:cxn modelId="{95F1ED12-3898-45CA-9CCE-4DCA5FB43D55}" type="presParOf" srcId="{D47352B2-8138-4F5C-9BAB-8A1497BA1D8B}" destId="{F9B14F52-C993-44E8-B79D-AFFC9E0E5200}" srcOrd="0" destOrd="0" presId="urn:microsoft.com/office/officeart/2008/layout/VerticalCurvedList"/>
    <dgm:cxn modelId="{11615DF3-16F7-4A40-8940-D288D381EF05}" type="presParOf" srcId="{F9B14F52-C993-44E8-B79D-AFFC9E0E5200}" destId="{31E330E6-CD50-4FD1-ADAF-4810391762C2}" srcOrd="0" destOrd="0" presId="urn:microsoft.com/office/officeart/2008/layout/VerticalCurvedList"/>
    <dgm:cxn modelId="{807EEF7B-B26D-46EB-A937-A7202F43096A}" type="presParOf" srcId="{F9B14F52-C993-44E8-B79D-AFFC9E0E5200}" destId="{2C16A68F-5363-49C8-9390-4E2BBB3B0305}" srcOrd="1" destOrd="0" presId="urn:microsoft.com/office/officeart/2008/layout/VerticalCurvedList"/>
    <dgm:cxn modelId="{0D86842C-C625-44AA-B81A-3E2F81424BF6}" type="presParOf" srcId="{F9B14F52-C993-44E8-B79D-AFFC9E0E5200}" destId="{585B28A9-AAEB-475F-8E4F-09041894A72D}" srcOrd="2" destOrd="0" presId="urn:microsoft.com/office/officeart/2008/layout/VerticalCurvedList"/>
    <dgm:cxn modelId="{D47C11E2-2D50-484C-8E52-A44EB374AB42}" type="presParOf" srcId="{F9B14F52-C993-44E8-B79D-AFFC9E0E5200}" destId="{99E73B0D-FACE-42E5-A761-7DD70B6F8371}" srcOrd="3" destOrd="0" presId="urn:microsoft.com/office/officeart/2008/layout/VerticalCurvedList"/>
    <dgm:cxn modelId="{FFF6C31F-A489-4119-9DBC-BDC4BFE40CE7}" type="presParOf" srcId="{D47352B2-8138-4F5C-9BAB-8A1497BA1D8B}" destId="{20962C07-F904-4C43-8DEA-B63DC3752142}" srcOrd="1" destOrd="0" presId="urn:microsoft.com/office/officeart/2008/layout/VerticalCurvedList"/>
    <dgm:cxn modelId="{66F5A6C3-D269-4E1E-AF57-F334FEEA7523}" type="presParOf" srcId="{D47352B2-8138-4F5C-9BAB-8A1497BA1D8B}" destId="{895BBED1-90AA-4AEC-A3E6-488BA42708C5}" srcOrd="2" destOrd="0" presId="urn:microsoft.com/office/officeart/2008/layout/VerticalCurvedList"/>
    <dgm:cxn modelId="{424E345C-B6B5-4A87-831B-C8FC40121BB5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Методы селекции. Краткая характеристика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Искусственный отбор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Гибридизация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0"/>
          <a:ext cx="7517821" cy="836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Причины нескрещиваемости и бесплодия отдаленных гибридов и методы их преодоления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0"/>
        <a:ext cx="7517821" cy="836710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22D7C-C790-48C3-9B0D-5631DA9347F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6803D0-FF4B-41E5-BC49-183954CC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1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43B0-1017-4F44-B294-8F86C1187197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439A-5639-4388-A55E-FD8DADA8C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ECC26-169F-4BEC-A183-01BE48F4BB1A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A8E44-4BCF-4D40-8B97-284C228C7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FC7E8-D2A6-42CE-830C-323D71C860D7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90A5-46E0-4121-8321-546EFA62F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F835B-2D60-42BB-82DC-56C83E85B98C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C402-B41F-4F22-AB75-C26F065B9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D1F1A-91BD-416A-ABBD-6CE0ADC74AB4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C032A-9B50-4B43-9D7F-36444BAF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2CDB3-356E-4F93-9075-AAFD3E2FCBBE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11EA-4154-4262-AD0A-CCC07F527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F898C-954C-4E84-BC16-0E8C8D899AEB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D9FF-452A-40BA-8F3F-590859738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760A1-C55E-4F48-AEE4-719176E8F15F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CFC0E-99D3-4F37-B912-111DC078C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F7897-9D1B-49A0-8326-FDF850A32E17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17E1-77C1-40C7-8E81-753FEA8F1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FA000-A545-4B40-B2BA-0A553FEF47D3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369F-C045-47AE-83FF-F3454FB28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селекции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16:40 17:20 17:30-18:10</a:t>
            </a: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/>
              <a:t>Аутбридинг</a:t>
            </a:r>
            <a:r>
              <a:rPr lang="ru-RU" sz="2000" dirty="0" smtClean="0"/>
              <a:t> — один из методов разведения, представляющий собой, в отличие от инбридинга, неродственное скрещивание.</a:t>
            </a:r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48680"/>
            <a:ext cx="21947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3.2  Аутбридинг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317009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Аутбридинг повышает уровень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гетерозиготности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потомства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гетерогенности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популяции. При скрещивании неродственных особей, относящихся к разным линиям или популяциями, рецессивные аллели, несущие вредные мутации из гомозиготного состояния переходят в гетерозиготное. Благодаря этому гибриды первого поколения оказываются более жизнеспособными и плодовитыми, т.е. проявляют гетерозис. Это свойство применяется в селекции при объединении разных наследственных свойств в одном гибридном организме. Комбинируя различные признаки, можно получить исходный материал для создания новых сортов растений и пород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/>
              <a:t>Отдаленной гибридизацией</a:t>
            </a:r>
            <a:r>
              <a:rPr lang="ru-RU" sz="2000" dirty="0" smtClean="0"/>
              <a:t> называют скрещивание между организмами, относящимися к разным видам одного рода или к разным родам с целью создания форм и сортов, сочетающих в себе признаки и свойства разных видов и родов </a:t>
            </a:r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36912"/>
            <a:ext cx="9144000" cy="360040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0968"/>
            <a:ext cx="9144000" cy="1477328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1.</a:t>
            </a:r>
            <a:r>
              <a:rPr lang="ru-RU" dirty="0" smtClean="0"/>
              <a:t> </a:t>
            </a:r>
            <a:r>
              <a:rPr lang="ru-RU" b="1" i="1" dirty="0" smtClean="0"/>
              <a:t>Передача полезных признаков и свойств от диких видов культурным</a:t>
            </a:r>
            <a:r>
              <a:rPr lang="ru-RU" dirty="0" smtClean="0"/>
              <a:t>. Процесс, при котором небольшое количество зародышевой плазмы одного вида передается другому, называют </a:t>
            </a:r>
            <a:r>
              <a:rPr lang="ru-RU" b="1" dirty="0" err="1" smtClean="0"/>
              <a:t>интрогрессией</a:t>
            </a:r>
            <a:r>
              <a:rPr lang="ru-RU" dirty="0" smtClean="0"/>
              <a:t>. При этом осуществляют гибридизацию культурной формы с диким сородичем, а затем переопыляют нужную форму пыльцой полученного гибрида.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25144"/>
            <a:ext cx="9144000" cy="1477328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2. Получение желательных хозяйственно ценных признаков </a:t>
            </a:r>
            <a:r>
              <a:rPr lang="ru-RU" dirty="0" smtClean="0"/>
              <a:t>при скрещивании близкородственных видов, имеющих гомологичные хромосомы, способные вступать в кроссинговер. Данное явление нашло применение в селекции культур полиплоидного происхождения: овса, пшеницы, картофеля, риса, малины, земляники и других культур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48680"/>
            <a:ext cx="40024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3.3 Отдаленная гибридизация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07704" y="1556792"/>
            <a:ext cx="7236296" cy="1015663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Впервые успешные эксперименты по отдаленной гибридизации проводились И.Г. </a:t>
            </a:r>
            <a:r>
              <a:rPr lang="ru-RU" sz="2000" dirty="0" err="1" smtClean="0"/>
              <a:t>Кёльрейтером</a:t>
            </a:r>
            <a:r>
              <a:rPr lang="ru-RU" sz="2000" dirty="0" smtClean="0"/>
              <a:t> в России с 1755 г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996952"/>
            <a:ext cx="7236296" cy="70788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В 1760 г. был получен первый отдаленный гибрид между видами табака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077072"/>
            <a:ext cx="7236296" cy="163121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Большой вклад в теорию и практику отдаленной гибридизации внес И.В. Мичурин, который с 1884 г. получил путем межвидовой и межродовой гибридизации множество сортов плодово-ягодных культур и впервые обосновал основные положения отдаленной гибридизации</a:t>
            </a:r>
          </a:p>
        </p:txBody>
      </p:sp>
      <p:sp>
        <p:nvSpPr>
          <p:cNvPr id="41986" name="AutoShape 2" descr="Michurin 19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Michurin 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1584176" cy="204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573325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И.В. Мичурин</a:t>
            </a:r>
          </a:p>
        </p:txBody>
      </p:sp>
      <p:pic>
        <p:nvPicPr>
          <p:cNvPr id="41991" name="Picture 7" descr="Картинки по запросу И.Г. Кёльрей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1588239" cy="217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79512" y="306896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И.Г. </a:t>
            </a:r>
            <a:r>
              <a:rPr lang="ru-RU" sz="1000" dirty="0" err="1" smtClean="0"/>
              <a:t>Кёльрейтер</a:t>
            </a:r>
            <a:endParaRPr lang="ru-RU" sz="1000" dirty="0" smtClean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79712" y="1196752"/>
            <a:ext cx="7164288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/>
              <a:t>Г.Д. </a:t>
            </a:r>
            <a:r>
              <a:rPr lang="ru-RU" dirty="0" err="1" smtClean="0"/>
              <a:t>Карпеченко</a:t>
            </a:r>
            <a:r>
              <a:rPr lang="ru-RU" dirty="0" smtClean="0"/>
              <a:t> при гибридизации редьки и капусты получил плодовитый гибрид и впервые в 1924 г. показал, как преодолеть бесплодие отдаленных гибридов </a:t>
            </a:r>
          </a:p>
        </p:txBody>
      </p:sp>
      <p:sp>
        <p:nvSpPr>
          <p:cNvPr id="2050" name="AutoShape 2" descr="Картинки по запросу Г.Д. Карпе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zakon.znate.ru/pars_docs/refs/4/3603/3603-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576642" cy="230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306896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Г.Д. </a:t>
            </a:r>
            <a:r>
              <a:rPr lang="ru-RU" sz="1000" dirty="0" err="1" smtClean="0">
                <a:latin typeface="+mn-lt"/>
              </a:rPr>
              <a:t>Карпеченко</a:t>
            </a:r>
            <a:endParaRPr lang="ru-RU" sz="1000" dirty="0" smtClean="0">
              <a:latin typeface="+mn-lt"/>
            </a:endParaRPr>
          </a:p>
        </p:txBody>
      </p:sp>
      <p:pic>
        <p:nvPicPr>
          <p:cNvPr id="2054" name="Picture 6" descr="Картинки по запросу Н.В. Циц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532951" cy="230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5536" y="573325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+mn-lt"/>
              </a:rPr>
              <a:t>Н.В. </a:t>
            </a:r>
            <a:r>
              <a:rPr lang="ru-RU" sz="1000" dirty="0" err="1" smtClean="0">
                <a:latin typeface="+mn-lt"/>
              </a:rPr>
              <a:t>Цицин</a:t>
            </a:r>
            <a:endParaRPr lang="ru-RU" sz="1000" dirty="0" smtClean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2492896"/>
            <a:ext cx="7164288" cy="175432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30-е годы ХХ века работы по отдаленной гибридизации проводились академиком Н.В. </a:t>
            </a:r>
            <a:r>
              <a:rPr lang="ru-RU" dirty="0" err="1" smtClean="0"/>
              <a:t>Цицином</a:t>
            </a:r>
            <a:r>
              <a:rPr lang="ru-RU" dirty="0" smtClean="0"/>
              <a:t>, в результате которых были осуществлены замещения хромосом культурных злаков (пшеницы, ржи, ячменя) на хромосомы диких видов, получена многолетняя пшеница (пшенично-пырейный гибрид) и многолетняя рожь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653136"/>
            <a:ext cx="7164288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А.Р. Жебраком была выдвинута гипотеза о происхождении 42-хромосомных </a:t>
            </a:r>
            <a:r>
              <a:rPr lang="ru-RU" dirty="0" err="1" smtClean="0"/>
              <a:t>пшениц</a:t>
            </a:r>
            <a:r>
              <a:rPr lang="ru-RU" dirty="0" smtClean="0"/>
              <a:t> путем гибридизации 28- и 14-хромосомных видов с удвоением числа хромосом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Примером межвидовой гибридизации могут служить скрещивания овса посевного (2n = 42) с овсом византийским  и овсюгами (2n = 42), твердой пшеницы с двузернянкой и ветвистой (2n = 28), мягкой (2n = 42) и твердой (2n = 28), культурного картофеля (2n = 42) и диких видов (2n = 24, 48).</a:t>
            </a:r>
            <a:endParaRPr lang="ru-RU" sz="2000" dirty="0"/>
          </a:p>
        </p:txBody>
      </p:sp>
      <p:pic>
        <p:nvPicPr>
          <p:cNvPr id="1028" name="Picture 4" descr="Картинки по запросу межвидовая гибридизация растений"/>
          <p:cNvPicPr>
            <a:picLocks noChangeAspect="1" noChangeArrowheads="1"/>
          </p:cNvPicPr>
          <p:nvPr/>
        </p:nvPicPr>
        <p:blipFill>
          <a:blip r:embed="rId2" cstate="print"/>
          <a:srcRect l="6476" t="2159" r="4472" b="15806"/>
          <a:stretch>
            <a:fillRect/>
          </a:stretch>
        </p:blipFill>
        <p:spPr bwMode="auto">
          <a:xfrm>
            <a:off x="2195736" y="2852936"/>
            <a:ext cx="437732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412776"/>
            <a:ext cx="493204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Межродовая гибридизация </a:t>
            </a:r>
            <a:r>
              <a:rPr lang="ru-RU" sz="2000" dirty="0" smtClean="0"/>
              <a:t>– скрещивание пшеницы с рожью, пшеницы с пыреем, редьки и капусты и т.д. </a:t>
            </a:r>
          </a:p>
        </p:txBody>
      </p:sp>
      <p:pic>
        <p:nvPicPr>
          <p:cNvPr id="6246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878492" cy="295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996952"/>
            <a:ext cx="493204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Существует многовидовая гибридизация, когда в скрещивании последовательно участвуют три и более вида.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53136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Так, сорт пшеницы Харьковская 46 создан при скрещивании ветвистой, двузернянки и твердой пшеницы, картофель сорта </a:t>
            </a:r>
            <a:r>
              <a:rPr lang="ru-RU" sz="2000" dirty="0" err="1" smtClean="0"/>
              <a:t>Детскоселький</a:t>
            </a:r>
            <a:r>
              <a:rPr lang="ru-RU" sz="2000" dirty="0" smtClean="0"/>
              <a:t> – гибридизацией тетраплоидных видов S. </a:t>
            </a:r>
            <a:r>
              <a:rPr lang="en-US" sz="2000" dirty="0" err="1" smtClean="0"/>
              <a:t>tuberosum</a:t>
            </a:r>
            <a:r>
              <a:rPr lang="ru-RU" sz="2000" dirty="0" smtClean="0"/>
              <a:t>,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err="1" smtClean="0"/>
              <a:t>andigenum</a:t>
            </a:r>
            <a:r>
              <a:rPr lang="ru-RU" sz="2000" dirty="0" smtClean="0"/>
              <a:t> и           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err="1" smtClean="0"/>
              <a:t>demissum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187624" y="692696"/>
            <a:ext cx="6192688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отдаленной гибридизации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204864"/>
            <a:ext cx="4427984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Скрещивания близких видов, для которых характерно равенство хромосом и их гомология. Такие гибриды плодовиты и жизнеспособны.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гибридизация овса посевного с византийским и овсюгами, пшеницы твердой с ветвистой и двузернянкой, капусты кочанной с кормовой и кольраби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2204864"/>
            <a:ext cx="4283968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Скрещивания видов с генетически неоднородными хромосомами, с разным их числом или с различными цитоплазмами.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таких скрещиваниях растения стерильны или слабо фертильны. К этой группе относят скрещивания пшеницы с рожью, редьки с капустой, картофеля с томатом и т.д.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340768"/>
            <a:ext cx="4427984" cy="79208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Конгруентные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скрещивания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(соответствующие, совпадающие)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340768"/>
            <a:ext cx="4355976" cy="79208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Инконгруентные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скрещивания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(несоответствующие)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980728"/>
            <a:ext cx="3923928" cy="15841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географическая разобщенность видов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980728"/>
            <a:ext cx="4283968" cy="15841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препятствия к опылению у растений и осеменению у животных (несовпадение циклов развития гамет, различное строение половых органов)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068960"/>
            <a:ext cx="2411760" cy="18722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проявление у растений несовместимости пыльцевых трубок и пестиков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4653136"/>
            <a:ext cx="3240360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препятствия к оплодотворению, обусловленные несовместимостью яйцеклеток и спермиев, ядра и цитоплазмы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3848" y="2924944"/>
            <a:ext cx="2439888" cy="1296144"/>
          </a:xfrm>
          <a:prstGeom prst="roundRect">
            <a:avLst/>
          </a:prstGeom>
          <a:solidFill>
            <a:schemeClr val="accent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нескрещиваемости отдаленных гибридов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347864" y="2564904"/>
            <a:ext cx="432048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076056" y="2564904"/>
            <a:ext cx="360040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11760" y="3717032"/>
            <a:ext cx="792088" cy="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</p:cNvCxnSpPr>
          <p:nvPr/>
        </p:nvCxnSpPr>
        <p:spPr>
          <a:xfrm>
            <a:off x="4423792" y="4221088"/>
            <a:ext cx="4192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6444208" y="3068960"/>
            <a:ext cx="2304256" cy="18722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бесплодие или низкая плодовитость гибридов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652120" y="3789040"/>
            <a:ext cx="792088" cy="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8" name="Схема 17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4.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764704"/>
            <a:ext cx="7740352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нескрещиваемости отдаленных гибридов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412776"/>
            <a:ext cx="63722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Применение реципрокных скрещиваний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обуславливается неодинаковым прорастанием пыльцевых трубок в тканях пестика различных видов, а также разным уровнем плоидности эндосперма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852936"/>
            <a:ext cx="6372200" cy="2160240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Так, при получении гибридов редьки и капусты материнским растением является редька. Обратный гибрид получить никому не удалось. При получении тритикале в вариантах, где материнским растением была пшеница, а опылителем рожь,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завязываемость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гибридных  семян  составляла  60,5 %,  в  обратном скрещивании – 3,6 %.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301208"/>
            <a:ext cx="91440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Изменение уровня плоидности родителей.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Перевод скрещиваемых видов на тетраплоидный уровень способствует получению гибридных семян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Картинки по запросу тритикале пше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2390207" cy="370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0" y="1556792"/>
            <a:ext cx="9144000" cy="10801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Воздействие на исходные виды радиацией, химическими мутагенами, биологически активными веществами, стрессовыми условиями выращивания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0928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Удаление рыльца пестика перед опылением, нанесение на рыльце биологически активных веществ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836712"/>
            <a:ext cx="7884368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нескрещиваемости отдаленных гибридов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717032"/>
            <a:ext cx="91440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Извлечение оплодотворенных семяпочек и выращивание их на искусственных питательных средах. Успех данного метода во многом зависит от генетического соответствия зиготы и эндосперма. В случае несоответствия зигота не развивается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157192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Гибридизация соматических клеток путем слияния протопластов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07167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Основы селекции. 1 часть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1124744"/>
            <a:ext cx="9144000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И.В. Мичурин для повышения скрещиваемости видов применял следующие методы: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288032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предварительного вегетативного сближения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1772816"/>
            <a:ext cx="2808312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посредника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72816"/>
            <a:ext cx="2915816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смесью пыльцы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492896"/>
            <a:ext cx="2915816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заключается в прививке растений одного вида на растения другого. При сращивании тканей привитых растений может изменяться химический состав генеративных органов, в результате чего стимулируется прорастание пыльцевых трубок одного вида в тканях пестика другого.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2492896"/>
            <a:ext cx="2880320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метод используют в случае, когда исходные виды не скрещиваются между собой, но скрещиваются с третьим видом. Получают гибриды с данным видом, а затем скрещивают эти гибриды между собой. Данный метод нашел применение в селекции картофеля, пшеницы, овса и других культур.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3680" y="2492896"/>
            <a:ext cx="2880320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смесью пыльцы. Смесь пыльцы разных видов и разновидностей может способствовать скрещиваемости видов, поскольку пыльцевые трубки с разными генотипами могут взаимно стимулировать рост, создавая в пестике условия, благоприятствующие росту пыльцевых трубок.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620688"/>
            <a:ext cx="7704856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2636912"/>
            <a:ext cx="3384376" cy="100811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недоразвитием генеративных органов (чаще пыльников)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1592" y="2636912"/>
            <a:ext cx="3672408" cy="115212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абортивностью зародыша из-за несоответствия зиготы и эндосперма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4077072"/>
            <a:ext cx="3744416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нарушениями в мейозе, приводящими к появлению нежизнеспособной пыльцы и аномальных яйцеклеток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692696"/>
            <a:ext cx="2448272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бесплодия отдаленных гибридов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24128" y="1844824"/>
            <a:ext cx="648072" cy="7920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7784" y="1916832"/>
            <a:ext cx="648072" cy="72008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</p:cNvCxnSpPr>
          <p:nvPr/>
        </p:nvCxnSpPr>
        <p:spPr>
          <a:xfrm>
            <a:off x="4499992" y="2132856"/>
            <a:ext cx="0" cy="194421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692696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340768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скрещивании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разнохромосомных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видов у гибридов F</a:t>
            </a:r>
            <a:r>
              <a:rPr lang="ru-RU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нарушается парность хромосом, в результате чего образуются нежизнеспособные гаметы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708920"/>
            <a:ext cx="9144000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Так, например, при скрещивании мягкой (2n = 42) и твердой пшеницы (2n = 28) в соматических клетках гибридов будет 35 хромосом (21 + 14). В анафазе I мейоза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бивалентные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хромосомы расходятся в дочерние клетки поровну, в каждую по 14.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Унивалентные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 хромосом, оказавшись "лишними", будут случайно распределяться между клетками в разных количествах.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43711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Образовавшиеся гаметы могут иметь разное число хромосом от 14 до 21. Большинство из них с излишком или недостатком хромосом по сравнению с числом, свойственным данному виду, оказываются нежизнеспособными, что и определяет высокую стерильность гибридов F</a:t>
            </a:r>
            <a:r>
              <a:rPr lang="ru-RU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764704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340768"/>
            <a:ext cx="9144000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или нарушение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гибридов F</a:t>
            </a:r>
            <a:r>
              <a:rPr lang="ru-RU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равном их числе у скрещиваемых видов.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420888"/>
            <a:ext cx="9144000" cy="172819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Непосредственными причинами нарушения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отдаленных гибридов F</a:t>
            </a:r>
            <a:r>
              <a:rPr lang="ru-RU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являются различные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хромосомные аберрации: инверсии, транслокации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т.д., в результате которых у разных видов в процессе эволюции изменяется состав и порядок расположения генов в соответствующих хромосомах и нарушается их парность. Несмотря на парность и частичную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гомологичность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хромосом, они имеют большие структурные различия.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65104"/>
            <a:ext cx="9144000" cy="139846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таких гибридов хотя и происходит, но протекает неправильно с образованием большого числа поли- и унивалентов и как следствие этого – неравномерное распределение хромосом между дочерними клетками во время мейоза, образование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маложизнеспособных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гамет и стерильность большинства гибридов.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692696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196752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Несовместимость хромосом одного вида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цитоплазмой другого вида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132856"/>
            <a:ext cx="914400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Хромосомы одного вида в цитоплазме другого из-за биохимического несоответствия могут утрачивать способность к нормальной репликации, вследствие чего подавляется митоз. Например, при скрещивании двух видов хлопчатника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Gossypium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hirsutum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Gossypium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raimondii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оплодотворения не происходит, в обратной же комбинации, когда в качестве материнской формы берется G.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raimondii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семена завязываются.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293096"/>
            <a:ext cx="9144000" cy="12515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Несовместимость ядра и цитоплазмы при отдаленной гибридизации у некоторых растений (пшеница, табак и др.) приводит к возникновению цитоплазматической мужской стерильности.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1196752"/>
            <a:ext cx="9144000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стерильности гибридов первого поколения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2880320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пыльцой одной из родительских форм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1772816"/>
            <a:ext cx="2880320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Удвоение числа хромосом для получения амфидиплоидов со сбалансированным числом хромосом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72816"/>
            <a:ext cx="2915816" cy="2088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Проращивание зародышей на искусственных питательных средах</a:t>
            </a:r>
          </a:p>
        </p:txBody>
      </p:sp>
      <p:pic>
        <p:nvPicPr>
          <p:cNvPr id="68612" name="Picture 4" descr="Картинки по запросу Опыление пыльцой одной из родительских форм"/>
          <p:cNvPicPr>
            <a:picLocks noChangeAspect="1" noChangeArrowheads="1"/>
          </p:cNvPicPr>
          <p:nvPr/>
        </p:nvPicPr>
        <p:blipFill>
          <a:blip r:embed="rId2" cstate="print"/>
          <a:srcRect l="5956" r="37458"/>
          <a:stretch>
            <a:fillRect/>
          </a:stretch>
        </p:blipFill>
        <p:spPr bwMode="auto">
          <a:xfrm>
            <a:off x="179512" y="4005064"/>
            <a:ext cx="283750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4872" r="2569" b="2244"/>
          <a:stretch>
            <a:fillRect/>
          </a:stretch>
        </p:blipFill>
        <p:spPr bwMode="auto">
          <a:xfrm>
            <a:off x="3275855" y="4005064"/>
            <a:ext cx="294678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6" name="Picture 8" descr="Картинки по запросу Проращивание зародышей на искусственных питательных средах"/>
          <p:cNvPicPr>
            <a:picLocks noChangeAspect="1" noChangeArrowheads="1"/>
          </p:cNvPicPr>
          <p:nvPr/>
        </p:nvPicPr>
        <p:blipFill>
          <a:blip r:embed="rId4" cstate="print"/>
          <a:srcRect t="2520" r="68815" b="63460"/>
          <a:stretch>
            <a:fillRect/>
          </a:stretch>
        </p:blipFill>
        <p:spPr bwMode="auto">
          <a:xfrm>
            <a:off x="6516216" y="4005064"/>
            <a:ext cx="237626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/>
              <a:t>Селекция </a:t>
            </a:r>
            <a:r>
              <a:rPr lang="ru-RU" dirty="0" smtClean="0"/>
              <a:t>– наука о методах создания новых и улучшения существующих пород животных, сортов растений, штаммов микроорганизмов, с полезными для человека свойствами </a:t>
            </a:r>
            <a:endParaRPr lang="ru-RU" dirty="0" smtClean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916832"/>
            <a:ext cx="2004908" cy="369332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селекции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2276871"/>
            <a:ext cx="7536738" cy="449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125552041"/>
              </p:ext>
            </p:extLst>
          </p:nvPr>
        </p:nvGraphicFramePr>
        <p:xfrm>
          <a:off x="0" y="0"/>
          <a:ext cx="777686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1663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Ð°ÑÑÐ¸Ð½ÐºÐ¸ Ð¿Ð¾ Ð·Ð°Ð¿ÑÐ¾ÑÑ Ð¸ÑÐºÑÑÑÑÐ²ÐµÐ½Ð½ÑÐ¹ Ð¾ÑÐ±Ð¾Ñ Ð¼Ð°ÑÑÐ¾Ð²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62473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2.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2. Искусственный отбор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24744"/>
            <a:ext cx="9144000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Искусственный отбор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выбор человеком наиболее ценных в хозяйственном или декоративном отношении особей животных и растений для получения от них потомства с желаемыми свойствами.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один из основных методов селекции, который может использоваться как самостоятельно, так и в комбинации с другими методами.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636912"/>
            <a:ext cx="4427984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Бессознательный.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этой форме отбора сохраняются лучшие экземпляры без постановки определенной цели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2636912"/>
            <a:ext cx="4644008" cy="360040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Методический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человек целенаправленно подходит к созданию новой породы или сорта, ставя перед собой определенные задачи.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Однократный 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 в одном поколении.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Многократный 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 в течение ряда поколений по одним и тем же признакам, пока не будет достигнуто значительное улучшение требуемого признака.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4839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2. Искусственный отбор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403648" y="548680"/>
            <a:ext cx="6012160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Искусственный отбор</a:t>
            </a:r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052736"/>
            <a:ext cx="4355976" cy="54726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Индивидуальный отбор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основан на оценке по потомству отобранных и индивидуально размножаемых лучших по устойчивости растений. Метод однократного индивидуального отбора в селекции самоопыляющихся растений предусматривает проведение его через все этапы селекционного процесса однажды отобранных элитных растений. Одной из разновидностей индивидуального отбора у перекрестноопыляющихся растений является индивидуально-семейственный отбор, при котором семена каждого элитного растения высеваются по семьям на отдельных изолированных площадках.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052736"/>
            <a:ext cx="4355976" cy="54726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Массовый отбор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котором из исходной популяции сразу отбирается большое число особей, сходных по комплексу признаков. После тщательной браковки урожай этих растений объединяется и высевается на следующий год на одной делянке.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Однократный массовый отбор может быть эффективен только у самоопылителей. У перекрестноопыляющихся растений необходимый эффект достигается лишь при многократных отборах.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массовых отборов на инфекционном фоне были выделены первые сорта подсолнечника, устойчивые к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подсолнечниковой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огневке и заразихе.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32187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9144000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Инбридинг </a:t>
            </a:r>
            <a:r>
              <a:rPr lang="ru-RU" dirty="0" smtClean="0"/>
              <a:t>– скрещивание особей, находящихся между собой в близком родстве. Применительно к растениям скрещивание близкородственных форм называется </a:t>
            </a:r>
            <a:r>
              <a:rPr lang="ru-RU" b="1" dirty="0" smtClean="0"/>
              <a:t>инцухт</a:t>
            </a:r>
            <a:r>
              <a:rPr lang="ru-RU" dirty="0" smtClean="0"/>
              <a:t>. Инбридинг приводит к повышению уровня </a:t>
            </a:r>
            <a:r>
              <a:rPr lang="ru-RU" dirty="0" err="1" smtClean="0"/>
              <a:t>гомозиготности</a:t>
            </a:r>
            <a:r>
              <a:rPr lang="ru-RU" dirty="0" smtClean="0"/>
              <a:t> по многим генам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2204864"/>
            <a:ext cx="5940152" cy="230832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Большое число растений размножается путем самоопыления. К ним относятся важные сельскохозяйственные культуры – ячмень, пшеница, горох, фасоль, овес, рис, соя и др. Для них инбридинг – это естественный способ оплодотворения. И при этом их рост и развитие не только не угнетается, а наоборот, растения-самоопылители процветают.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48680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ÐÐ°ÑÑÐ¸Ð½ÐºÐ¸ Ð¿Ð¾ Ð·Ð°Ð¿ÑÐ¾ÑÑ ÑÐ°Ð¼Ð¾Ð¾Ð¿ÑÐ»ÐµÐ½Ð¸Ðµ ÑÐ°ÑÑÐµÐ½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013706" cy="2257337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151216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Хотя у всех самоопыляющихся растений существует небольшой процент перекрестного опыления (например, у гороха и сои 0,5-1 %).  Однако большинство растений являются перекрестноопыляющимися (из сельскохозяйственных культур – это кукуруза, рожь, капуста,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плодовоягодные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культуры и др.). У таких растений инбридинг ведет к депрессии и вырождению.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484784"/>
            <a:ext cx="9144000" cy="2031325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Снижение продуктивности и жизнеспособности организмов в результате инбридинга называют </a:t>
            </a:r>
            <a:r>
              <a:rPr lang="ru-RU" b="1" dirty="0" smtClean="0"/>
              <a:t>инбредной депрессией</a:t>
            </a:r>
            <a:r>
              <a:rPr lang="ru-RU" dirty="0" smtClean="0"/>
              <a:t>. Инбредная депрессия (инцухт-депрессия) сильно проявляется в первых поколениях и постепенно снижается в последующих. Этот процесс продолжается до тех пор, пока растения не достигнут </a:t>
            </a:r>
            <a:r>
              <a:rPr lang="ru-RU" b="1" dirty="0" smtClean="0"/>
              <a:t>инбредного минимума</a:t>
            </a:r>
            <a:r>
              <a:rPr lang="ru-RU" dirty="0" smtClean="0"/>
              <a:t>, т.е. такого состояния, когда депрессия достигла наивысшего выражения и дальнейшего снижения продуктивности и жизнеспособности особей в последующих поколениях не вызывает.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836712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75432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Инбридинг может быть как полезен, так и вреден. В процессе инбридинга депрессию вызывают аллели, понижающие жизнеспособность организмов – летальные, полулетальные, а также появление плохо приспособленных к конкретным условиям среды генотипов, которые в исходной </a:t>
            </a:r>
            <a:r>
              <a:rPr lang="ru-RU" dirty="0" err="1" smtClean="0"/>
              <a:t>аллогамной</a:t>
            </a:r>
            <a:r>
              <a:rPr lang="ru-RU" dirty="0" smtClean="0"/>
              <a:t> популяции возникаю редко, а в случае их появления элиминируют.  В гетерозиготном состоянии действие рецессивных аллелей подавляется доминантными.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2.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32187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9144000" cy="2031325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Инцухт-линии используются в селекции для получения гибридов с определенными свойствами. Немецкий ученый К. </a:t>
            </a:r>
            <a:r>
              <a:rPr lang="ru-RU" dirty="0" err="1" smtClean="0"/>
              <a:t>Рюмкер</a:t>
            </a:r>
            <a:r>
              <a:rPr lang="ru-RU" dirty="0" smtClean="0"/>
              <a:t>, применяя строгое самоопыление, выделил из обычных сортов </a:t>
            </a:r>
            <a:r>
              <a:rPr lang="ru-RU" dirty="0" err="1" smtClean="0"/>
              <a:t>зеленозерной</a:t>
            </a:r>
            <a:r>
              <a:rPr lang="ru-RU" dirty="0" smtClean="0"/>
              <a:t> ржи линии со светло-желтым, голубым и серым зерном. Тем же методом были выделены линии ржи, имеющие короткий крепкий неполегающий стебель, линии, устойчивые к грибным заболеваниям. Так у кукурузы при самоопылении можно получить линии, устойчивые к пузырчатой головне, которая уносит до 10 % урожая у нормальных растений.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48680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84984"/>
            <a:ext cx="5652120" cy="2031325"/>
          </a:xfrm>
          <a:prstGeom prst="rect">
            <a:avLst/>
          </a:prstGeom>
          <a:solidFill>
            <a:schemeClr val="bg1"/>
          </a:solidFill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Однако все попытки получить таким путем высокоурожайные культуры являются безуспешными. Следовательно, инбридинг не может служить самостоятельным методом селекции. Он приобретает ценность при скрещивании инбредных линий для получения </a:t>
            </a:r>
            <a:r>
              <a:rPr lang="ru-RU" b="1" dirty="0" smtClean="0"/>
              <a:t>эффекта гетерозиса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42" name="Picture 2" descr="ÐÐ°ÑÑÐ¸Ð½ÐºÐ¸ Ð¿Ð¾ Ð·Ð°Ð¿ÑÐ¾ÑÑ Ð³ÐµÑÐµÑÐ¾Ð·Ð¸Ñ ÐºÑÐºÑÑÑÐ·Ñ"/>
          <p:cNvPicPr>
            <a:picLocks noChangeAspect="1" noChangeArrowheads="1"/>
          </p:cNvPicPr>
          <p:nvPr/>
        </p:nvPicPr>
        <p:blipFill>
          <a:blip r:embed="rId2" cstate="print"/>
          <a:srcRect t="1680" r="1721" b="17681"/>
          <a:stretch>
            <a:fillRect/>
          </a:stretch>
        </p:blipFill>
        <p:spPr bwMode="auto">
          <a:xfrm>
            <a:off x="107504" y="3284984"/>
            <a:ext cx="3240360" cy="199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Американский исследователь Г. Шелл в 1904 г. впервые использовал инбридинг у кукурузы для получения чистых линий и затем скрещивал их между собой для получения межлинейных гибридов, которые по урожайности превосходили исходные родительские формы.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4af5b31c655426fccd08ca74d9e2faa77d6"/>
  <p:tag name="ISPRING_RESOURCE_PATHS_HASH_PRESENTER" val="315322ea1abc88fb61c45f4e7c3b2f68fb2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2179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2. Искусственный отбор</vt:lpstr>
      <vt:lpstr>2. Искусственный отбор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женя</cp:lastModifiedBy>
  <cp:revision>730</cp:revision>
  <cp:lastPrinted>2016-08-31T07:51:11Z</cp:lastPrinted>
  <dcterms:created xsi:type="dcterms:W3CDTF">2016-05-24T03:01:25Z</dcterms:created>
  <dcterms:modified xsi:type="dcterms:W3CDTF">2020-05-15T10:37:17Z</dcterms:modified>
</cp:coreProperties>
</file>