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67" r:id="rId29"/>
    <p:sldId id="257" r:id="rId30"/>
    <p:sldId id="258" r:id="rId31"/>
    <p:sldId id="259" r:id="rId32"/>
    <p:sldId id="262" r:id="rId33"/>
    <p:sldId id="261" r:id="rId34"/>
    <p:sldId id="263" r:id="rId35"/>
    <p:sldId id="264" r:id="rId36"/>
    <p:sldId id="283" r:id="rId37"/>
    <p:sldId id="266" r:id="rId38"/>
    <p:sldId id="285" r:id="rId39"/>
    <p:sldId id="271" r:id="rId40"/>
    <p:sldId id="286" r:id="rId41"/>
    <p:sldId id="287" r:id="rId42"/>
    <p:sldId id="289" r:id="rId43"/>
    <p:sldId id="273" r:id="rId44"/>
    <p:sldId id="272" r:id="rId45"/>
    <p:sldId id="284" r:id="rId46"/>
    <p:sldId id="270" r:id="rId47"/>
    <p:sldId id="269" r:id="rId48"/>
    <p:sldId id="275" r:id="rId49"/>
    <p:sldId id="274" r:id="rId50"/>
    <p:sldId id="276" r:id="rId51"/>
    <p:sldId id="280" r:id="rId52"/>
    <p:sldId id="292" r:id="rId53"/>
    <p:sldId id="282" r:id="rId54"/>
    <p:sldId id="290" r:id="rId55"/>
    <p:sldId id="260" r:id="rId56"/>
    <p:sldId id="26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751"/>
    <a:srgbClr val="285E4C"/>
    <a:srgbClr val="336600"/>
    <a:srgbClr val="3366CC"/>
    <a:srgbClr val="000099"/>
    <a:srgbClr val="11637D"/>
    <a:srgbClr val="0E5166"/>
    <a:srgbClr val="C9479E"/>
    <a:srgbClr val="95D99B"/>
    <a:srgbClr val="A1D3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9B2C-2D11-41CF-97D4-06A47F290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B63E-4974-4AA3-A1FC-126B97137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60EB7-3284-443A-88EF-3C797F747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5CF8-2F73-408B-B57F-17055713CA0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4E33F-3709-4E7A-A838-8CA2AE559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iby4Q5I45FxGsA.ZWJzbkF;_ylu=X3oDMTBkaXB0Zmt1BHBvcwMyMARzZWMDc3I-/SIG=1guqkuhbt/EXP=1167029433/**http:/images.search.yahoo.com/search/images/view?back=http://images.search.yahoo.com/search/images?p=%D0%BC%D1%83%D0%BB&amp;ei=UTF-8&amp;w=500&amp;h=383&amp;imgurl=www.cultinfo.ru/fulltext/1/001/009/001/235970137.jpg&amp;rurl=http://www.cultinfo.ru/fulltext/1/001/008/028/020.htm&amp;size=15.7kB&amp;name=235970137.jpg&amp;p=%D0%BC%D1%83%D0%BB&amp;type=jpeg&amp;no=20&amp;tt=82&amp;oid=64d12ba16e58cdf4&amp;ei=UTF-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" Target="slide48.xml"/><Relationship Id="rId7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45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: Основы селекции животных, растений и микроорганизмов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16:40-17:20 17:30-18:10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>
                <a:solidFill>
                  <a:schemeClr val="accent2"/>
                </a:solidFill>
              </a:rPr>
              <a:t>Факторы успешности селекции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величина изменчивости селекционируемого признака;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разница между средней величиной селекционируемого признака у отобранных животных и средней величиной этого же признака в популяции (селекционный дифференциал);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доля генотипической изменчивости в общем фенотипическом разнообразии признака, т.е. наследуемость;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число отобранных признаков и генетическая связь между ними;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интервал между поколениями, который определяется как средний возраст родителей при рождении потомства, предназначенного для получения следующего поколения.</a:t>
            </a:r>
          </a:p>
        </p:txBody>
      </p:sp>
      <p:sp>
        <p:nvSpPr>
          <p:cNvPr id="1126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F32726-7126-43D6-B4E2-6CE5E807903C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Коэффициент наследуемости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Известно, что изменчивость может быть обусловлена за счет действия факторов среды (паратипическая изменчивость). С другой стороны, существует генотипическая изменчивость, обусловленная изменениями собственно генотипа. Для выделения доли генотипической изменчивости рассчитывают коэффициент наследуемости, который представляет собой конкретную характеристику признака в данной группе особей. Этот показатель варьирует не только для разных признаков, но и для разных популяций, в зависимости от уровня их гетерозиготности. Чем выше гетерозиготность, тем больше коэффициент наследуемости и тем эффективнее будет селекция по данному признаку.</a:t>
            </a:r>
          </a:p>
        </p:txBody>
      </p:sp>
      <p:sp>
        <p:nvSpPr>
          <p:cNvPr id="1229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6B273-4E72-4428-8C5E-7CAFAB8222EB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Искусственный отбор</a:t>
            </a:r>
            <a:r>
              <a:rPr lang="ru-RU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Основным методическим приемом, которым пользуются в селекционной практике, является отбор. Искусственный отбор имеет много сходств с естественным отбором, являющимся основным фактором эволюции, однако имеется и целый ряд отличий. Во-первых, искусственный отбор всегда проводится при определенных условиях, избираемых селекционером. Условия можно варьировать по таким показателям как температура, влажность, освещенность, условия кормления и др. Во-вторых, искусственный отбор, в отличие от естественного, далеко не всегда ведется в сторону проявления адаптивного признака, т.к. направлен на селекцию признаков выгодных лишь для человека. Наконец, в-третьих, искусственный отбор проводят при строго контролируемых скрещиваниях небольшого числа особей, в то время как естественный отбор преимущественно идет в условиях приближающихся к панмиксии. </a:t>
            </a:r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527BA-66E1-42D3-BCE5-E715AE18CB64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Массовый отбор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В селекции существуют два основных типа отбора: массовый и индивидуальный. Массовый отбор проводится по внешним фенотипическим характеристикам. Он может быть достаточно эффективен лишь в отношении признаков, контролируемых одним или немногими генами – качественных признаков. К качественным признакам относят масть, цвет и блеск шерсти, группы крови, рогатость или комолость и т.п.  Важную роль в этом случае играет коэффициент наследуемости признака: чем выше его показатель, тем эффективнее будет отбор. </a:t>
            </a:r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F2714-FA12-4E9A-80B5-B1076BA3FD9B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Индивидуальный отбор</a:t>
            </a:r>
            <a:r>
              <a:rPr lang="ru-RU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Селекцию признаков, наследуемых полигенно, проводят, используя индивидуальный тип отбора. Он основан на всесторонней оценке генотипа растения или животного. Обычно получают потомство селекционируемого организма и оценивают его показатели. При этом популяцию разделяют на семьи или используют потомство от самоопыления отдельных растений (в тех случаях, где это возможно).</a:t>
            </a:r>
          </a:p>
        </p:txBody>
      </p:sp>
      <p:sp>
        <p:nvSpPr>
          <p:cNvPr id="1536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6CB35-C451-41B0-9607-46BBEE4015E0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Типы скрещиваний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Отбор в селекции сочетается с разными типами скрещиваний. Существует два основных типа скрещиваний: инбридинг – близкородственное скрещивание и аутбридинг – неродственное скрещивание. Разновидностью аутбридинга является т.н. кроссбридинг – межлинейное или межпородное скрещивание. Например, скрещивая ослов с лошадьми, получают мулов и лошаков; бизонов с коровами – коровобизонов; пшеницу с рожью – тритикале. Межвидовые скрещивания далеко не всегда приводят к появлению потомства. При этом сами потомки либо стерильны, как мулы, либо их плодовистость резко понижена, как у коровобизонов. Однако кроссбридинг в пределах одного вида дает вполне нормальных гибридов (метисов).</a:t>
            </a:r>
          </a:p>
        </p:txBody>
      </p:sp>
      <p:sp>
        <p:nvSpPr>
          <p:cNvPr id="1638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95E46-CFDD-4910-951A-D82B1C7EED98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Примеры кроссбридинга</a:t>
            </a:r>
          </a:p>
        </p:txBody>
      </p:sp>
      <p:pic>
        <p:nvPicPr>
          <p:cNvPr id="17411" name="Picture 8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743200"/>
            <a:ext cx="3810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701925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2895600" y="57912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(из horse-of-dream.by.ru)</a:t>
            </a: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1676400" y="1752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мул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5638800" y="1828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лошак</a:t>
            </a:r>
          </a:p>
        </p:txBody>
      </p:sp>
      <p:sp>
        <p:nvSpPr>
          <p:cNvPr id="17416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40757-6C16-4182-82AF-59C9498AA7D8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b="1" smtClean="0">
                <a:solidFill>
                  <a:schemeClr val="accent2"/>
                </a:solidFill>
              </a:rPr>
              <a:t>Инбридинг</a:t>
            </a:r>
            <a:r>
              <a:rPr lang="ru-RU" smtClean="0"/>
              <a:t> 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038600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- применяют для разложения популяции на гомозиготные линии с целью выявления фенотипических эффектов рецессивных генов и для гомозиготизации особей по генам, контролирующим селекционируемый признак.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Как правило, инбридинг сопровождается т.н. </a:t>
            </a:r>
            <a:r>
              <a:rPr lang="ru-RU" sz="1800" b="1" smtClean="0">
                <a:solidFill>
                  <a:srgbClr val="0033CC"/>
                </a:solidFill>
                <a:latin typeface="Times New Roman" pitchFamily="18" charset="0"/>
              </a:rPr>
              <a:t>инбредной депрессией</a:t>
            </a:r>
            <a:r>
              <a:rPr lang="ru-RU" sz="1800" b="1" smtClean="0">
                <a:latin typeface="Times New Roman" pitchFamily="18" charset="0"/>
              </a:rPr>
              <a:t>, обусловленной гомозиготным состоянием неблагоприятных рецессивных аллелей.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С другой стороны, инбридинг приводит к выравниванию линий, делает их более гомогенными по большинству признаков и, следовательно, более удобными для дальнейшего отбора. 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828800"/>
            <a:ext cx="3810000" cy="2590800"/>
          </a:xfrm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05400" y="4572000"/>
            <a:ext cx="3505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Инбредное вырождение у кукурузы; Р – сорт до начала инбридинга, </a:t>
            </a:r>
            <a:r>
              <a:rPr lang="en-US">
                <a:latin typeface="Times New Roman" pitchFamily="18" charset="0"/>
              </a:rPr>
              <a:t>J1 –J7 – </a:t>
            </a:r>
            <a:r>
              <a:rPr lang="ru-RU">
                <a:latin typeface="Times New Roman" pitchFamily="18" charset="0"/>
              </a:rPr>
              <a:t>поколения, полученные в результате самоопыления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(из С.М. Гершензона, 1979)</a:t>
            </a:r>
          </a:p>
        </p:txBody>
      </p:sp>
      <p:sp>
        <p:nvSpPr>
          <p:cNvPr id="1843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BF18C5-78C8-4A7B-B9B4-EF3F916C3678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Аутбридинг, гетерозис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 </a:t>
            </a:r>
            <a:r>
              <a:rPr lang="ru-RU" sz="2000" b="1" smtClean="0">
                <a:latin typeface="Times New Roman" pitchFamily="18" charset="0"/>
              </a:rPr>
              <a:t>В противовес инбридингу, аутбридинг повышает уровень гетерозиготности потомства и, соответственно, уровень гетерозиготности популяции. К последствиям аутбридинга относится явление </a:t>
            </a:r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</a:rPr>
              <a:t>гетерозиса</a:t>
            </a:r>
            <a:r>
              <a:rPr lang="ru-RU" sz="2000" b="1" smtClean="0">
                <a:latin typeface="Times New Roman" pitchFamily="18" charset="0"/>
              </a:rPr>
              <a:t> (гибридной силы) которое проявляется в превосходстве гибрида над обеими родительскими формами. 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3941763"/>
            <a:ext cx="4953000" cy="2189162"/>
          </a:xfrm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914400" y="4267200"/>
            <a:ext cx="2667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Проявление гетерозиса в различных поколениях гибридной кукурузы. 1,2 – исходные родительские формы, 3 – гибриды </a:t>
            </a:r>
            <a:r>
              <a:rPr lang="en-US" sz="1600" b="1">
                <a:latin typeface="Times New Roman" pitchFamily="18" charset="0"/>
              </a:rPr>
              <a:t>F1</a:t>
            </a:r>
            <a:r>
              <a:rPr lang="ru-RU" sz="1600" b="1">
                <a:latin typeface="Times New Roman" pitchFamily="18" charset="0"/>
              </a:rPr>
              <a:t>, 4-10 – гибриды последующих поколений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800600" y="6248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(из Г.В. Гуляева, 1977)</a:t>
            </a:r>
          </a:p>
        </p:txBody>
      </p:sp>
      <p:sp>
        <p:nvSpPr>
          <p:cNvPr id="1946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576D88-E662-43C6-A911-46BBDF3516CC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Гетерозис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-  широко применяется в селекции растений, однако механизм его к настоящему времени остается невыясненным. Существует несколько теорий, которые объясняют гетерозис; в т.ч. теория </a:t>
            </a:r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</a:rPr>
              <a:t>«доминирования»,</a:t>
            </a:r>
            <a:r>
              <a:rPr lang="ru-RU" sz="2000" b="1" smtClean="0">
                <a:latin typeface="Times New Roman" pitchFamily="18" charset="0"/>
              </a:rPr>
              <a:t> согласно которой гетерозис обусловлен наличием у гибридов подбора благоприятных доминантных аллелей разных типов, взаимодействующих по комплементарному типу. Другие теории – </a:t>
            </a:r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</a:rPr>
              <a:t>«сверхдоминирования»</a:t>
            </a:r>
            <a:r>
              <a:rPr lang="ru-RU" sz="2000" b="1" smtClean="0">
                <a:latin typeface="Times New Roman" pitchFamily="18" charset="0"/>
              </a:rPr>
              <a:t> объясняет гетерозис за счет преимущества гетерозиготного состояния генотипа над гомозиготным; - теория </a:t>
            </a:r>
            <a:r>
              <a:rPr lang="ru-RU" sz="2000" b="1" smtClean="0">
                <a:solidFill>
                  <a:srgbClr val="0033CC"/>
                </a:solidFill>
                <a:latin typeface="Times New Roman" pitchFamily="18" charset="0"/>
              </a:rPr>
              <a:t>«компенсаторных комплексов»</a:t>
            </a:r>
            <a:r>
              <a:rPr lang="ru-RU" sz="2000" b="1" smtClean="0">
                <a:latin typeface="Times New Roman" pitchFamily="18" charset="0"/>
              </a:rPr>
              <a:t> - гетерозис обеспечивается комплексом генов, нивелирующим отрицательные эффекты высокого уровня гомозиготности и дающим при гибридизации эффект гибридной силы. Особенностью гетерозиса, затрудняющей использование в селекции, является затухание его эффекта в ряду поколений. Пути закрепления гетерозиса обычно связывают с переводом гибридов к бесполому размножению.</a:t>
            </a:r>
          </a:p>
        </p:txBody>
      </p:sp>
      <p:sp>
        <p:nvSpPr>
          <p:cNvPr id="2048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DDB6A-C48E-438A-830C-40F2ED21F0F8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</a:rPr>
              <a:t>Селекция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селекция — это эволюция, направляемая волей человека (Н.И.Вавилов)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Использование полиплоидии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z="2400" b="1" smtClean="0">
                <a:latin typeface="Times New Roman" pitchFamily="18" charset="0"/>
              </a:rPr>
              <a:t>Следующий генетический эффект, который используется в селекции – это полиплоидия. Как известно, автополиплоидия приводит к увеличению размеров клеток и всего организма. Полиплоидия дает хорошие результаты: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 – у растений с небольшим числом хромосом;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 – у перекрестноопыляющихся растений;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 – у растений, культивируемых для использования  массы вегетативных органов.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</a:rPr>
              <a:t>     Широко известны тетраплоидные сорта злаковых (рожь, гречиха), триплоидные сорта сахарной свеклы и др.</a:t>
            </a: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5215C-C9A5-4570-8C4B-0BBE7C8287F5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Использование полиплоидии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В селекции используется также эффекты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</a:rPr>
              <a:t>аллополиплоидии</a:t>
            </a:r>
            <a:r>
              <a:rPr lang="ru-RU" b="1" dirty="0" smtClean="0">
                <a:latin typeface="Times New Roman" pitchFamily="18" charset="0"/>
              </a:rPr>
              <a:t>. Это выражается в методе отдаленной гибридизации (межвидовой и межродовой). Ограничением этого метода служит стерильность </a:t>
            </a:r>
            <a:r>
              <a:rPr lang="ru-RU" b="1" dirty="0" err="1" smtClean="0">
                <a:latin typeface="Times New Roman" pitchFamily="18" charset="0"/>
              </a:rPr>
              <a:t>аллополиплоидов</a:t>
            </a:r>
            <a:r>
              <a:rPr lang="ru-RU" b="1" dirty="0" smtClean="0">
                <a:latin typeface="Times New Roman" pitchFamily="18" charset="0"/>
              </a:rPr>
              <a:t>, однако он вполне применим для форм, которые можно размножать вегетативно. Отдаленная гибридизация широко применяется при получении новых форм плодовых растений, злаков. </a:t>
            </a:r>
          </a:p>
        </p:txBody>
      </p:sp>
      <p:sp>
        <p:nvSpPr>
          <p:cNvPr id="2253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521C2-0B6D-4C34-AC17-2E34D726FEE0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Использование полиплоидии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Например, в результате гибридизации пшеницы и ржи был получен целый ряд новых форм, объединенных названием тритикале. Тритикале обладают хорошей зимостойкостью, устойчивостью к болезням и высокой урожайностью.</a:t>
            </a:r>
            <a:r>
              <a:rPr lang="ru-RU" sz="2400" smtClean="0"/>
              <a:t> </a:t>
            </a:r>
          </a:p>
        </p:txBody>
      </p:sp>
      <p:pic>
        <p:nvPicPr>
          <p:cNvPr id="23556" name="Picture 10" descr="i?id=7820456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28956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5181600" y="4724400"/>
            <a:ext cx="3429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Колосья пшенично ржаного амфидиплоида </a:t>
            </a:r>
            <a:r>
              <a:rPr lang="ru-RU" b="1">
                <a:latin typeface="Times New Roman" pitchFamily="18" charset="0"/>
              </a:rPr>
              <a:t>тритикале</a:t>
            </a:r>
            <a:r>
              <a:rPr lang="ru-RU">
                <a:latin typeface="Times New Roman" pitchFamily="18" charset="0"/>
              </a:rPr>
              <a:t> (2) и исходных видов пшеницы (1) и ржи (3).</a:t>
            </a:r>
          </a:p>
          <a:p>
            <a:pPr algn="ct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(из </a:t>
            </a:r>
            <a:r>
              <a:rPr lang="en-US" sz="1400">
                <a:latin typeface="Times New Roman" pitchFamily="18" charset="0"/>
              </a:rPr>
              <a:t>www. dooksite.ru)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2355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D17BE3-B95B-4964-A10D-C93CFDE851EC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Использование мутаций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В селекции используется также и мутационный процесс, как спонтанный, так и  индуцированный.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</a:rPr>
              <a:t>Спонтанные мутанты</a:t>
            </a:r>
            <a:r>
              <a:rPr lang="ru-RU" sz="2400" b="1" smtClean="0">
                <a:latin typeface="Times New Roman" pitchFamily="18" charset="0"/>
              </a:rPr>
              <a:t> используются в основном в селекции растений (плодовые формы, кукуруза с повышенным содержание лизина, люпин, не содержащий алкалоидов, сорта пшеницы, устойчивые к желтой ржавчине и др.). Иногда мутация затрагивает целиком только один побег, и тогда ее называют почковой, или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</a:rPr>
              <a:t>спортом</a:t>
            </a:r>
            <a:r>
              <a:rPr lang="ru-RU" sz="2400" b="1" smtClean="0">
                <a:latin typeface="Times New Roman" pitchFamily="18" charset="0"/>
              </a:rPr>
              <a:t>. В результате подобной мутации появился, например, бессемянный калифорнийский апельсин Навель. Ему, как и многим другим растениям, семена для размножения не обязательны: достаточно вегетативных способов, в частности черенкования или прививок. </a:t>
            </a:r>
          </a:p>
        </p:txBody>
      </p:sp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44F9F1-294D-49AE-BB87-D85795601718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Использование мутаций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Применение радиационных и химических мутагенных воздействий также позволяет селекционерам получать новые полезные формы растений, животных и микроорганизмов.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Известны, например, работы Густафсона по получению мутантов ячменя с повышенной урожайностью зерна и укороченным стеблем.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Индуцированные радиацией перестройки хромосом были успешно использованы В.А.Струнниковым в селекции шелкопряда. Метод Струнникова был основан на получении в потомстве с помощью системы сбалансированных леталей лишь особей мужского пола, т.к. самцы у шелкопряда образуют коконы на 25-30% более продуктивные, чем самки. </a:t>
            </a:r>
          </a:p>
        </p:txBody>
      </p:sp>
      <p:sp>
        <p:nvSpPr>
          <p:cNvPr id="2560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AE8A80-B726-4705-923D-90B691E01B48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Использование мутаций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Особенно интенсивно индуцированный мутагенез применяют в селекции микроорганизмов. В частности, московской школе генетиков и селекционеров под руководством С.И Алиханяна удалось путем обработки актиномицетов различными мутагенами получить целый ряд форм, активно продуцирующих антибиотики.</a:t>
            </a:r>
          </a:p>
        </p:txBody>
      </p:sp>
      <p:sp>
        <p:nvSpPr>
          <p:cNvPr id="2662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375FB2-CB00-47F7-A964-6378F5035472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772400" cy="453072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Таким образом, все основные традиционные разделы генетики: гибридизация, мутационный процесс, генетика популяций и др. находят свое применение в селекции. </a:t>
            </a:r>
          </a:p>
        </p:txBody>
      </p:sp>
      <p:sp>
        <p:nvSpPr>
          <p:cNvPr id="27651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D10360-A699-48BE-A97D-00381916E59D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: Основы селекции животных, растений и микроорганизмов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16:40-17:20 17:30-18:10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4414" y="357166"/>
            <a:ext cx="7358114" cy="5929355"/>
          </a:xfrm>
          <a:prstGeom prst="rect">
            <a:avLst/>
          </a:prstGeom>
          <a:gradFill>
            <a:gsLst>
              <a:gs pos="0">
                <a:srgbClr val="11637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500042"/>
            <a:ext cx="50006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1637D"/>
                </a:solidFill>
              </a:rPr>
              <a:t>СОДЕРЖАНИЕ: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rgbClr val="11637D"/>
                </a:solidFill>
              </a:rPr>
              <a:t>Понятие «селекции».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rgbClr val="11637D"/>
                </a:solidFill>
              </a:rPr>
              <a:t>Цели, задачи, направления селекции.</a:t>
            </a:r>
          </a:p>
          <a:p>
            <a:pPr marL="800100" lvl="1" indent="-342900">
              <a:buAutoNum type="arabicPeriod"/>
            </a:pPr>
            <a:r>
              <a:rPr lang="ru-RU" sz="2400" b="1" dirty="0" smtClean="0">
                <a:solidFill>
                  <a:srgbClr val="11637D"/>
                </a:solidFill>
              </a:rPr>
              <a:t>Методы селекции: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	а)  искусственный отбор.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  	б) гибридизация: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	- инбридинг 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	(</a:t>
            </a:r>
            <a:r>
              <a:rPr lang="ru-RU" sz="24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близкородственное 	скрещивание); </a:t>
            </a:r>
          </a:p>
          <a:p>
            <a:pPr marL="342900" indent="-342900"/>
            <a:r>
              <a:rPr lang="ru-RU" sz="2400" b="1" dirty="0" smtClean="0">
                <a:solidFill>
                  <a:srgbClr val="0E5166"/>
                </a:solidFill>
                <a:latin typeface="Calibri" pitchFamily="34" charset="0"/>
                <a:cs typeface="Times New Roman" pitchFamily="18" charset="0"/>
              </a:rPr>
              <a:t>		- аутбридинг (м</a:t>
            </a:r>
            <a:r>
              <a:rPr lang="ru-RU" sz="24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ежпородное 	скрещивание); </a:t>
            </a:r>
            <a:r>
              <a:rPr lang="ru-RU" sz="2400" b="1" dirty="0" smtClean="0">
                <a:solidFill>
                  <a:srgbClr val="11637D"/>
                </a:solidFill>
              </a:rPr>
              <a:t>	</a:t>
            </a:r>
          </a:p>
          <a:p>
            <a:pPr marL="342900" indent="-342900"/>
            <a:r>
              <a:rPr lang="ru-RU" sz="2400" b="1" dirty="0" smtClean="0">
                <a:solidFill>
                  <a:srgbClr val="11637D"/>
                </a:solidFill>
              </a:rPr>
              <a:t>	4.  Вывод.</a:t>
            </a:r>
            <a:endParaRPr lang="ru-RU" sz="2400" b="1" dirty="0">
              <a:solidFill>
                <a:srgbClr val="1163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214414" y="5357826"/>
            <a:ext cx="4857784" cy="1285908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Селекция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искусственная эволюция, направляемая волей человека.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(По  Н. И. Вавилову)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6858048" cy="32147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1786A9"/>
                </a:solidFill>
                <a:latin typeface="Arial Black" pitchFamily="34" charset="0"/>
              </a:rPr>
              <a:t>Что такое селекция 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214414" y="785794"/>
            <a:ext cx="4929222" cy="1357322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Слово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"селекция"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произошло от лат.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selectio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", что в переводе обозначает "выбор, отбор".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571604" y="2000240"/>
            <a:ext cx="5929354" cy="1785950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Селекция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— это наука о путях создания новых и улучшения уже существующих сортов культурных растений, пород домашних животных и штаммов микроорганизмов с ценными для практики признаками и свойствами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214546" y="3643314"/>
            <a:ext cx="6429420" cy="1928826"/>
          </a:xfrm>
          <a:prstGeom prst="snip2Diag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Это также и отрасль сельского хозяйства, занимающаяся выведением новых сортов и пород с нужными для человека свойствами: высокой продуктивностью, определенными качествами продукции, невосприимчивых к болезням, хорошо приспособленных к тем или иным условиям роста.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42852"/>
            <a:ext cx="8472518" cy="5988073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Селекция –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</a:rPr>
              <a:t>наука</a:t>
            </a:r>
            <a:r>
              <a:rPr lang="ru-RU" b="1" dirty="0" smtClean="0">
                <a:latin typeface="Times New Roman" pitchFamily="18" charset="0"/>
              </a:rPr>
              <a:t>, которая изучает биологические основы и методы создания новых пород животных, сортов растений, штаммов микроорганизмов, а также улучшения уже существующих форм.</a:t>
            </a:r>
          </a:p>
          <a:p>
            <a:pPr eaLnBrk="1" hangingPunct="1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</a:rPr>
              <a:t>Отрасль с.-х. производства</a:t>
            </a:r>
            <a:r>
              <a:rPr lang="ru-RU" b="1" dirty="0" smtClean="0">
                <a:latin typeface="Times New Roman" pitchFamily="18" charset="0"/>
              </a:rPr>
              <a:t>, занимающаяся выведением сортов и гибридов с.-х. культур, пород животных.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E1E79-0423-4EE0-B895-6CADE543178E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ln>
            <a:solidFill>
              <a:srgbClr val="A1D3D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1357290" y="285728"/>
            <a:ext cx="7215238" cy="6143668"/>
          </a:xfrm>
          <a:prstGeom prst="foldedCorner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srgbClr val="1786A9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1B4751"/>
                </a:solidFill>
              </a:rPr>
              <a:t>	Возникновение селекции как науки связано с необходимостью решения такой глобальной, жизненно важной проблемы всего человечества, как продовольственная проблема. Для ее решения нужно не только постоянно совершенствовать традиционные методы ведения </a:t>
            </a:r>
            <a:r>
              <a:rPr lang="ru-RU" sz="2400" b="1" i="1" dirty="0" smtClean="0">
                <a:solidFill>
                  <a:srgbClr val="1B4751"/>
                </a:solidFill>
              </a:rPr>
              <a:t>сельского</a:t>
            </a:r>
            <a:r>
              <a:rPr lang="ru-RU" sz="2400" b="1" dirty="0" smtClean="0">
                <a:solidFill>
                  <a:srgbClr val="1B4751"/>
                </a:solidFill>
              </a:rPr>
              <a:t> </a:t>
            </a:r>
            <a:r>
              <a:rPr lang="ru-RU" sz="2400" b="1" i="1" dirty="0" smtClean="0">
                <a:solidFill>
                  <a:srgbClr val="1B4751"/>
                </a:solidFill>
              </a:rPr>
              <a:t>хозяйства</a:t>
            </a:r>
            <a:r>
              <a:rPr lang="ru-RU" sz="2400" b="1" dirty="0" smtClean="0">
                <a:solidFill>
                  <a:srgbClr val="1B4751"/>
                </a:solidFill>
              </a:rPr>
              <a:t> (интенсивная обработка почвы, внесение оптимальных доз минеральных и органических удобрений, осуществление комплекса мер по сохранению и повышению плодородия почв,  и др.), но и использовать новые научные методы производства продуктов питания в условиях интенсивного земледелия. </a:t>
            </a:r>
            <a:endParaRPr lang="ru-RU" sz="2400" b="1" dirty="0">
              <a:solidFill>
                <a:srgbClr val="1B4751"/>
              </a:solidFill>
            </a:endParaRPr>
          </a:p>
        </p:txBody>
      </p:sp>
      <p:pic>
        <p:nvPicPr>
          <p:cNvPr id="1026" name="Picture 2" descr="D:\Мои документы\презентация Селекция животных\Селекция животных\породы свин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86388"/>
            <a:ext cx="804863" cy="119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858048" cy="1214446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ln>
            <a:solidFill>
              <a:srgbClr val="1786A9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0"/>
            <a:ext cx="7215238" cy="278608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Задачи современной селекции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вытекают из ее определения — </a:t>
            </a:r>
            <a:r>
              <a:rPr lang="ru-RU" sz="2800" b="1" dirty="0" smtClean="0">
                <a:solidFill>
                  <a:srgbClr val="11637D"/>
                </a:solidFill>
              </a:rPr>
              <a:t>это выведение новых и совершенствование уже существующих сортов растений, пород животных и штаммов микроорганизмов. 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285852" y="2357430"/>
            <a:ext cx="7429552" cy="3929090"/>
          </a:xfrm>
          <a:prstGeom prst="snip2DiagRect">
            <a:avLst>
              <a:gd name="adj1" fmla="val 0"/>
              <a:gd name="adj2" fmla="val 20733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	Сортом, породой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штаммом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называют устойчивую группу (популяцию) живых организмов, искусственно созданную человеком и имеющую определенные наследственные особенности. Все особи внутри породы, сорта и штамма имеют идентичные, наследственно закрепленные морфологические,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физиолого-био-химические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 хозяйственные признаки и свойства, а также однотипную реакцию на действие факторов внешней среды. </a:t>
            </a:r>
          </a:p>
        </p:txBody>
      </p:sp>
      <p:pic>
        <p:nvPicPr>
          <p:cNvPr id="2050" name="Picture 2" descr="D:\Мои документы\презентация Селекция животных\Селекция животных\vse-a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357430"/>
            <a:ext cx="154306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1500166" y="214290"/>
            <a:ext cx="7000924" cy="6143668"/>
          </a:xfrm>
          <a:prstGeom prst="foldedCorner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Цели и задачи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селекции как науки обусловлены: </a:t>
            </a:r>
          </a:p>
          <a:p>
            <a:pPr algn="just">
              <a:buBlip>
                <a:blip r:embed="rId2"/>
              </a:buBlip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уровнем агротехники и зоотехники;</a:t>
            </a:r>
          </a:p>
          <a:p>
            <a:pPr algn="just">
              <a:buBlip>
                <a:blip r:embed="rId2"/>
              </a:buBlip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индустриализации растениеводства и животноводства. </a:t>
            </a:r>
          </a:p>
          <a:p>
            <a:pPr algn="just"/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Например, выведены породы кур, не снижающие продуктивности в условиях большой скученности животных на птицефабриках.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Для России очень важно создание сортов, продуктивных в условиях мороза без снега при ясной погоде, поздних заморозков и т. д. </a:t>
            </a:r>
          </a:p>
        </p:txBody>
      </p:sp>
      <p:pic>
        <p:nvPicPr>
          <p:cNvPr id="3074" name="Picture 2" descr="D:\Мои документы\презентация Селекция животных\Селекция животных\pet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357825"/>
            <a:ext cx="1414842" cy="15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214414" y="357166"/>
            <a:ext cx="7286676" cy="1143008"/>
          </a:xfrm>
          <a:prstGeom prst="downArrowCallou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Основными направлениями селекции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являются: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786" y="1571612"/>
            <a:ext cx="7643866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>
              <a:buAutoNum type="arabicParenR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высокая урожайность сортов растений, плодовитость и продуктивность пород животных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786" y="2786058"/>
            <a:ext cx="7715304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2) качество продукции (например, вкус, внешний вид,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лежкость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плодов и овощей, химический состав зерна — содержание белка, клейковины, незаменимых аминокислот и т. д.)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5786" y="4071942"/>
            <a:ext cx="7715304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3)физиологические свойства (скороспелость, засухоустойчивость, устойчивость к болезням, вредителям и неблагоприятным климатическим условиям)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5786" y="5357826"/>
            <a:ext cx="7715304" cy="1000132"/>
          </a:xfrm>
          <a:prstGeom prst="roundRec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4632" indent="-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4) интенсивный путь развития (у растений — отзывчивость на удобрения, полив, а у животных — «оплата» корма и т. 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7215238" cy="6072230"/>
          </a:xfr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Селекция должна учитывать </a:t>
            </a:r>
            <a:r>
              <a:rPr lang="ru-RU" sz="2400" b="1" dirty="0" smtClean="0">
                <a:solidFill>
                  <a:srgbClr val="11637D"/>
                </a:solidFill>
              </a:rPr>
              <a:t>также:</a:t>
            </a:r>
          </a:p>
          <a:p>
            <a:pPr algn="ctr"/>
            <a:r>
              <a:rPr lang="ru-RU" sz="2400" b="1" dirty="0" smtClean="0">
                <a:solidFill>
                  <a:srgbClr val="11637D"/>
                </a:solidFill>
              </a:rPr>
              <a:t> и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11637D"/>
                </a:solidFill>
              </a:rPr>
              <a:t>потребности рынка сбыта сельскохозяйственной продукции;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11637D"/>
                </a:solidFill>
              </a:rPr>
              <a:t>удовлетворения запросов конкретных отраслей промышленного производства.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rgbClr val="11637D"/>
                </a:solidFill>
              </a:rPr>
              <a:t>Другими словами, необходима </a:t>
            </a:r>
            <a:r>
              <a:rPr lang="ru-RU" sz="2400" b="1" i="1" dirty="0" smtClean="0">
                <a:solidFill>
                  <a:srgbClr val="003366"/>
                </a:solidFill>
              </a:rPr>
              <a:t>специализированная селекция. </a:t>
            </a:r>
            <a:r>
              <a:rPr lang="ru-RU" sz="2400" b="1" dirty="0" smtClean="0">
                <a:solidFill>
                  <a:srgbClr val="11637D"/>
                </a:solidFill>
              </a:rPr>
              <a:t>Ярким примером селекции с учетом потребностей рынка служит пушное звероводство. Например, при выращивании таких ценных зверьков, как норка, выдра, лиса и др., отбираются животные с таким генотипом, который наиболее соответствует постоянно меняющейся моде в отношении окраски и оттенков меха.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документы\презентация Селекция животных\Селекция животных\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643578"/>
            <a:ext cx="1271128" cy="947739"/>
          </a:xfrm>
          <a:prstGeom prst="rect">
            <a:avLst/>
          </a:prstGeom>
          <a:noFill/>
        </p:spPr>
      </p:pic>
      <p:pic>
        <p:nvPicPr>
          <p:cNvPr id="1026" name="Picture 2" descr="D:\Мои документы\презентация Селекция животных\Селекция животных\Св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94204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1428728" y="285728"/>
            <a:ext cx="7000924" cy="6072230"/>
          </a:xfrm>
          <a:prstGeom prst="frame">
            <a:avLst>
              <a:gd name="adj1" fmla="val 5199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857232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3366"/>
                </a:solidFill>
              </a:rPr>
              <a:t>Таким образом, развитие селекции должно быть основано на законах </a:t>
            </a:r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генетики</a:t>
            </a:r>
            <a:r>
              <a:rPr lang="ru-RU" sz="2600" b="1" dirty="0" smtClean="0">
                <a:solidFill>
                  <a:srgbClr val="003366"/>
                </a:solidFill>
              </a:rPr>
              <a:t> как </a:t>
            </a:r>
            <a:r>
              <a:rPr lang="ru-RU" sz="2200" b="1" i="1" dirty="0" smtClean="0">
                <a:solidFill>
                  <a:srgbClr val="11637D"/>
                </a:solidFill>
                <a:latin typeface="Arial" pitchFamily="34" charset="0"/>
                <a:cs typeface="Arial" pitchFamily="34" charset="0"/>
              </a:rPr>
              <a:t>науки о наследственности и изменчивости</a:t>
            </a:r>
            <a:r>
              <a:rPr lang="ru-RU" sz="2600" b="1" dirty="0" smtClean="0">
                <a:solidFill>
                  <a:srgbClr val="003366"/>
                </a:solidFill>
              </a:rPr>
              <a:t>, поскольку свойства живых организмов определяются их генотипом и подвержены наследственной и </a:t>
            </a:r>
            <a:r>
              <a:rPr lang="ru-RU" sz="2600" b="1" dirty="0" err="1" smtClean="0">
                <a:solidFill>
                  <a:srgbClr val="003366"/>
                </a:solidFill>
              </a:rPr>
              <a:t>модификационной</a:t>
            </a:r>
            <a:r>
              <a:rPr lang="ru-RU" sz="2600" b="1" dirty="0" smtClean="0">
                <a:solidFill>
                  <a:srgbClr val="003366"/>
                </a:solidFill>
              </a:rPr>
              <a:t> изменчивости. Именно генетика прокладывает пути эффективного управления наследственностью и изменчивостью организмов.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rgbClr val="1786A9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1571604" y="357166"/>
            <a:ext cx="6786610" cy="3643338"/>
          </a:xfrm>
          <a:prstGeom prst="flowChartInternalStorage">
            <a:avLst/>
          </a:prstGeom>
          <a:gradFill flip="none" rotWithShape="1"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Вместе с тем селекция опирается и на достижения других наук: 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систематики и географии растений и животных;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цитологии;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эмбриологии;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биологии индивидуального развития;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молекулярной биологии; </a:t>
            </a:r>
          </a:p>
          <a:p>
            <a:pPr algn="just"/>
            <a:r>
              <a:rPr lang="ru-RU" sz="2200" b="1" dirty="0" smtClean="0">
                <a:solidFill>
                  <a:srgbClr val="0E5166"/>
                </a:solidFill>
              </a:rPr>
              <a:t>физиологии и биохимии.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10" name="Половина рамки 9"/>
          <p:cNvSpPr/>
          <p:nvPr/>
        </p:nvSpPr>
        <p:spPr>
          <a:xfrm>
            <a:off x="1643042" y="4143380"/>
            <a:ext cx="671517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4429132"/>
            <a:ext cx="66437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1B4751"/>
                </a:solidFill>
              </a:rPr>
              <a:t>Бурное развитие этих направлений естествознания открывает совершенно новые перспективы. Уже на сегодняшний день генетика вышла на уровень целенаправленного конструирования организмов с нужными признаками и свойствами. </a:t>
            </a:r>
            <a:endParaRPr lang="ru-RU" sz="2200" dirty="0">
              <a:solidFill>
                <a:srgbClr val="1B475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1071546"/>
            <a:ext cx="5000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rgbClr val="1786A9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928670"/>
            <a:ext cx="67866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85E4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Успех работы селекционера в значительной мере зависит от правильности выбора исходного материала (видов, сортов, пород) для селекции, изучения его происхождения и эволюции, использования в селекционном процессе организмов с ценными признаками и свойствами. Поиск нужных форм ведется с учетом всего мирового генофонда в определенной последовательности. Прежде всего используются местные формы с нужными признаками и свойствами, затем применяются методы интродукции и акклиматизации (т.е. привлекаются формы, произрастающие в других странах или в других климатических зонах) и, наконец, методы экспериментального мутагенеза и генетической инженерии.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85E4C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1357290" y="714356"/>
            <a:ext cx="671517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85852" y="428604"/>
            <a:ext cx="714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селекции животных по сравнению с селекцией растений есть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ряд особенностей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285852" y="1500174"/>
            <a:ext cx="7643866" cy="2571768"/>
          </a:xfrm>
          <a:prstGeom prst="flowChartDocument">
            <a:avLst/>
          </a:prstGeom>
          <a:gradFill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200" b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для животных характерно в основном половое размножение, поэтому любая порода является сложной гетерозиготной системой, и оценка генетических задатков качеств, которые у самцов </a:t>
            </a:r>
            <a:r>
              <a:rPr lang="ru-RU" sz="2200" b="1" dirty="0" err="1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фенотипически</a:t>
            </a:r>
            <a:r>
              <a:rPr lang="ru-RU" sz="2200" b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проявляются (яйценоскость, жирномолочность), производится по потомству и родословной. 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1357290" y="4143380"/>
            <a:ext cx="7358114" cy="1285884"/>
          </a:xfrm>
          <a:prstGeom prst="flowChartDocument">
            <a:avLst/>
          </a:prstGeom>
          <a:gradFill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1163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Во-вторых, </a:t>
            </a:r>
            <a:r>
              <a:rPr lang="ru-RU" sz="22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животных часто поздняя </a:t>
            </a:r>
            <a:r>
              <a:rPr lang="ru-RU" sz="2200" b="1" dirty="0" err="1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половозрелость</a:t>
            </a:r>
            <a:r>
              <a:rPr lang="ru-RU" sz="22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смена поколений происходит через несколько лет. </a:t>
            </a:r>
          </a:p>
        </p:txBody>
      </p:sp>
      <p:sp>
        <p:nvSpPr>
          <p:cNvPr id="16" name="Блок-схема: документ 15"/>
          <p:cNvSpPr/>
          <p:nvPr/>
        </p:nvSpPr>
        <p:spPr>
          <a:xfrm>
            <a:off x="1285852" y="5357826"/>
            <a:ext cx="7572428" cy="1143008"/>
          </a:xfrm>
          <a:prstGeom prst="flowChartDocument">
            <a:avLst/>
          </a:prstGeom>
          <a:gradFill>
            <a:gsLst>
              <a:gs pos="0">
                <a:srgbClr val="A1D3DF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В-третьих, </a:t>
            </a:r>
            <a:r>
              <a:rPr lang="ru-RU" sz="22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потомство у птиц и млекопитающих немногочисленное.</a:t>
            </a:r>
            <a:endParaRPr lang="ru-RU" sz="2200" b="1" dirty="0" smtClean="0">
              <a:solidFill>
                <a:srgbClr val="0E51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/>
          <p:cNvSpPr/>
          <p:nvPr/>
        </p:nvSpPr>
        <p:spPr>
          <a:xfrm rot="5400000">
            <a:off x="4393405" y="-2821825"/>
            <a:ext cx="1071570" cy="7572428"/>
          </a:xfrm>
          <a:prstGeom prst="stripedRightArrow">
            <a:avLst>
              <a:gd name="adj1" fmla="val 84009"/>
              <a:gd name="adj2" fmla="val 47576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00166" y="1571612"/>
            <a:ext cx="70009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пород домашних животных стало практиковаться вслед за их приручением и одомашниванием, которое началось 10- 12 тыс. лет назад. Содержание в неволе снижает действие стабилизирующей формы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естественного отбора.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Различные формы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искусственного отбора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приводят к созданию многообразия пород домашних животных.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642918"/>
            <a:ext cx="6215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методы селекции животных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071538" y="4643446"/>
            <a:ext cx="7643866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D:\Мои документы\презентация Селекция животных\Селекция животных\ARESOLTCAGAGD6JCAVHRDAQCA94HNGWCAW7J5UOCA6BJI2ZCARUSXOECAGUCL3FCA3ZMUTTCANFKAFVCAYJIRHACAWOFKGHCAG82INACAX82TECCAZMDIEUCAQZBYWJCASM0PBLCAE1J3HSCAYT0I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572140"/>
            <a:ext cx="1266828" cy="878142"/>
          </a:xfrm>
          <a:prstGeom prst="rect">
            <a:avLst/>
          </a:prstGeom>
          <a:noFill/>
        </p:spPr>
      </p:pic>
      <p:pic>
        <p:nvPicPr>
          <p:cNvPr id="3075" name="Picture 3" descr="D:\Мои документы\презентация Селекция животных\Селекция животных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500702"/>
            <a:ext cx="118110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42852"/>
            <a:ext cx="8324880" cy="5988073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С методической точки зрения в селекции объединяются подходы присущие, с одной стороны, для генетики, с другой стороны, для популяционной и эволюционной биологии. Исходя из этих подходов, селекция разрабатывает конкретные приемы, которые используются на практике в улучшении отдельных пород и сортов.</a:t>
            </a:r>
          </a:p>
        </p:txBody>
      </p:sp>
      <p:sp>
        <p:nvSpPr>
          <p:cNvPr id="512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B78F68-9F73-493C-B264-65954201C84B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/>
          <p:cNvSpPr/>
          <p:nvPr/>
        </p:nvSpPr>
        <p:spPr>
          <a:xfrm rot="5400000">
            <a:off x="4321967" y="-2964701"/>
            <a:ext cx="1071570" cy="7572428"/>
          </a:xfrm>
          <a:prstGeom prst="stripedRightArrow">
            <a:avLst>
              <a:gd name="adj1" fmla="val 84009"/>
              <a:gd name="adj2" fmla="val 47576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1428736"/>
            <a:ext cx="700092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    </a:t>
            </a:r>
            <a:r>
              <a:rPr lang="ru-RU" sz="22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ru-RU" sz="2200" b="1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Естественный отбор </a:t>
            </a:r>
            <a:r>
              <a:rPr lang="ru-RU" sz="22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— процесс выживания особей с полезными в данных условиях среды наследственными изменениями и оставление ими потомства — главная движущая сила эволюции. Ненаправленный характер наследственных изменений, их разнообразие, преобладание вредных мутаций и направляющий характер естественного отбора — сохранение особей только с полезными в определенной среде наследственными изменениями</a:t>
            </a:r>
            <a:r>
              <a:rPr lang="ru-RU" sz="2200" dirty="0" smtClean="0"/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14480" y="500042"/>
            <a:ext cx="6215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методы селекции животных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214414" y="5572140"/>
            <a:ext cx="7643866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5000636"/>
            <a:ext cx="6786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1B4751"/>
                </a:solidFill>
              </a:rPr>
              <a:t>Роль естественного отбора в создании новых сортов растений и пород животных — </a:t>
            </a:r>
            <a:r>
              <a:rPr lang="ru-RU" sz="2200" b="1" dirty="0" smtClean="0">
                <a:solidFill>
                  <a:srgbClr val="11637D"/>
                </a:solidFill>
                <a:latin typeface="Arial Narrow" pitchFamily="34" charset="0"/>
              </a:rPr>
              <a:t>повышение их приспособленности к условиям среды.</a:t>
            </a:r>
            <a:endParaRPr lang="ru-RU" sz="2200" b="1" dirty="0">
              <a:solidFill>
                <a:srgbClr val="11637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триховая стрелка вправо 14"/>
          <p:cNvSpPr/>
          <p:nvPr/>
        </p:nvSpPr>
        <p:spPr>
          <a:xfrm rot="5400000">
            <a:off x="4393405" y="-2821825"/>
            <a:ext cx="1071570" cy="7572428"/>
          </a:xfrm>
          <a:prstGeom prst="stripedRightArrow">
            <a:avLst>
              <a:gd name="adj1" fmla="val 84009"/>
              <a:gd name="adj2" fmla="val 47576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28728" y="1857364"/>
            <a:ext cx="70009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2. Искусственный отбор</a:t>
            </a:r>
            <a:r>
              <a:rPr lang="ru-RU" sz="24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 — основной метод селекции, которая занимается выведением новых сортов растений и пород животных. 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1B4751"/>
              </a:solidFill>
              <a:latin typeface="Tahoma" pitchFamily="34" charset="0"/>
              <a:cs typeface="Tahom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2400" b="1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Искусственный отбор </a:t>
            </a:r>
            <a:r>
              <a:rPr lang="ru-RU" sz="2400" dirty="0" smtClean="0">
                <a:solidFill>
                  <a:srgbClr val="1B4751"/>
                </a:solidFill>
                <a:latin typeface="Tahoma" pitchFamily="34" charset="0"/>
                <a:cs typeface="Tahoma" pitchFamily="34" charset="0"/>
              </a:rPr>
              <a:t>— сохранение человеком для последующего размножения особей с наследственными изменениями, интересующими селекционера.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B475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642918"/>
            <a:ext cx="6215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методы селекции животных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285852" y="4857760"/>
            <a:ext cx="7643866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D:\Мои документы\презентация Селекция животных\Селекция животных\E2DDD424-B77D-4F7E-92A5-CB4F87408C75_w22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286388"/>
            <a:ext cx="17145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857356" y="142853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1786A9"/>
                </a:solidFill>
                <a:latin typeface="Arial Black" pitchFamily="34" charset="0"/>
              </a:rPr>
              <a:t>Сравнение естественного и искусственного отбора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57289" y="928671"/>
          <a:ext cx="7143802" cy="563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571"/>
                <a:gridCol w="2501464"/>
                <a:gridCol w="3019767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Сравниваемые признаки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Естественный обор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Искусственный отбор</a:t>
                      </a:r>
                      <a:endParaRPr lang="ru-RU" sz="1600" dirty="0"/>
                    </a:p>
                  </a:txBody>
                  <a:tcPr anchor="ctr"/>
                </a:tc>
              </a:tr>
              <a:tr h="4964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1. Отбирающий</a:t>
                      </a:r>
                      <a:r>
                        <a:rPr lang="ru-RU" sz="1600" b="1" baseline="0" dirty="0" smtClean="0">
                          <a:solidFill>
                            <a:srgbClr val="1B4751"/>
                          </a:solidFill>
                        </a:rPr>
                        <a:t> фактор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Условия внешней среды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Человек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105633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2. Результаты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Многообразие</a:t>
                      </a:r>
                      <a:r>
                        <a:rPr lang="ru-RU" sz="1600" b="1" baseline="0" dirty="0" smtClean="0">
                          <a:solidFill>
                            <a:srgbClr val="11637D"/>
                          </a:solidFill>
                        </a:rPr>
                        <a:t> видов, их приспособленность к среде обитания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Многообразие сортов растений и пород  животных их приспособленность к нуждам человека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5645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3.Продолжите-льность действия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rgbClr val="11637D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Постоянно,</a:t>
                      </a:r>
                      <a:r>
                        <a:rPr lang="ru-RU" sz="1600" b="1" baseline="0" dirty="0" smtClean="0">
                          <a:solidFill>
                            <a:srgbClr val="11637D"/>
                          </a:solidFill>
                        </a:rPr>
                        <a:t> тысячелетия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Около 10</a:t>
                      </a:r>
                      <a:r>
                        <a:rPr lang="ru-RU" sz="1600" b="1" baseline="0" dirty="0" smtClean="0">
                          <a:solidFill>
                            <a:srgbClr val="003366"/>
                          </a:solidFill>
                        </a:rPr>
                        <a:t> лет - время для выведения сорта или породы 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964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4. Объект действия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Популяция 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Отдельные особи или их группы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847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5. Место действия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Природные экосистемы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Научно-исследовательские учреждения (селекционные  станции, племенные  фермы)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96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6. Формы отбора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Движущий и стабилизирующий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Массовый и индивидуальный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  <a:tr h="496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B4751"/>
                          </a:solidFill>
                        </a:rPr>
                        <a:t>7. Материалы для отбора</a:t>
                      </a:r>
                      <a:endParaRPr lang="ru-RU" sz="1600" b="1" dirty="0">
                        <a:solidFill>
                          <a:srgbClr val="1B475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11637D"/>
                          </a:solidFill>
                        </a:rPr>
                        <a:t>Наследственная изменчивость</a:t>
                      </a:r>
                      <a:endParaRPr lang="ru-RU" sz="1600" b="1" dirty="0">
                        <a:solidFill>
                          <a:srgbClr val="1163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3366"/>
                          </a:solidFill>
                        </a:rPr>
                        <a:t>Наследственная изменчивость</a:t>
                      </a:r>
                      <a:endParaRPr lang="ru-RU" sz="1600" b="1" dirty="0">
                        <a:solidFill>
                          <a:srgbClr val="0033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428604"/>
            <a:ext cx="657229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63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примере собак можно проследить, как человек, используя принцип отбора, постепенно увеличивал разнообразие пород, выводя для специальных целей все новые и новые формы. Раскопки показывают, что на территории Европы 4 тысяч лет назад было только пять пород собак: одна, похожая на волка (будущая немецкая овчарка), другая, похожая на лайку, две разные породы терьеров ( норных охотничьих собак) и порода, из который потом получились гончие. Сейчас известно несколько десятков разных пород собак. Среди них есть декоративные (болонки, карликовые терьеры, пудели, шпицы, мопсы, пекинские и японские собаки и многие другие), охотничьи (разные породы гончих, борзых, много пород легавых, спаниели, несколько норных пород) и служебные (доги, овчарки, доберманы-пинчеры, боксеры, крупные терьеры, ездовые лайки и другие).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637D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http://schools.keldysh.ru/school1413/pro_2005/per/zv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1904343" cy="33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357166"/>
            <a:ext cx="74295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Основными методами селекции животных, как и растений, являются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гибридизация и отбор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Различают те же методы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скрещивания (гибридизация).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endParaRPr lang="ru-RU" sz="26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Инбридинг 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близкородственное скрещивание.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b="1" dirty="0" smtClean="0">
                <a:solidFill>
                  <a:srgbClr val="0E51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Оно, как и растений приводит к депрессии (угнетению) жизнеспособности и других свойств.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Аутбридинг -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неродственное скрещива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ние.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D:\Мои документы\презентация Селекция животных\Селекция животных\Свинь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72074"/>
            <a:ext cx="1701800" cy="130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57290" y="357166"/>
            <a:ext cx="60722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071670" y="285728"/>
            <a:ext cx="4929222" cy="1000132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1786A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Гибридизация</a:t>
            </a:r>
            <a:r>
              <a:rPr lang="ru-RU" sz="3200" dirty="0" smtClean="0">
                <a:solidFill>
                  <a:srgbClr val="1786A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1786A9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lang="ru-RU" dirty="0">
              <a:solidFill>
                <a:srgbClr val="1786A9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1500166" y="1785926"/>
            <a:ext cx="7643834" cy="1785950"/>
          </a:xfrm>
          <a:prstGeom prst="round2SameRect">
            <a:avLst/>
          </a:prstGeom>
          <a:gradFill flip="none" rotWithShape="1"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786A9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1786A9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86A9"/>
                </a:solidFill>
                <a:latin typeface="Arial" pitchFamily="34" charset="0"/>
                <a:ea typeface="Times New Roman" pitchFamily="18" charset="0"/>
              </a:rPr>
              <a:t>Гибридизацией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ea typeface="Times New Roman" pitchFamily="18" charset="0"/>
              </a:rPr>
              <a:t> называют скрещивание организмов с различной наследственностью. В результате получают новый организм, сочетающий наследственные задатки родителей. </a:t>
            </a:r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10800000">
            <a:off x="857224" y="3786190"/>
            <a:ext cx="7643866" cy="2571768"/>
          </a:xfrm>
          <a:prstGeom prst="round2SameRect">
            <a:avLst/>
          </a:prstGeom>
          <a:gradFill flip="none" rotWithShape="1"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480" y="4071942"/>
            <a:ext cx="6572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Гибридизацию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 применяют для получения ценных форм растений и животных. Скрещивание особей, принадлежащих к разным видам, называют </a:t>
            </a:r>
            <a:r>
              <a:rPr lang="ru-RU" sz="2000" b="1" dirty="0" smtClean="0">
                <a:solidFill>
                  <a:srgbClr val="11637D"/>
                </a:solidFill>
                <a:latin typeface="Arial" pitchFamily="34" charset="0"/>
                <a:cs typeface="Arial" pitchFamily="34" charset="0"/>
              </a:rPr>
              <a:t>отдаленной гибридизацией</a:t>
            </a: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cs typeface="Arial" pitchFamily="34" charset="0"/>
              </a:rPr>
              <a:t>, а скрещивание подвидов, сортов растений или пород животных – </a:t>
            </a:r>
            <a:r>
              <a:rPr lang="ru-RU" sz="2000" b="1" dirty="0" smtClean="0">
                <a:solidFill>
                  <a:srgbClr val="11637D"/>
                </a:solidFill>
                <a:latin typeface="Arial" pitchFamily="34" charset="0"/>
                <a:cs typeface="Arial" pitchFamily="34" charset="0"/>
              </a:rPr>
              <a:t>внутривидовой</a:t>
            </a:r>
            <a:endParaRPr lang="ru-RU" sz="2000" dirty="0">
              <a:solidFill>
                <a:srgbClr val="1163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  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214414" y="785794"/>
            <a:ext cx="6929486" cy="5214974"/>
          </a:xfrm>
          <a:prstGeom prst="foldedCorner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Процесс гибридизации, преимущественно естественной, наблюдали очень давно. Гибриды от скрещивания лошади с ослом (мул, лошак) существовали уже за 2000 лет до н.э. Искусственные гибриды (при скрещивании гвоздик) впервые получил английский садовод </a:t>
            </a:r>
          </a:p>
          <a:p>
            <a:pPr algn="ctr"/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Т. </a:t>
            </a:r>
            <a:r>
              <a:rPr lang="ru-RU" sz="2400" b="1" dirty="0" err="1" smtClean="0">
                <a:solidFill>
                  <a:srgbClr val="11637D"/>
                </a:solidFill>
                <a:latin typeface="Arial Black" pitchFamily="34" charset="0"/>
              </a:rPr>
              <a:t>Фэрчайлд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 в 1717 году. Большое число опытов по гибридизации провел Чарльз Дарвин. </a:t>
            </a:r>
            <a:r>
              <a:rPr lang="ru-RU" sz="2400" dirty="0" smtClean="0"/>
              <a:t>  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35004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      </a:t>
            </a:r>
            <a:endParaRPr lang="ru-RU" dirty="0"/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1571604" y="285728"/>
            <a:ext cx="6929486" cy="4714908"/>
          </a:xfrm>
          <a:prstGeom prst="round2SameRect">
            <a:avLst/>
          </a:prstGeom>
          <a:gradFill flip="none" rotWithShape="1"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  <a:tileRect/>
          </a:gradFill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В зоотехнии  различают: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собственно гибридизацию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11637D"/>
                </a:solidFill>
                <a:latin typeface="Arial Black" pitchFamily="34" charset="0"/>
              </a:rPr>
              <a:t>межпородное скрещивание животных</a:t>
            </a: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, потомство от которых называется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помесным, помесями.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ru-RU" sz="2400" b="1" dirty="0" smtClean="0">
                <a:solidFill>
                  <a:srgbClr val="1786A9"/>
                </a:solidFill>
                <a:latin typeface="Arial Black" pitchFamily="34" charset="0"/>
              </a:rPr>
              <a:t>Помеси легко скрещиваются между собой и дают потомство</a:t>
            </a:r>
            <a:r>
              <a:rPr lang="ru-RU" sz="2600" b="1" dirty="0" smtClean="0">
                <a:solidFill>
                  <a:srgbClr val="1786A9"/>
                </a:solidFill>
                <a:latin typeface="Arial Black" pitchFamily="34" charset="0"/>
              </a:rPr>
              <a:t>.  </a:t>
            </a:r>
            <a:r>
              <a:rPr lang="ru-RU" sz="2000" b="1" dirty="0" smtClean="0">
                <a:solidFill>
                  <a:srgbClr val="1786A9"/>
                </a:solidFill>
                <a:latin typeface="Arial Black" pitchFamily="34" charset="0"/>
              </a:rPr>
              <a:t> </a:t>
            </a:r>
            <a:endParaRPr lang="ru-RU" sz="2000" b="1" dirty="0" smtClean="0">
              <a:solidFill>
                <a:srgbClr val="1786A9"/>
              </a:solidFill>
              <a:latin typeface="Arial Black" pitchFamily="34" charset="0"/>
              <a:ea typeface="Times New Roman" pitchFamily="18" charset="0"/>
            </a:endParaRPr>
          </a:p>
        </p:txBody>
      </p:sp>
      <p:pic>
        <p:nvPicPr>
          <p:cNvPr id="5122" name="Picture 2" descr="D:\Мои документы\презентация Селекция животных\Селекция животных\papernumber2_3_clip_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500570"/>
            <a:ext cx="3562350" cy="212407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785918" y="611011"/>
            <a:ext cx="642942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Близкородсвенное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скрещивание (инбридинг)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Используют для создания новой породы. Перед этим часто проводят близкородственное скрещивание (инбридинг): родителей скрещивают с потомством, братьев с сестрами, это помогает получить большее число особей, обладающих нужными свойствами.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Инбридинг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сопровождается жестким постоянным отбором, обычно получают несколько линий, затем производят скрещивание разных линий.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>
            <a:off x="1357290" y="428604"/>
            <a:ext cx="707236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728" y="714356"/>
            <a:ext cx="692948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селекции животных применяют метод неродственное скрещивание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аутбридинг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внутрипородное разведение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Внутрипородное разведение направлено на сохранение и улучшение породы. Практически оно выражается в отборе лучших производителей, выбраковке особей, не отвечающих требованиям породы. В племенных хозяйствах ведутся племенные книги, отражающие родословную, экстерьер и продуктивность животных за много поколений.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:\Мои документы\презентация Селекция животных\Селекция животных\vse-ani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000636"/>
            <a:ext cx="1971689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14290"/>
            <a:ext cx="8482042" cy="59166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</a:rPr>
              <a:t>Направленность теоретических и практических изысканий в селекции всегда определяется конкретными потребностями человека в разных аспектах. Главным из них является необходимость решения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продовольственной проблемы</a:t>
            </a:r>
            <a:r>
              <a:rPr lang="ru-RU" sz="2000" b="1" dirty="0" smtClean="0">
                <a:latin typeface="Times New Roman" pitchFamily="18" charset="0"/>
              </a:rPr>
              <a:t>, особенно в тех регионах, которые по своим климатогеографическим характеристикам являются неблагоприятными для производства продуктов питания. Сюда относится создание морозоустойчивых, засухоустойчивых сортов растений, сортов устойчивых к полеганию, к воздействию резких перепадов температур, к засоленности почв и т.д. Другим примером использования наработок селекции является пушное звероводство, в котором большое значение имеют потребности рынка. Подобных примеров можно приводить очень много.</a:t>
            </a:r>
          </a:p>
        </p:txBody>
      </p:sp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75543-2F4C-45F0-976D-9574C714083E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358214" y="6429396"/>
            <a:ext cx="357190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57290" y="357166"/>
            <a:ext cx="7143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Хорошим примером может служить выведенная академиком М.Ф.Ивановым порода свиней - украинская белая степная. При создании этой породы использовались свиноматки местных украинских свиней с небольшой массой и невысоким качеством мяса и сала, но хорошо приспособленных к местным условиям. Самцами- производителями были хряки белой английской породы. Гибридное потомство вновь было скрещено с английскими хряками, в нескольких поколениях применялся инбридинг, были созданы различные линии, при скрещивании которых получены родоначальники новой породы, которые по качеству мяса и массе не отличались от английской породы, а по выносливости – от украинских свиней.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>
                  <a:alpha val="6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2" action="ppaction://hlinksldjump"/>
          </p:cNvPr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290" y="428604"/>
            <a:ext cx="7143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Отдаленная гибридизация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Отдаленная гибридизация, иными словами,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межвидовое скрещивание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известна с древних времен. Чаще всего межвидовые гибриды стерильны, у них нарушается мейоз, что приводит к нарушению гаметогенеза. С глубокой древности человек использует гибрид кобылицы с ослом - мула, который отличается выносливостью и долгожительством. Но иногда гаметогенез у отдаленных гибридов протекает нормально, что позволяет получить новые породы животных. Примером являются архаромериносы, которые, как и архары, могут пастись высоко в горах и, подобно мериносам, дают хорошую шерсть. Получены плодовитые гибриды от скрещивания местного крупного рогатого скота с яками и зебу. При скрещивании белуги и стерляди получен плодовитый гибрид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хорька и норки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хонорик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E51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продуктивен гибрид между карпом и карасем.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E51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Мои документы\презентация Селекция животных\Селекция животных\p01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6500834"/>
            <a:ext cx="8715436" cy="357166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2021284"/>
            <a:ext cx="157163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Близкородсвенное</a:t>
            </a:r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 скрещивание 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(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hlinkClick r:id="rId3" action="ppaction://hlinksldjump"/>
              </a:rPr>
              <a:t>инбридинг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)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928934"/>
            <a:ext cx="150019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Неродсвенное</a:t>
            </a:r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 скрещивание 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(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hlinkClick r:id="rId4" action="ppaction://hlinksldjump"/>
              </a:rPr>
              <a:t>аутбридинг</a:t>
            </a: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</a:rPr>
              <a:t>)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2000663"/>
            <a:ext cx="121444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Изменение структуры ДНК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488032"/>
            <a:ext cx="150019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  <a:hlinkClick r:id="rId5" action="ppaction://hlinksldjump"/>
              </a:rPr>
              <a:t>ГИБРИДИЗАЦИЯ</a:t>
            </a:r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8959" y="1489106"/>
            <a:ext cx="278608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ИСКУССТВЕННЫЙ МУТАГЕНЕЗ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2059" y="1496786"/>
            <a:ext cx="150019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ПОЛИПЛОДИЯ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285728"/>
            <a:ext cx="6858048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КЛАССИЧЕСКИЕ МЕТОДЫ СЕЛЕКЦИИ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1000109"/>
            <a:ext cx="41434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694" y="2465587"/>
            <a:ext cx="135732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искусственные </a:t>
            </a:r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полиплоды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2500306"/>
            <a:ext cx="107157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спонтанные</a:t>
            </a:r>
          </a:p>
          <a:p>
            <a:pPr algn="ctr"/>
            <a:r>
              <a:rPr lang="ru-RU" sz="1400" b="1" dirty="0" err="1" smtClean="0">
                <a:solidFill>
                  <a:srgbClr val="0E5166"/>
                </a:solidFill>
                <a:latin typeface="Arial Narrow" pitchFamily="34" charset="0"/>
              </a:rPr>
              <a:t>полиплоды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3643314"/>
            <a:ext cx="1000132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Получение новых сортов растений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9716" y="4190676"/>
            <a:ext cx="1143008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Основа  для получения новых сортов растений и пород животных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0694" y="5072074"/>
            <a:ext cx="1285884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Преодоления бесплодия у отдаленных гибридов 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1934" y="3500438"/>
            <a:ext cx="92869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E5166"/>
                </a:solidFill>
                <a:latin typeface="Arial Narrow" pitchFamily="34" charset="0"/>
                <a:hlinkClick r:id="rId6" action="ppaction://hlinksldjump"/>
              </a:rPr>
              <a:t>ОТБОР</a:t>
            </a:r>
            <a:endParaRPr lang="ru-RU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678" y="4500570"/>
            <a:ext cx="150019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индивидуальный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4" y="5346813"/>
            <a:ext cx="100013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массовый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24" y="3929066"/>
            <a:ext cx="150019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Внутрипородное</a:t>
            </a:r>
          </a:p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(внутрисортовое)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4643446"/>
            <a:ext cx="150019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Межпородное</a:t>
            </a:r>
          </a:p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(межсортовое)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7224" y="5357826"/>
            <a:ext cx="150019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 Narrow" pitchFamily="34" charset="0"/>
              </a:rPr>
              <a:t>Отдаленная  гибридизация (межвидовая)</a:t>
            </a:r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pic>
        <p:nvPicPr>
          <p:cNvPr id="28" name="Picture 2" descr="D:\Мои документы\Мои рисунки\Разное\6a7fc0ecc3e81fb73c320b094d97cbb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85728"/>
            <a:ext cx="500066" cy="500066"/>
          </a:xfrm>
          <a:prstGeom prst="rect">
            <a:avLst/>
          </a:prstGeom>
          <a:noFill/>
        </p:spPr>
      </p:pic>
      <p:pic>
        <p:nvPicPr>
          <p:cNvPr id="2" name="Picture 2" descr="D:\Мои документы\Мои рисунки\Разное\0014d14e7bf9dfe772da6fa883e60cb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285729"/>
            <a:ext cx="528640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D:\Мои документы\презентация Селекция животных\Селекция животных\p01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050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500834"/>
            <a:ext cx="8715436" cy="357166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6858048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НОВЫЕ МЕТОДЫ СЕЛЕКЦИИ ЖИВОТНЫХ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2285984" y="1177289"/>
            <a:ext cx="5000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250265" y="1321579"/>
            <a:ext cx="785818" cy="1588"/>
          </a:xfrm>
          <a:prstGeom prst="straightConnector1">
            <a:avLst/>
          </a:prstGeom>
          <a:ln w="25400">
            <a:solidFill>
              <a:srgbClr val="1B47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323025" y="1320785"/>
            <a:ext cx="785818" cy="1588"/>
          </a:xfrm>
          <a:prstGeom prst="straightConnector1">
            <a:avLst/>
          </a:prstGeom>
          <a:ln w="25400">
            <a:solidFill>
              <a:srgbClr val="1B47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358348" y="2214554"/>
            <a:ext cx="2570974" cy="794"/>
          </a:xfrm>
          <a:prstGeom prst="line">
            <a:avLst/>
          </a:prstGeom>
          <a:ln w="25400">
            <a:solidFill>
              <a:srgbClr val="0E5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43438" y="3571876"/>
            <a:ext cx="500066" cy="1588"/>
          </a:xfrm>
          <a:prstGeom prst="straightConnector1">
            <a:avLst/>
          </a:prstGeom>
          <a:ln w="25400">
            <a:solidFill>
              <a:srgbClr val="1B47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00298" y="1500174"/>
            <a:ext cx="4429156" cy="1588"/>
          </a:xfrm>
          <a:prstGeom prst="line">
            <a:avLst/>
          </a:prstGeom>
          <a:ln w="25400">
            <a:solidFill>
              <a:srgbClr val="0E51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8662" y="1714488"/>
            <a:ext cx="3429024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ИСКУССТВЕННОЕ  ОСЕМЕНЕНИЕ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4942" y="1714488"/>
            <a:ext cx="257176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ТРАНСПЛАНТАЦИЯ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3429001"/>
            <a:ext cx="2500330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ГЕННАЯ  ИНЖЕНЕНРИЯ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2285992"/>
            <a:ext cx="2786082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E5166"/>
                </a:solidFill>
                <a:latin typeface="Arial" pitchFamily="34" charset="0"/>
                <a:cs typeface="Arial" pitchFamily="34" charset="0"/>
              </a:rPr>
              <a:t>Получение от лучших коров зигот и выращивание их в коровах, имеющих более низкую племенную ценность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5852" y="2500306"/>
            <a:ext cx="2286016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Отбор производителей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5852" y="3000372"/>
            <a:ext cx="2286016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Создание запасов спермы от лучших производителей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3857628"/>
            <a:ext cx="2357454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Отбор лучших коров для искусственного осеменения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5852" y="5572140"/>
            <a:ext cx="228601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Отбор полученного потомства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5852" y="4786322"/>
            <a:ext cx="228601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Искусственное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осемение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4942" y="3929066"/>
            <a:ext cx="257176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Искусственный перенос генов от одного вида (породы) в другой вид (породу)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942" y="4929198"/>
            <a:ext cx="2571768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Выращивание измененных клеток в целые организмы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4942" y="5643578"/>
            <a:ext cx="257176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трансгенных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животных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Мои рисунки\Разное\6a7fc0ecc3e81fb73c320b094d97cb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500066" cy="500066"/>
          </a:xfrm>
          <a:prstGeom prst="rect">
            <a:avLst/>
          </a:prstGeom>
          <a:noFill/>
        </p:spPr>
      </p:pic>
      <p:pic>
        <p:nvPicPr>
          <p:cNvPr id="26" name="Picture 2" descr="D:\Мои документы\Мои рисунки\Разное\0014d14e7bf9dfe772da6fa883e60cb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9"/>
            <a:ext cx="600078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D:\Мои документы\презентация Селекция животных\Селекция животных\p01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251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6500834"/>
            <a:ext cx="8715436" cy="357166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7000924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БИОТЕХНОЛОГИЯ 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071546"/>
            <a:ext cx="7715304" cy="1000132"/>
          </a:xfrm>
          <a:prstGeom prst="rect">
            <a:avLst/>
          </a:prstGeom>
          <a:gradFill>
            <a:gsLst>
              <a:gs pos="0">
                <a:srgbClr val="1786A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extrusionH="76200" contourW="12700">
            <a:bevelT w="139700" h="139700" prst="divot"/>
            <a:extrusionClr>
              <a:srgbClr val="A1D3DF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Биотехнология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– использование живых организмов и биологических процессов в производстве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357430"/>
            <a:ext cx="1714512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Клеточная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2357430"/>
            <a:ext cx="1785950" cy="584775"/>
          </a:xfrm>
          <a:prstGeom prst="rect">
            <a:avLst/>
          </a:prstGeom>
          <a:gradFill>
            <a:gsLst>
              <a:gs pos="0">
                <a:srgbClr val="C947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Генная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3214686"/>
            <a:ext cx="1785950" cy="58477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Экологическая </a:t>
            </a:r>
          </a:p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4714884"/>
            <a:ext cx="2071702" cy="584775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Инженерная  </a:t>
            </a:r>
            <a:r>
              <a:rPr lang="ru-RU" sz="16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экзимология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572008"/>
            <a:ext cx="2357454" cy="58477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Микробиологическая промышленность</a:t>
            </a:r>
            <a:endParaRPr lang="ru-RU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5286388"/>
            <a:ext cx="2786082" cy="954107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Использование ферментов микробного, растительного и животного происхождения в биохимических процессах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000372"/>
            <a:ext cx="2071702" cy="738664"/>
          </a:xfrm>
          <a:prstGeom prst="rect">
            <a:avLst/>
          </a:prstGeom>
          <a:gradFill>
            <a:gsLst>
              <a:gs pos="0">
                <a:srgbClr val="95D99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Культивирование клеток и тканей высших организмов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786190"/>
            <a:ext cx="2286016" cy="73866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Использование биофильтров на очистных сооружениях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2928934"/>
            <a:ext cx="2214578" cy="954107"/>
          </a:xfrm>
          <a:prstGeom prst="rect">
            <a:avLst/>
          </a:prstGeom>
          <a:gradFill>
            <a:gsLst>
              <a:gs pos="0">
                <a:srgbClr val="C9479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Перестройка генотипа за счет встраивания или исключения определенных генов 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5214950"/>
            <a:ext cx="2286016" cy="7386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Производство биологически активных веществ</a:t>
            </a:r>
            <a:endParaRPr lang="ru-RU" sz="1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D:\Мои документы\Мои рисунки\Разное\6a7fc0ecc3e81fb73c320b094d97cb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500066" cy="500066"/>
          </a:xfrm>
          <a:prstGeom prst="rect">
            <a:avLst/>
          </a:prstGeom>
          <a:noFill/>
        </p:spPr>
      </p:pic>
      <p:pic>
        <p:nvPicPr>
          <p:cNvPr id="19" name="Picture 2" descr="D:\Мои документы\Мои рисунки\Разное\0014d14e7bf9dfe772da6fa883e60cb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528640" cy="71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solidFill>
            <a:srgbClr val="A1D3D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42939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1428728" y="357166"/>
            <a:ext cx="7000924" cy="2214578"/>
          </a:xfrm>
          <a:prstGeom prst="flowChartMultidocumen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srgbClr val="1786A9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Селекция высокопродуктивных форм живых организмов является самым эффективным и наиболее экономически выгодным способом повышения продуктивности сельского хозяйства.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1285852" y="2357430"/>
            <a:ext cx="7072362" cy="1928826"/>
          </a:xfrm>
          <a:prstGeom prst="flowChartDocumen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2700000">
              <a:srgbClr val="11637D">
                <a:alpha val="50000"/>
              </a:srgb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некоторых случаях селекция буквально достигла предела: есть породы кур, несущие яйца практически каждый день. </a:t>
            </a:r>
          </a:p>
        </p:txBody>
      </p:sp>
      <p:sp>
        <p:nvSpPr>
          <p:cNvPr id="15" name="Блок-схема: документ 14"/>
          <p:cNvSpPr/>
          <p:nvPr/>
        </p:nvSpPr>
        <p:spPr>
          <a:xfrm>
            <a:off x="2143108" y="4214818"/>
            <a:ext cx="7000892" cy="2000264"/>
          </a:xfrm>
          <a:prstGeom prst="flowChartDocument">
            <a:avLst/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101600" dir="1800000">
              <a:srgbClr val="0E5166">
                <a:alpha val="50000"/>
              </a:srgbClr>
            </a:inn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Дальнейшая селекция идет в направлении «наивысшей оплаты корма», т.е. создания пород, дающих наибольший выход продукции при наименьших затратах корма.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0364" y="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Вывод: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858048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10800000">
            <a:off x="7786710" y="142852"/>
            <a:ext cx="1214446" cy="4643470"/>
          </a:xfrm>
          <a:prstGeom prst="corner">
            <a:avLst>
              <a:gd name="adj1" fmla="val 6832"/>
              <a:gd name="adj2" fmla="val 10847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ональная полоса 4"/>
          <p:cNvSpPr/>
          <p:nvPr/>
        </p:nvSpPr>
        <p:spPr>
          <a:xfrm rot="10293323" flipV="1">
            <a:off x="6510666" y="6663590"/>
            <a:ext cx="2623493" cy="327700"/>
          </a:xfrm>
          <a:prstGeom prst="diagStripe">
            <a:avLst/>
          </a:prstGeom>
          <a:ln>
            <a:solidFill>
              <a:srgbClr val="D6F0F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429652" y="6500834"/>
            <a:ext cx="285752" cy="21431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15404" y="6500834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715404" y="1071546"/>
            <a:ext cx="142876" cy="1428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528" y="714356"/>
            <a:ext cx="285752" cy="28575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428604"/>
            <a:ext cx="71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Благодаря работам советских селекционеров в животноводстве выведены ценные высокопродуктивные породы крупного рогатого скота - костромская, казахская белоголовая; овец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асканийская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красноярская, казахский архаромеринос и др.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solidFill>
                  <a:srgbClr val="1786A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помощью селекции получены каракульские овцы, дающие шкурки различной окраски.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В птицеводстве созданы линии, используемые для получения скороспелых гибридов мясного (бройлеры) и яичного направлений.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Усиливаются работы по селекции новых видов и пород животных, отвечающих требованиям индустриальных технологий животноводства.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786A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Совершенствуются племенные и продуктивные качества скота и птицы.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786A9"/>
              </a:solidFill>
              <a:effectLst/>
              <a:latin typeface="Arial" pitchFamily="34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0800000">
            <a:off x="1142976" y="5286388"/>
            <a:ext cx="7786742" cy="785818"/>
          </a:xfrm>
          <a:prstGeom prst="halfFrame">
            <a:avLst>
              <a:gd name="adj1" fmla="val 13939"/>
              <a:gd name="adj2" fmla="val 15702"/>
            </a:avLst>
          </a:prstGeom>
          <a:gradFill>
            <a:gsLst>
              <a:gs pos="0">
                <a:srgbClr val="A1D3D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rgbClr val="D6F0F6">
                  <a:alpha val="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smtClean="0">
                <a:solidFill>
                  <a:schemeClr val="accent2"/>
                </a:solidFill>
              </a:rPr>
              <a:t>Основными направлениями селекции являются:</a:t>
            </a:r>
            <a:r>
              <a:rPr lang="ru-RU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высокая урожайность сортов растений, плодовитость и продуктивность пород животных;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качество продукции (например, вкус, внешний вид, лежкость плодов и овощей, химический состав зерна — содержание белка, клейковины, незаменимых аминокислот и т.д.);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физиологические свойства (скороспелость, засухоустойчивость, устойчивость к болезням, вредителям и неблагоприятным климатическим условиям);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интенсивный путь развития (у растений — отзывчивость на удобрения, полив, а у животных — «оплата» корма и т. п.).</a:t>
            </a:r>
          </a:p>
        </p:txBody>
      </p:sp>
      <p:sp>
        <p:nvSpPr>
          <p:cNvPr id="71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01BC0-AD66-49D8-B0E6-3805163896A8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accent2"/>
                </a:solidFill>
              </a:rPr>
              <a:t>Модели пород и сортов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41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Современная селекция, особенно в развитых странах, к настоящему времени достигла больших успехов, причем создание новых пород и сортов и совершенствование старых с каждым годом достигается с  большим трудом. Поэтому, в настоящее время в селекции больший упор делают на моделирование т.н. «идеальных» пород </a:t>
            </a:r>
            <a:r>
              <a:rPr lang="ru-RU" sz="1600" b="1" smtClean="0">
                <a:solidFill>
                  <a:srgbClr val="0033CC"/>
                </a:solidFill>
                <a:latin typeface="Times New Roman" pitchFamily="18" charset="0"/>
              </a:rPr>
              <a:t>(вверху)</a:t>
            </a:r>
            <a:r>
              <a:rPr lang="ru-RU" sz="1600" b="1" smtClean="0">
                <a:latin typeface="Times New Roman" pitchFamily="18" charset="0"/>
              </a:rPr>
              <a:t> и сортов </a:t>
            </a:r>
            <a:r>
              <a:rPr lang="ru-RU" sz="1600" b="1" smtClean="0">
                <a:solidFill>
                  <a:srgbClr val="0033CC"/>
                </a:solidFill>
                <a:latin typeface="Times New Roman" pitchFamily="18" charset="0"/>
              </a:rPr>
              <a:t>(внизу</a:t>
            </a:r>
            <a:r>
              <a:rPr lang="ru-RU" sz="1600" b="1" smtClean="0">
                <a:latin typeface="Times New Roman" pitchFamily="18" charset="0"/>
              </a:rPr>
              <a:t>). При создании таких моделей обычно учитывают их назначение и все те компоненты, из которых будет складываться показатель продуктивности.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Например, при создании модели современного сорта яровой пшеницы предполагается наличие крупного прямого остистого колоса, удобного в обработке, прочного короткого стебля, устойчивого к полеганию и удобного в механизированной уборке.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1676400"/>
            <a:ext cx="1676400" cy="2189163"/>
          </a:xfrm>
        </p:spPr>
      </p:pic>
      <p:pic>
        <p:nvPicPr>
          <p:cNvPr id="819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477000" y="3962400"/>
            <a:ext cx="1524000" cy="2189163"/>
          </a:xfrm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181600" y="6248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(из С.Г. Инге-Вечтомова, 1989)</a:t>
            </a:r>
          </a:p>
        </p:txBody>
      </p:sp>
      <p:sp>
        <p:nvSpPr>
          <p:cNvPr id="819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21948-25B1-4310-96F7-7F28E056AAE7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</a:rPr>
              <a:t>Продуктивность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основным показателем, который с точки зрения селекции наиболее важен, является показатель </a:t>
            </a: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продуктивности</a:t>
            </a:r>
            <a:r>
              <a:rPr lang="ru-RU" b="1" smtClean="0">
                <a:latin typeface="Times New Roman" pitchFamily="18" charset="0"/>
              </a:rPr>
              <a:t>. К показателю продуктивности можно, например, отнести массу, рост животных, молочность, яйценоскость, структуру шерсти, урожайность, наличие определенных компонентов в плодах, семенах и т.д.</a:t>
            </a: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1A26B-36E7-4A4E-911B-1896B56A0368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smtClean="0">
                <a:solidFill>
                  <a:schemeClr val="accent2"/>
                </a:solidFill>
              </a:rPr>
              <a:t>Особенности признаков продуктивности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Во-первых, важной особенностью практически всех элементов продуктивности является их непрерывное варьирование, характерное для количественных признаков.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Вторая основная особенность этих признаков – это зависимость их проявления от большого числа генов, взаимодействующих между собой. Т.о. речь идет о том, что большинство из хозяйственно ценных признаков наследуется полигенно.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Наконец, третья особенность этих признаков заключается в том, что они подвержены влиянию модификационной изменчивости, которая еще больше нивелирует различия между фенотипами. Таким образом, изменчивость по количественным признакам оказывается непрерывной, а не дискретной.</a:t>
            </a:r>
          </a:p>
        </p:txBody>
      </p:sp>
      <p:sp>
        <p:nvSpPr>
          <p:cNvPr id="1024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D7754-092D-4A03-8ADB-E062A221C27F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3482</Words>
  <Application>Microsoft Office PowerPoint</Application>
  <PresentationFormat>Экран (4:3)</PresentationFormat>
  <Paragraphs>361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Селекция</vt:lpstr>
      <vt:lpstr>Слайд 3</vt:lpstr>
      <vt:lpstr>Слайд 4</vt:lpstr>
      <vt:lpstr>Слайд 5</vt:lpstr>
      <vt:lpstr>Основными направлениями селекции являются: </vt:lpstr>
      <vt:lpstr>Модели пород и сортов</vt:lpstr>
      <vt:lpstr>Продуктивность</vt:lpstr>
      <vt:lpstr>Особенности признаков продуктивности</vt:lpstr>
      <vt:lpstr>Факторы успешности селекции</vt:lpstr>
      <vt:lpstr>Коэффициент наследуемости </vt:lpstr>
      <vt:lpstr>Искусственный отбор </vt:lpstr>
      <vt:lpstr>Массовый отбор</vt:lpstr>
      <vt:lpstr>Индивидуальный отбор </vt:lpstr>
      <vt:lpstr>Типы скрещиваний</vt:lpstr>
      <vt:lpstr>Примеры кроссбридинга</vt:lpstr>
      <vt:lpstr> Инбридинг </vt:lpstr>
      <vt:lpstr>Аутбридинг, гетерозис</vt:lpstr>
      <vt:lpstr>Гетерозис</vt:lpstr>
      <vt:lpstr>Использование полиплоидии</vt:lpstr>
      <vt:lpstr>Использование полиплоидии</vt:lpstr>
      <vt:lpstr>Использование полиплоидии</vt:lpstr>
      <vt:lpstr>Использование мутаций</vt:lpstr>
      <vt:lpstr>Использование мутаций</vt:lpstr>
      <vt:lpstr>Использование мутаций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MOU-RS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Рощинская СОШ «Образовательный центр»</dc:title>
  <dc:creator>Медиатека-5</dc:creator>
  <cp:lastModifiedBy>женя</cp:lastModifiedBy>
  <cp:revision>154</cp:revision>
  <dcterms:created xsi:type="dcterms:W3CDTF">2008-03-31T11:26:22Z</dcterms:created>
  <dcterms:modified xsi:type="dcterms:W3CDTF">2020-05-22T10:58:57Z</dcterms:modified>
</cp:coreProperties>
</file>