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71"/>
  </p:notesMasterIdLst>
  <p:handoutMasterIdLst>
    <p:handoutMasterId r:id="rId72"/>
  </p:handoutMasterIdLst>
  <p:sldIdLst>
    <p:sldId id="429" r:id="rId2"/>
    <p:sldId id="290" r:id="rId3"/>
    <p:sldId id="292" r:id="rId4"/>
    <p:sldId id="291" r:id="rId5"/>
    <p:sldId id="294" r:id="rId6"/>
    <p:sldId id="293" r:id="rId7"/>
    <p:sldId id="299" r:id="rId8"/>
    <p:sldId id="301" r:id="rId9"/>
    <p:sldId id="369" r:id="rId10"/>
    <p:sldId id="368" r:id="rId11"/>
    <p:sldId id="302" r:id="rId12"/>
    <p:sldId id="303" r:id="rId13"/>
    <p:sldId id="304" r:id="rId14"/>
    <p:sldId id="305" r:id="rId15"/>
    <p:sldId id="348" r:id="rId16"/>
    <p:sldId id="349" r:id="rId17"/>
    <p:sldId id="370" r:id="rId18"/>
    <p:sldId id="306" r:id="rId19"/>
    <p:sldId id="311" r:id="rId20"/>
    <p:sldId id="317" r:id="rId21"/>
    <p:sldId id="328" r:id="rId22"/>
    <p:sldId id="374" r:id="rId23"/>
    <p:sldId id="360" r:id="rId24"/>
    <p:sldId id="376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6" r:id="rId33"/>
    <p:sldId id="387" r:id="rId34"/>
    <p:sldId id="388" r:id="rId35"/>
    <p:sldId id="389" r:id="rId36"/>
    <p:sldId id="390" r:id="rId37"/>
    <p:sldId id="394" r:id="rId38"/>
    <p:sldId id="393" r:id="rId39"/>
    <p:sldId id="395" r:id="rId40"/>
    <p:sldId id="396" r:id="rId41"/>
    <p:sldId id="397" r:id="rId42"/>
    <p:sldId id="398" r:id="rId43"/>
    <p:sldId id="399" r:id="rId44"/>
    <p:sldId id="400" r:id="rId45"/>
    <p:sldId id="401" r:id="rId46"/>
    <p:sldId id="402" r:id="rId47"/>
    <p:sldId id="403" r:id="rId48"/>
    <p:sldId id="406" r:id="rId49"/>
    <p:sldId id="408" r:id="rId50"/>
    <p:sldId id="409" r:id="rId51"/>
    <p:sldId id="410" r:id="rId52"/>
    <p:sldId id="411" r:id="rId53"/>
    <p:sldId id="412" r:id="rId54"/>
    <p:sldId id="413" r:id="rId55"/>
    <p:sldId id="414" r:id="rId56"/>
    <p:sldId id="415" r:id="rId57"/>
    <p:sldId id="416" r:id="rId58"/>
    <p:sldId id="417" r:id="rId59"/>
    <p:sldId id="418" r:id="rId60"/>
    <p:sldId id="419" r:id="rId61"/>
    <p:sldId id="420" r:id="rId62"/>
    <p:sldId id="421" r:id="rId63"/>
    <p:sldId id="422" r:id="rId64"/>
    <p:sldId id="423" r:id="rId65"/>
    <p:sldId id="424" r:id="rId66"/>
    <p:sldId id="425" r:id="rId67"/>
    <p:sldId id="426" r:id="rId68"/>
    <p:sldId id="427" r:id="rId69"/>
    <p:sldId id="428" r:id="rId7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B7FFEC"/>
    <a:srgbClr val="DDDDFF"/>
    <a:srgbClr val="FF0000"/>
    <a:srgbClr val="FFFFD9"/>
    <a:srgbClr val="FFDFAF"/>
    <a:srgbClr val="FFBFBF"/>
    <a:srgbClr val="2323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644" autoAdjust="0"/>
    <p:restoredTop sz="90929"/>
  </p:normalViewPr>
  <p:slideViewPr>
    <p:cSldViewPr>
      <p:cViewPr>
        <p:scale>
          <a:sx n="125" d="100"/>
          <a:sy n="125" d="100"/>
        </p:scale>
        <p:origin x="-13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1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06/relationships/legacyDocTextInfo" Target="legacyDocTextInfo.bin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1.bin"/><Relationship Id="rId3" Type="http://schemas.microsoft.com/office/2006/relationships/legacyDiagramText" Target="legacyDiagramText6.bin"/><Relationship Id="rId7" Type="http://schemas.microsoft.com/office/2006/relationships/legacyDiagramText" Target="legacyDiagramText10.bin"/><Relationship Id="rId2" Type="http://schemas.microsoft.com/office/2006/relationships/legacyDiagramText" Target="legacyDiagramText5.bin"/><Relationship Id="rId1" Type="http://schemas.microsoft.com/office/2006/relationships/legacyDiagramText" Target="legacyDiagramText4.bin"/><Relationship Id="rId6" Type="http://schemas.microsoft.com/office/2006/relationships/legacyDiagramText" Target="legacyDiagramText9.bin"/><Relationship Id="rId5" Type="http://schemas.microsoft.com/office/2006/relationships/legacyDiagramText" Target="legacyDiagramText8.bin"/><Relationship Id="rId4" Type="http://schemas.microsoft.com/office/2006/relationships/legacyDiagramText" Target="legacyDiagramText7.bin"/><Relationship Id="rId9" Type="http://schemas.microsoft.com/office/2006/relationships/legacyDiagramText" Target="legacyDiagramText12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20A34F-8820-41AE-89BC-F957E838F5C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AFCBFE-296E-4DDB-B3D9-5CCE86BB7D3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C700A-2544-441C-A951-C9D789E5C388}" type="slidenum">
              <a:rPr lang="en-GB"/>
              <a:pPr/>
              <a:t>2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 w="12700" cap="flat">
            <a:solidFill>
              <a:schemeClr val="tx1"/>
            </a:solidFill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9275"/>
            <a:ext cx="5029200" cy="3868738"/>
          </a:xfrm>
          <a:ln/>
        </p:spPr>
        <p:txBody>
          <a:bodyPr lIns="90488" tIns="44450" rIns="90488" bIns="4445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3C946-8594-4ECF-96CE-448205527C5E}" type="slidenum">
              <a:rPr lang="en-GB"/>
              <a:pPr/>
              <a:t>3</a:t>
            </a:fld>
            <a:endParaRPr lang="en-GB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 w="12700" cap="flat">
            <a:solidFill>
              <a:schemeClr val="tx1"/>
            </a:solidFill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9275"/>
            <a:ext cx="5029200" cy="3868738"/>
          </a:xfrm>
          <a:ln/>
        </p:spPr>
        <p:txBody>
          <a:bodyPr lIns="90488" tIns="44450" rIns="90488" bIns="4445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21211-8BB2-4644-9A6F-F013656575D8}" type="slidenum">
              <a:rPr lang="en-GB"/>
              <a:pPr/>
              <a:t>4</a:t>
            </a:fld>
            <a:endParaRPr lang="en-GB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 w="12700" cap="flat">
            <a:solidFill>
              <a:schemeClr val="tx1"/>
            </a:solidFill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9275"/>
            <a:ext cx="5029200" cy="3868738"/>
          </a:xfrm>
          <a:ln/>
        </p:spPr>
        <p:txBody>
          <a:bodyPr lIns="90488" tIns="44450" rIns="90488" bIns="4445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7714C2-24D5-4094-B62B-1A2F197C7F1E}" type="slidenum">
              <a:rPr lang="en-GB"/>
              <a:pPr/>
              <a:t>20</a:t>
            </a:fld>
            <a:endParaRPr lang="en-GB"/>
          </a:p>
        </p:txBody>
      </p:sp>
      <p:sp>
        <p:nvSpPr>
          <p:cNvPr id="808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 w="12700" cap="flat">
            <a:solidFill>
              <a:schemeClr val="tx1"/>
            </a:solidFill>
          </a:ln>
        </p:spPr>
      </p:sp>
      <p:sp>
        <p:nvSpPr>
          <p:cNvPr id="808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59275"/>
            <a:ext cx="5029200" cy="3868738"/>
          </a:xfrm>
          <a:ln/>
        </p:spPr>
        <p:txBody>
          <a:bodyPr lIns="90488" tIns="44450" rIns="90488" bIns="44450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C85-171C-461F-A379-D846EE6E91C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C85-171C-461F-A379-D846EE6E91C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C85-171C-461F-A379-D846EE6E91C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F90B6-1054-4853-A1EE-3C122833A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C6F5-2455-44DD-BBAC-D94F4673C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75006-D2C9-4709-8300-3EA19D713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582E6-B2C3-4A1B-A512-7FFE2036A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84424-ED03-4DCD-99B0-AFCAFD8AD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DDA42-9D18-48B7-90DD-956F06F28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8C88F-263C-4DC1-AE0F-843A8E122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C85-171C-461F-A379-D846EE6E91C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2524A-2054-4787-9552-7947C80D8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C85-171C-461F-A379-D846EE6E91C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C85-171C-461F-A379-D846EE6E91C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C85-171C-461F-A379-D846EE6E91C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C85-171C-461F-A379-D846EE6E91C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C85-171C-461F-A379-D846EE6E91C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C85-171C-461F-A379-D846EE6E91C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C85-171C-461F-A379-D846EE6E91C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94C85-171C-461F-A379-D846EE6E91C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42875"/>
            <a:ext cx="8543925" cy="6483350"/>
          </a:xfrm>
        </p:spPr>
        <p:txBody>
          <a:bodyPr>
            <a:normAutofit lnSpcReduction="10000"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учреждение дополнительного образования Центр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«ЭкоМир» Липецкой области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­­­­­­­­­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дополнительная общеразвивающая общеобразовательная программа естественнонаучной направленности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«Учим химию»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Графит. Состав цветных карандашей. Пигменты. Виды красок. Процесс изготовления красок. Воски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масла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применяющиеся в живописи.</a:t>
            </a:r>
          </a:p>
          <a:p>
            <a:pPr algn="ctr">
              <a:buFont typeface="Wingdings 2" pitchFamily="18" charset="2"/>
              <a:buNone/>
              <a:defRPr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 год обучения)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.05.2020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18:20-19:00 19:10-19:50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Форма реализации программы – очная;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 обучения – первый;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Возраст учащиеся – 13-15 лет.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Негуляев Е.В.,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образования.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Липецк – 2020</a:t>
            </a:r>
          </a:p>
          <a:p>
            <a:pPr>
              <a:buFont typeface="Wingdings 2" pitchFamily="18" charset="2"/>
              <a:buNone/>
              <a:defRPr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304800" y="1600200"/>
            <a:ext cx="1981200" cy="1752600"/>
          </a:xfrm>
          <a:prstGeom prst="rect">
            <a:avLst/>
          </a:prstGeom>
          <a:solidFill>
            <a:srgbClr val="EFE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Глянцевость краски зависит от ПКК (</a:t>
            </a:r>
            <a:r>
              <a:rPr lang="ru-RU" sz="3200"/>
              <a:t>Пигмент - Количество - Концентрация </a:t>
            </a:r>
            <a:r>
              <a:rPr lang="en-GB" sz="3200"/>
              <a:t>)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3657600" y="5715000"/>
            <a:ext cx="4953000" cy="381000"/>
          </a:xfrm>
          <a:prstGeom prst="rect">
            <a:avLst/>
          </a:prstGeom>
          <a:solidFill>
            <a:srgbClr val="D5D5D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509" name="AutoShape 5"/>
          <p:cNvSpPr>
            <a:spLocks noChangeArrowheads="1"/>
          </p:cNvSpPr>
          <p:nvPr/>
        </p:nvSpPr>
        <p:spPr bwMode="auto">
          <a:xfrm>
            <a:off x="515938" y="2117725"/>
            <a:ext cx="171450" cy="168275"/>
          </a:xfrm>
          <a:prstGeom prst="hexagon">
            <a:avLst>
              <a:gd name="adj" fmla="val 25472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806450" y="2041525"/>
            <a:ext cx="1238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3399"/>
                </a:solidFill>
              </a:rPr>
              <a:t>Цветной </a:t>
            </a:r>
          </a:p>
          <a:p>
            <a:r>
              <a:rPr lang="en-GB" sz="2000" b="1">
                <a:solidFill>
                  <a:srgbClr val="003399"/>
                </a:solidFill>
              </a:rPr>
              <a:t>пигмент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73075" y="1744663"/>
            <a:ext cx="257175" cy="1111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814388" y="1600200"/>
            <a:ext cx="139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3399"/>
                </a:solidFill>
              </a:rPr>
              <a:t>Связ. Эл-т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609600" y="2743200"/>
            <a:ext cx="1731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3399"/>
                </a:solidFill>
              </a:rPr>
              <a:t>Наполнитель</a:t>
            </a:r>
          </a:p>
        </p:txBody>
      </p:sp>
      <p:sp>
        <p:nvSpPr>
          <p:cNvPr id="149514" name="AutoShape 10"/>
          <p:cNvSpPr>
            <a:spLocks noChangeArrowheads="1"/>
          </p:cNvSpPr>
          <p:nvPr/>
        </p:nvSpPr>
        <p:spPr bwMode="auto">
          <a:xfrm>
            <a:off x="304800" y="2819400"/>
            <a:ext cx="32385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1905000" y="3352800"/>
            <a:ext cx="1731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003399"/>
                </a:solidFill>
              </a:rPr>
              <a:t>Полуматовая</a:t>
            </a:r>
          </a:p>
          <a:p>
            <a:pPr algn="ctr"/>
            <a:r>
              <a:rPr lang="en-GB" sz="2000" b="1">
                <a:solidFill>
                  <a:srgbClr val="003399"/>
                </a:solidFill>
              </a:rPr>
              <a:t>ПКК 30 - 40</a:t>
            </a:r>
          </a:p>
        </p:txBody>
      </p:sp>
      <p:grpSp>
        <p:nvGrpSpPr>
          <p:cNvPr id="149516" name="Group 12"/>
          <p:cNvGrpSpPr>
            <a:grpSpLocks/>
          </p:cNvGrpSpPr>
          <p:nvPr/>
        </p:nvGrpSpPr>
        <p:grpSpPr bwMode="auto">
          <a:xfrm>
            <a:off x="3657600" y="1524000"/>
            <a:ext cx="4953000" cy="1371600"/>
            <a:chOff x="2304" y="960"/>
            <a:chExt cx="3120" cy="864"/>
          </a:xfrm>
        </p:grpSpPr>
        <p:sp>
          <p:nvSpPr>
            <p:cNvPr id="149517" name="Rectangle 13"/>
            <p:cNvSpPr>
              <a:spLocks noChangeArrowheads="1"/>
            </p:cNvSpPr>
            <p:nvPr/>
          </p:nvSpPr>
          <p:spPr bwMode="auto">
            <a:xfrm>
              <a:off x="2304" y="1523"/>
              <a:ext cx="3120" cy="301"/>
            </a:xfrm>
            <a:prstGeom prst="rect">
              <a:avLst/>
            </a:prstGeom>
            <a:solidFill>
              <a:srgbClr val="D5D5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18" name="Rectangle 14"/>
            <p:cNvSpPr>
              <a:spLocks noChangeArrowheads="1"/>
            </p:cNvSpPr>
            <p:nvPr/>
          </p:nvSpPr>
          <p:spPr bwMode="auto">
            <a:xfrm>
              <a:off x="2304" y="960"/>
              <a:ext cx="3120" cy="57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19" name="AutoShape 15"/>
            <p:cNvSpPr>
              <a:spLocks noChangeArrowheads="1"/>
            </p:cNvSpPr>
            <p:nvPr/>
          </p:nvSpPr>
          <p:spPr bwMode="auto">
            <a:xfrm>
              <a:off x="2304" y="115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20" name="AutoShape 16"/>
            <p:cNvSpPr>
              <a:spLocks noChangeArrowheads="1"/>
            </p:cNvSpPr>
            <p:nvPr/>
          </p:nvSpPr>
          <p:spPr bwMode="auto">
            <a:xfrm>
              <a:off x="2448" y="110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21" name="AutoShape 17"/>
            <p:cNvSpPr>
              <a:spLocks noChangeArrowheads="1"/>
            </p:cNvSpPr>
            <p:nvPr/>
          </p:nvSpPr>
          <p:spPr bwMode="auto">
            <a:xfrm>
              <a:off x="5040" y="134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22" name="AutoShape 18"/>
            <p:cNvSpPr>
              <a:spLocks noChangeArrowheads="1"/>
            </p:cNvSpPr>
            <p:nvPr/>
          </p:nvSpPr>
          <p:spPr bwMode="auto">
            <a:xfrm>
              <a:off x="2448" y="134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23" name="AutoShape 19"/>
            <p:cNvSpPr>
              <a:spLocks noChangeArrowheads="1"/>
            </p:cNvSpPr>
            <p:nvPr/>
          </p:nvSpPr>
          <p:spPr bwMode="auto">
            <a:xfrm>
              <a:off x="2688" y="1200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24" name="AutoShape 20"/>
            <p:cNvSpPr>
              <a:spLocks noChangeArrowheads="1"/>
            </p:cNvSpPr>
            <p:nvPr/>
          </p:nvSpPr>
          <p:spPr bwMode="auto">
            <a:xfrm>
              <a:off x="2832" y="1392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25" name="AutoShape 21"/>
            <p:cNvSpPr>
              <a:spLocks noChangeArrowheads="1"/>
            </p:cNvSpPr>
            <p:nvPr/>
          </p:nvSpPr>
          <p:spPr bwMode="auto">
            <a:xfrm>
              <a:off x="2976" y="105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26" name="AutoShape 22"/>
            <p:cNvSpPr>
              <a:spLocks noChangeArrowheads="1"/>
            </p:cNvSpPr>
            <p:nvPr/>
          </p:nvSpPr>
          <p:spPr bwMode="auto">
            <a:xfrm>
              <a:off x="3072" y="124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27" name="AutoShape 23"/>
            <p:cNvSpPr>
              <a:spLocks noChangeArrowheads="1"/>
            </p:cNvSpPr>
            <p:nvPr/>
          </p:nvSpPr>
          <p:spPr bwMode="auto">
            <a:xfrm>
              <a:off x="3264" y="110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28" name="AutoShape 24"/>
            <p:cNvSpPr>
              <a:spLocks noChangeArrowheads="1"/>
            </p:cNvSpPr>
            <p:nvPr/>
          </p:nvSpPr>
          <p:spPr bwMode="auto">
            <a:xfrm>
              <a:off x="3312" y="134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29" name="AutoShape 25"/>
            <p:cNvSpPr>
              <a:spLocks noChangeArrowheads="1"/>
            </p:cNvSpPr>
            <p:nvPr/>
          </p:nvSpPr>
          <p:spPr bwMode="auto">
            <a:xfrm>
              <a:off x="3600" y="1152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0" name="AutoShape 26"/>
            <p:cNvSpPr>
              <a:spLocks noChangeArrowheads="1"/>
            </p:cNvSpPr>
            <p:nvPr/>
          </p:nvSpPr>
          <p:spPr bwMode="auto">
            <a:xfrm>
              <a:off x="3696" y="1392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1" name="AutoShape 27"/>
            <p:cNvSpPr>
              <a:spLocks noChangeArrowheads="1"/>
            </p:cNvSpPr>
            <p:nvPr/>
          </p:nvSpPr>
          <p:spPr bwMode="auto">
            <a:xfrm>
              <a:off x="3840" y="105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2" name="AutoShape 28"/>
            <p:cNvSpPr>
              <a:spLocks noChangeArrowheads="1"/>
            </p:cNvSpPr>
            <p:nvPr/>
          </p:nvSpPr>
          <p:spPr bwMode="auto">
            <a:xfrm>
              <a:off x="3936" y="124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3" name="AutoShape 29"/>
            <p:cNvSpPr>
              <a:spLocks noChangeArrowheads="1"/>
            </p:cNvSpPr>
            <p:nvPr/>
          </p:nvSpPr>
          <p:spPr bwMode="auto">
            <a:xfrm>
              <a:off x="4224" y="110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4" name="AutoShape 30"/>
            <p:cNvSpPr>
              <a:spLocks noChangeArrowheads="1"/>
            </p:cNvSpPr>
            <p:nvPr/>
          </p:nvSpPr>
          <p:spPr bwMode="auto">
            <a:xfrm>
              <a:off x="4224" y="134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5" name="AutoShape 31"/>
            <p:cNvSpPr>
              <a:spLocks noChangeArrowheads="1"/>
            </p:cNvSpPr>
            <p:nvPr/>
          </p:nvSpPr>
          <p:spPr bwMode="auto">
            <a:xfrm>
              <a:off x="4464" y="1200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6" name="AutoShape 32"/>
            <p:cNvSpPr>
              <a:spLocks noChangeArrowheads="1"/>
            </p:cNvSpPr>
            <p:nvPr/>
          </p:nvSpPr>
          <p:spPr bwMode="auto">
            <a:xfrm>
              <a:off x="4608" y="1392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7" name="AutoShape 33"/>
            <p:cNvSpPr>
              <a:spLocks noChangeArrowheads="1"/>
            </p:cNvSpPr>
            <p:nvPr/>
          </p:nvSpPr>
          <p:spPr bwMode="auto">
            <a:xfrm>
              <a:off x="4752" y="105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8" name="AutoShape 34"/>
            <p:cNvSpPr>
              <a:spLocks noChangeArrowheads="1"/>
            </p:cNvSpPr>
            <p:nvPr/>
          </p:nvSpPr>
          <p:spPr bwMode="auto">
            <a:xfrm>
              <a:off x="4848" y="124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9" name="AutoShape 35"/>
            <p:cNvSpPr>
              <a:spLocks noChangeArrowheads="1"/>
            </p:cNvSpPr>
            <p:nvPr/>
          </p:nvSpPr>
          <p:spPr bwMode="auto">
            <a:xfrm>
              <a:off x="5232" y="1392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40" name="AutoShape 36"/>
            <p:cNvSpPr>
              <a:spLocks noChangeArrowheads="1"/>
            </p:cNvSpPr>
            <p:nvPr/>
          </p:nvSpPr>
          <p:spPr bwMode="auto">
            <a:xfrm>
              <a:off x="5088" y="105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41" name="AutoShape 37"/>
            <p:cNvSpPr>
              <a:spLocks noChangeArrowheads="1"/>
            </p:cNvSpPr>
            <p:nvPr/>
          </p:nvSpPr>
          <p:spPr bwMode="auto">
            <a:xfrm>
              <a:off x="2640" y="134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42" name="AutoShape 38"/>
            <p:cNvSpPr>
              <a:spLocks noChangeArrowheads="1"/>
            </p:cNvSpPr>
            <p:nvPr/>
          </p:nvSpPr>
          <p:spPr bwMode="auto">
            <a:xfrm>
              <a:off x="2592" y="100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43" name="AutoShape 39"/>
            <p:cNvSpPr>
              <a:spLocks noChangeArrowheads="1"/>
            </p:cNvSpPr>
            <p:nvPr/>
          </p:nvSpPr>
          <p:spPr bwMode="auto">
            <a:xfrm>
              <a:off x="5232" y="115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44" name="AutoShape 40"/>
            <p:cNvSpPr>
              <a:spLocks noChangeArrowheads="1"/>
            </p:cNvSpPr>
            <p:nvPr/>
          </p:nvSpPr>
          <p:spPr bwMode="auto">
            <a:xfrm>
              <a:off x="3168" y="134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45" name="AutoShape 41"/>
            <p:cNvSpPr>
              <a:spLocks noChangeArrowheads="1"/>
            </p:cNvSpPr>
            <p:nvPr/>
          </p:nvSpPr>
          <p:spPr bwMode="auto">
            <a:xfrm>
              <a:off x="3744" y="115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46" name="AutoShape 42"/>
            <p:cNvSpPr>
              <a:spLocks noChangeArrowheads="1"/>
            </p:cNvSpPr>
            <p:nvPr/>
          </p:nvSpPr>
          <p:spPr bwMode="auto">
            <a:xfrm>
              <a:off x="4464" y="134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47" name="AutoShape 43"/>
            <p:cNvSpPr>
              <a:spLocks noChangeArrowheads="1"/>
            </p:cNvSpPr>
            <p:nvPr/>
          </p:nvSpPr>
          <p:spPr bwMode="auto">
            <a:xfrm>
              <a:off x="4464" y="100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48" name="AutoShape 44"/>
            <p:cNvSpPr>
              <a:spLocks noChangeArrowheads="1"/>
            </p:cNvSpPr>
            <p:nvPr/>
          </p:nvSpPr>
          <p:spPr bwMode="auto">
            <a:xfrm>
              <a:off x="4944" y="1056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49" name="AutoShape 45"/>
            <p:cNvSpPr>
              <a:spLocks noChangeArrowheads="1"/>
            </p:cNvSpPr>
            <p:nvPr/>
          </p:nvSpPr>
          <p:spPr bwMode="auto">
            <a:xfrm>
              <a:off x="2928" y="115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0" name="AutoShape 46"/>
            <p:cNvSpPr>
              <a:spLocks noChangeArrowheads="1"/>
            </p:cNvSpPr>
            <p:nvPr/>
          </p:nvSpPr>
          <p:spPr bwMode="auto">
            <a:xfrm>
              <a:off x="4080" y="115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1" name="AutoShape 47"/>
            <p:cNvSpPr>
              <a:spLocks noChangeArrowheads="1"/>
            </p:cNvSpPr>
            <p:nvPr/>
          </p:nvSpPr>
          <p:spPr bwMode="auto">
            <a:xfrm>
              <a:off x="3984" y="134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2" name="AutoShape 48"/>
            <p:cNvSpPr>
              <a:spLocks noChangeArrowheads="1"/>
            </p:cNvSpPr>
            <p:nvPr/>
          </p:nvSpPr>
          <p:spPr bwMode="auto">
            <a:xfrm>
              <a:off x="3408" y="115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9553" name="Group 49"/>
          <p:cNvGrpSpPr>
            <a:grpSpLocks/>
          </p:cNvGrpSpPr>
          <p:nvPr/>
        </p:nvGrpSpPr>
        <p:grpSpPr bwMode="auto">
          <a:xfrm>
            <a:off x="3657600" y="3124200"/>
            <a:ext cx="4953000" cy="1371600"/>
            <a:chOff x="2304" y="2064"/>
            <a:chExt cx="3120" cy="864"/>
          </a:xfrm>
        </p:grpSpPr>
        <p:sp>
          <p:nvSpPr>
            <p:cNvPr id="149554" name="Rectangle 50"/>
            <p:cNvSpPr>
              <a:spLocks noChangeArrowheads="1"/>
            </p:cNvSpPr>
            <p:nvPr/>
          </p:nvSpPr>
          <p:spPr bwMode="auto">
            <a:xfrm>
              <a:off x="2304" y="2627"/>
              <a:ext cx="3120" cy="301"/>
            </a:xfrm>
            <a:prstGeom prst="rect">
              <a:avLst/>
            </a:prstGeom>
            <a:solidFill>
              <a:srgbClr val="D5D5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5" name="Rectangle 51"/>
            <p:cNvSpPr>
              <a:spLocks noChangeArrowheads="1"/>
            </p:cNvSpPr>
            <p:nvPr/>
          </p:nvSpPr>
          <p:spPr bwMode="auto">
            <a:xfrm>
              <a:off x="2304" y="2064"/>
              <a:ext cx="3120" cy="57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6" name="AutoShape 52"/>
            <p:cNvSpPr>
              <a:spLocks noChangeArrowheads="1"/>
            </p:cNvSpPr>
            <p:nvPr/>
          </p:nvSpPr>
          <p:spPr bwMode="auto">
            <a:xfrm>
              <a:off x="2304" y="2256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7" name="AutoShape 53"/>
            <p:cNvSpPr>
              <a:spLocks noChangeArrowheads="1"/>
            </p:cNvSpPr>
            <p:nvPr/>
          </p:nvSpPr>
          <p:spPr bwMode="auto">
            <a:xfrm>
              <a:off x="2448" y="220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8" name="AutoShape 54"/>
            <p:cNvSpPr>
              <a:spLocks noChangeArrowheads="1"/>
            </p:cNvSpPr>
            <p:nvPr/>
          </p:nvSpPr>
          <p:spPr bwMode="auto">
            <a:xfrm>
              <a:off x="5040" y="244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9" name="AutoShape 55"/>
            <p:cNvSpPr>
              <a:spLocks noChangeArrowheads="1"/>
            </p:cNvSpPr>
            <p:nvPr/>
          </p:nvSpPr>
          <p:spPr bwMode="auto">
            <a:xfrm>
              <a:off x="2448" y="244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60" name="AutoShape 56"/>
            <p:cNvSpPr>
              <a:spLocks noChangeArrowheads="1"/>
            </p:cNvSpPr>
            <p:nvPr/>
          </p:nvSpPr>
          <p:spPr bwMode="auto">
            <a:xfrm>
              <a:off x="2688" y="230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61" name="AutoShape 57"/>
            <p:cNvSpPr>
              <a:spLocks noChangeArrowheads="1"/>
            </p:cNvSpPr>
            <p:nvPr/>
          </p:nvSpPr>
          <p:spPr bwMode="auto">
            <a:xfrm>
              <a:off x="2832" y="249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62" name="AutoShape 58"/>
            <p:cNvSpPr>
              <a:spLocks noChangeArrowheads="1"/>
            </p:cNvSpPr>
            <p:nvPr/>
          </p:nvSpPr>
          <p:spPr bwMode="auto">
            <a:xfrm>
              <a:off x="2976" y="2160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63" name="AutoShape 59"/>
            <p:cNvSpPr>
              <a:spLocks noChangeArrowheads="1"/>
            </p:cNvSpPr>
            <p:nvPr/>
          </p:nvSpPr>
          <p:spPr bwMode="auto">
            <a:xfrm>
              <a:off x="3072" y="2352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64" name="AutoShape 60"/>
            <p:cNvSpPr>
              <a:spLocks noChangeArrowheads="1"/>
            </p:cNvSpPr>
            <p:nvPr/>
          </p:nvSpPr>
          <p:spPr bwMode="auto">
            <a:xfrm>
              <a:off x="3264" y="225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65" name="AutoShape 61"/>
            <p:cNvSpPr>
              <a:spLocks noChangeArrowheads="1"/>
            </p:cNvSpPr>
            <p:nvPr/>
          </p:nvSpPr>
          <p:spPr bwMode="auto">
            <a:xfrm>
              <a:off x="3312" y="244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66" name="AutoShape 62"/>
            <p:cNvSpPr>
              <a:spLocks noChangeArrowheads="1"/>
            </p:cNvSpPr>
            <p:nvPr/>
          </p:nvSpPr>
          <p:spPr bwMode="auto">
            <a:xfrm>
              <a:off x="3600" y="225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67" name="AutoShape 63"/>
            <p:cNvSpPr>
              <a:spLocks noChangeArrowheads="1"/>
            </p:cNvSpPr>
            <p:nvPr/>
          </p:nvSpPr>
          <p:spPr bwMode="auto">
            <a:xfrm>
              <a:off x="3696" y="249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68" name="AutoShape 64"/>
            <p:cNvSpPr>
              <a:spLocks noChangeArrowheads="1"/>
            </p:cNvSpPr>
            <p:nvPr/>
          </p:nvSpPr>
          <p:spPr bwMode="auto">
            <a:xfrm>
              <a:off x="3840" y="2160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69" name="AutoShape 65"/>
            <p:cNvSpPr>
              <a:spLocks noChangeArrowheads="1"/>
            </p:cNvSpPr>
            <p:nvPr/>
          </p:nvSpPr>
          <p:spPr bwMode="auto">
            <a:xfrm>
              <a:off x="3936" y="2352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70" name="AutoShape 66"/>
            <p:cNvSpPr>
              <a:spLocks noChangeArrowheads="1"/>
            </p:cNvSpPr>
            <p:nvPr/>
          </p:nvSpPr>
          <p:spPr bwMode="auto">
            <a:xfrm>
              <a:off x="4224" y="220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71" name="AutoShape 67"/>
            <p:cNvSpPr>
              <a:spLocks noChangeArrowheads="1"/>
            </p:cNvSpPr>
            <p:nvPr/>
          </p:nvSpPr>
          <p:spPr bwMode="auto">
            <a:xfrm>
              <a:off x="4224" y="244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72" name="AutoShape 68"/>
            <p:cNvSpPr>
              <a:spLocks noChangeArrowheads="1"/>
            </p:cNvSpPr>
            <p:nvPr/>
          </p:nvSpPr>
          <p:spPr bwMode="auto">
            <a:xfrm>
              <a:off x="4464" y="230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73" name="AutoShape 69"/>
            <p:cNvSpPr>
              <a:spLocks noChangeArrowheads="1"/>
            </p:cNvSpPr>
            <p:nvPr/>
          </p:nvSpPr>
          <p:spPr bwMode="auto">
            <a:xfrm>
              <a:off x="4608" y="249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74" name="AutoShape 70"/>
            <p:cNvSpPr>
              <a:spLocks noChangeArrowheads="1"/>
            </p:cNvSpPr>
            <p:nvPr/>
          </p:nvSpPr>
          <p:spPr bwMode="auto">
            <a:xfrm>
              <a:off x="4752" y="2160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75" name="AutoShape 71"/>
            <p:cNvSpPr>
              <a:spLocks noChangeArrowheads="1"/>
            </p:cNvSpPr>
            <p:nvPr/>
          </p:nvSpPr>
          <p:spPr bwMode="auto">
            <a:xfrm>
              <a:off x="4848" y="2352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76" name="AutoShape 72"/>
            <p:cNvSpPr>
              <a:spLocks noChangeArrowheads="1"/>
            </p:cNvSpPr>
            <p:nvPr/>
          </p:nvSpPr>
          <p:spPr bwMode="auto">
            <a:xfrm>
              <a:off x="5232" y="249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77" name="AutoShape 73"/>
            <p:cNvSpPr>
              <a:spLocks noChangeArrowheads="1"/>
            </p:cNvSpPr>
            <p:nvPr/>
          </p:nvSpPr>
          <p:spPr bwMode="auto">
            <a:xfrm>
              <a:off x="5088" y="2160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78" name="AutoShape 74"/>
            <p:cNvSpPr>
              <a:spLocks noChangeArrowheads="1"/>
            </p:cNvSpPr>
            <p:nvPr/>
          </p:nvSpPr>
          <p:spPr bwMode="auto">
            <a:xfrm>
              <a:off x="2640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79" name="AutoShape 75"/>
            <p:cNvSpPr>
              <a:spLocks noChangeArrowheads="1"/>
            </p:cNvSpPr>
            <p:nvPr/>
          </p:nvSpPr>
          <p:spPr bwMode="auto">
            <a:xfrm>
              <a:off x="2592" y="211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80" name="AutoShape 76"/>
            <p:cNvSpPr>
              <a:spLocks noChangeArrowheads="1"/>
            </p:cNvSpPr>
            <p:nvPr/>
          </p:nvSpPr>
          <p:spPr bwMode="auto">
            <a:xfrm>
              <a:off x="5232" y="2256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81" name="AutoShape 77"/>
            <p:cNvSpPr>
              <a:spLocks noChangeArrowheads="1"/>
            </p:cNvSpPr>
            <p:nvPr/>
          </p:nvSpPr>
          <p:spPr bwMode="auto">
            <a:xfrm>
              <a:off x="3168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82" name="AutoShape 78"/>
            <p:cNvSpPr>
              <a:spLocks noChangeArrowheads="1"/>
            </p:cNvSpPr>
            <p:nvPr/>
          </p:nvSpPr>
          <p:spPr bwMode="auto">
            <a:xfrm>
              <a:off x="3744" y="2256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83" name="AutoShape 79"/>
            <p:cNvSpPr>
              <a:spLocks noChangeArrowheads="1"/>
            </p:cNvSpPr>
            <p:nvPr/>
          </p:nvSpPr>
          <p:spPr bwMode="auto">
            <a:xfrm>
              <a:off x="4464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84" name="AutoShape 80"/>
            <p:cNvSpPr>
              <a:spLocks noChangeArrowheads="1"/>
            </p:cNvSpPr>
            <p:nvPr/>
          </p:nvSpPr>
          <p:spPr bwMode="auto">
            <a:xfrm>
              <a:off x="4464" y="211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85" name="AutoShape 81"/>
            <p:cNvSpPr>
              <a:spLocks noChangeArrowheads="1"/>
            </p:cNvSpPr>
            <p:nvPr/>
          </p:nvSpPr>
          <p:spPr bwMode="auto">
            <a:xfrm>
              <a:off x="4944" y="2160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86" name="AutoShape 82"/>
            <p:cNvSpPr>
              <a:spLocks noChangeArrowheads="1"/>
            </p:cNvSpPr>
            <p:nvPr/>
          </p:nvSpPr>
          <p:spPr bwMode="auto">
            <a:xfrm>
              <a:off x="2928" y="2256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87" name="AutoShape 83"/>
            <p:cNvSpPr>
              <a:spLocks noChangeArrowheads="1"/>
            </p:cNvSpPr>
            <p:nvPr/>
          </p:nvSpPr>
          <p:spPr bwMode="auto">
            <a:xfrm>
              <a:off x="4080" y="2256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88" name="AutoShape 84"/>
            <p:cNvSpPr>
              <a:spLocks noChangeArrowheads="1"/>
            </p:cNvSpPr>
            <p:nvPr/>
          </p:nvSpPr>
          <p:spPr bwMode="auto">
            <a:xfrm>
              <a:off x="3984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89" name="AutoShape 85"/>
            <p:cNvSpPr>
              <a:spLocks noChangeArrowheads="1"/>
            </p:cNvSpPr>
            <p:nvPr/>
          </p:nvSpPr>
          <p:spPr bwMode="auto">
            <a:xfrm>
              <a:off x="3408" y="2256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90" name="AutoShape 86"/>
            <p:cNvSpPr>
              <a:spLocks noChangeArrowheads="1"/>
            </p:cNvSpPr>
            <p:nvPr/>
          </p:nvSpPr>
          <p:spPr bwMode="auto">
            <a:xfrm>
              <a:off x="2352" y="206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91" name="AutoShape 87"/>
            <p:cNvSpPr>
              <a:spLocks noChangeArrowheads="1"/>
            </p:cNvSpPr>
            <p:nvPr/>
          </p:nvSpPr>
          <p:spPr bwMode="auto">
            <a:xfrm>
              <a:off x="3552" y="206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92" name="AutoShape 88"/>
            <p:cNvSpPr>
              <a:spLocks noChangeArrowheads="1"/>
            </p:cNvSpPr>
            <p:nvPr/>
          </p:nvSpPr>
          <p:spPr bwMode="auto">
            <a:xfrm>
              <a:off x="4656" y="206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93" name="AutoShape 89"/>
            <p:cNvSpPr>
              <a:spLocks noChangeArrowheads="1"/>
            </p:cNvSpPr>
            <p:nvPr/>
          </p:nvSpPr>
          <p:spPr bwMode="auto">
            <a:xfrm>
              <a:off x="4752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94" name="AutoShape 90"/>
            <p:cNvSpPr>
              <a:spLocks noChangeArrowheads="1"/>
            </p:cNvSpPr>
            <p:nvPr/>
          </p:nvSpPr>
          <p:spPr bwMode="auto">
            <a:xfrm>
              <a:off x="3552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95" name="AutoShape 91"/>
            <p:cNvSpPr>
              <a:spLocks noChangeArrowheads="1"/>
            </p:cNvSpPr>
            <p:nvPr/>
          </p:nvSpPr>
          <p:spPr bwMode="auto">
            <a:xfrm>
              <a:off x="4656" y="2256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96" name="AutoShape 92"/>
            <p:cNvSpPr>
              <a:spLocks noChangeArrowheads="1"/>
            </p:cNvSpPr>
            <p:nvPr/>
          </p:nvSpPr>
          <p:spPr bwMode="auto">
            <a:xfrm>
              <a:off x="2784" y="211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97" name="AutoShape 93"/>
            <p:cNvSpPr>
              <a:spLocks noChangeArrowheads="1"/>
            </p:cNvSpPr>
            <p:nvPr/>
          </p:nvSpPr>
          <p:spPr bwMode="auto">
            <a:xfrm>
              <a:off x="5232" y="206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98" name="AutoShape 94"/>
            <p:cNvSpPr>
              <a:spLocks noChangeArrowheads="1"/>
            </p:cNvSpPr>
            <p:nvPr/>
          </p:nvSpPr>
          <p:spPr bwMode="auto">
            <a:xfrm>
              <a:off x="4032" y="211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99" name="AutoShape 95"/>
            <p:cNvSpPr>
              <a:spLocks noChangeArrowheads="1"/>
            </p:cNvSpPr>
            <p:nvPr/>
          </p:nvSpPr>
          <p:spPr bwMode="auto">
            <a:xfrm>
              <a:off x="2304" y="2496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600" name="AutoShape 96"/>
            <p:cNvSpPr>
              <a:spLocks noChangeArrowheads="1"/>
            </p:cNvSpPr>
            <p:nvPr/>
          </p:nvSpPr>
          <p:spPr bwMode="auto">
            <a:xfrm>
              <a:off x="4368" y="230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601" name="AutoShape 97"/>
            <p:cNvSpPr>
              <a:spLocks noChangeArrowheads="1"/>
            </p:cNvSpPr>
            <p:nvPr/>
          </p:nvSpPr>
          <p:spPr bwMode="auto">
            <a:xfrm>
              <a:off x="2976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602" name="AutoShape 98"/>
            <p:cNvSpPr>
              <a:spLocks noChangeArrowheads="1"/>
            </p:cNvSpPr>
            <p:nvPr/>
          </p:nvSpPr>
          <p:spPr bwMode="auto">
            <a:xfrm>
              <a:off x="3168" y="211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9603" name="Rectangle 99"/>
          <p:cNvSpPr>
            <a:spLocks noChangeArrowheads="1"/>
          </p:cNvSpPr>
          <p:nvPr/>
        </p:nvSpPr>
        <p:spPr bwMode="auto">
          <a:xfrm>
            <a:off x="3657600" y="4800600"/>
            <a:ext cx="4953000" cy="914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04" name="AutoShape 100"/>
          <p:cNvSpPr>
            <a:spLocks noChangeArrowheads="1"/>
          </p:cNvSpPr>
          <p:nvPr/>
        </p:nvSpPr>
        <p:spPr bwMode="auto">
          <a:xfrm>
            <a:off x="3657600" y="5105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05" name="AutoShape 101"/>
          <p:cNvSpPr>
            <a:spLocks noChangeArrowheads="1"/>
          </p:cNvSpPr>
          <p:nvPr/>
        </p:nvSpPr>
        <p:spPr bwMode="auto">
          <a:xfrm>
            <a:off x="3886200" y="50292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06" name="AutoShape 102"/>
          <p:cNvSpPr>
            <a:spLocks noChangeArrowheads="1"/>
          </p:cNvSpPr>
          <p:nvPr/>
        </p:nvSpPr>
        <p:spPr bwMode="auto">
          <a:xfrm>
            <a:off x="8001000" y="54102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07" name="AutoShape 103"/>
          <p:cNvSpPr>
            <a:spLocks noChangeArrowheads="1"/>
          </p:cNvSpPr>
          <p:nvPr/>
        </p:nvSpPr>
        <p:spPr bwMode="auto">
          <a:xfrm>
            <a:off x="3886200" y="54102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08" name="AutoShape 104"/>
          <p:cNvSpPr>
            <a:spLocks noChangeArrowheads="1"/>
          </p:cNvSpPr>
          <p:nvPr/>
        </p:nvSpPr>
        <p:spPr bwMode="auto">
          <a:xfrm>
            <a:off x="4267200" y="51816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09" name="AutoShape 105"/>
          <p:cNvSpPr>
            <a:spLocks noChangeArrowheads="1"/>
          </p:cNvSpPr>
          <p:nvPr/>
        </p:nvSpPr>
        <p:spPr bwMode="auto">
          <a:xfrm>
            <a:off x="4495800" y="54864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10" name="AutoShape 106"/>
          <p:cNvSpPr>
            <a:spLocks noChangeArrowheads="1"/>
          </p:cNvSpPr>
          <p:nvPr/>
        </p:nvSpPr>
        <p:spPr bwMode="auto">
          <a:xfrm>
            <a:off x="4724400" y="49530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11" name="AutoShape 107"/>
          <p:cNvSpPr>
            <a:spLocks noChangeArrowheads="1"/>
          </p:cNvSpPr>
          <p:nvPr/>
        </p:nvSpPr>
        <p:spPr bwMode="auto">
          <a:xfrm>
            <a:off x="4876800" y="52578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12" name="AutoShape 108"/>
          <p:cNvSpPr>
            <a:spLocks noChangeArrowheads="1"/>
          </p:cNvSpPr>
          <p:nvPr/>
        </p:nvSpPr>
        <p:spPr bwMode="auto">
          <a:xfrm>
            <a:off x="5181600" y="51054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13" name="AutoShape 109"/>
          <p:cNvSpPr>
            <a:spLocks noChangeArrowheads="1"/>
          </p:cNvSpPr>
          <p:nvPr/>
        </p:nvSpPr>
        <p:spPr bwMode="auto">
          <a:xfrm>
            <a:off x="5257800" y="54102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14" name="AutoShape 110"/>
          <p:cNvSpPr>
            <a:spLocks noChangeArrowheads="1"/>
          </p:cNvSpPr>
          <p:nvPr/>
        </p:nvSpPr>
        <p:spPr bwMode="auto">
          <a:xfrm>
            <a:off x="5715000" y="51054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15" name="AutoShape 111"/>
          <p:cNvSpPr>
            <a:spLocks noChangeArrowheads="1"/>
          </p:cNvSpPr>
          <p:nvPr/>
        </p:nvSpPr>
        <p:spPr bwMode="auto">
          <a:xfrm>
            <a:off x="5867400" y="54864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16" name="AutoShape 112"/>
          <p:cNvSpPr>
            <a:spLocks noChangeArrowheads="1"/>
          </p:cNvSpPr>
          <p:nvPr/>
        </p:nvSpPr>
        <p:spPr bwMode="auto">
          <a:xfrm>
            <a:off x="6096000" y="49530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17" name="AutoShape 113"/>
          <p:cNvSpPr>
            <a:spLocks noChangeArrowheads="1"/>
          </p:cNvSpPr>
          <p:nvPr/>
        </p:nvSpPr>
        <p:spPr bwMode="auto">
          <a:xfrm>
            <a:off x="6248400" y="52578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18" name="AutoShape 114"/>
          <p:cNvSpPr>
            <a:spLocks noChangeArrowheads="1"/>
          </p:cNvSpPr>
          <p:nvPr/>
        </p:nvSpPr>
        <p:spPr bwMode="auto">
          <a:xfrm>
            <a:off x="6705600" y="50292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19" name="AutoShape 115"/>
          <p:cNvSpPr>
            <a:spLocks noChangeArrowheads="1"/>
          </p:cNvSpPr>
          <p:nvPr/>
        </p:nvSpPr>
        <p:spPr bwMode="auto">
          <a:xfrm>
            <a:off x="6705600" y="54102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20" name="AutoShape 116"/>
          <p:cNvSpPr>
            <a:spLocks noChangeArrowheads="1"/>
          </p:cNvSpPr>
          <p:nvPr/>
        </p:nvSpPr>
        <p:spPr bwMode="auto">
          <a:xfrm>
            <a:off x="7086600" y="51816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21" name="AutoShape 117"/>
          <p:cNvSpPr>
            <a:spLocks noChangeArrowheads="1"/>
          </p:cNvSpPr>
          <p:nvPr/>
        </p:nvSpPr>
        <p:spPr bwMode="auto">
          <a:xfrm>
            <a:off x="7315200" y="54864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22" name="AutoShape 118"/>
          <p:cNvSpPr>
            <a:spLocks noChangeArrowheads="1"/>
          </p:cNvSpPr>
          <p:nvPr/>
        </p:nvSpPr>
        <p:spPr bwMode="auto">
          <a:xfrm>
            <a:off x="7543800" y="49530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23" name="AutoShape 119"/>
          <p:cNvSpPr>
            <a:spLocks noChangeArrowheads="1"/>
          </p:cNvSpPr>
          <p:nvPr/>
        </p:nvSpPr>
        <p:spPr bwMode="auto">
          <a:xfrm>
            <a:off x="7696200" y="52578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24" name="AutoShape 120"/>
          <p:cNvSpPr>
            <a:spLocks noChangeArrowheads="1"/>
          </p:cNvSpPr>
          <p:nvPr/>
        </p:nvSpPr>
        <p:spPr bwMode="auto">
          <a:xfrm>
            <a:off x="8305800" y="54864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25" name="AutoShape 121"/>
          <p:cNvSpPr>
            <a:spLocks noChangeArrowheads="1"/>
          </p:cNvSpPr>
          <p:nvPr/>
        </p:nvSpPr>
        <p:spPr bwMode="auto">
          <a:xfrm>
            <a:off x="8077200" y="49530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26" name="AutoShape 122"/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27" name="AutoShape 123"/>
          <p:cNvSpPr>
            <a:spLocks noChangeArrowheads="1"/>
          </p:cNvSpPr>
          <p:nvPr/>
        </p:nvSpPr>
        <p:spPr bwMode="auto">
          <a:xfrm>
            <a:off x="4114800" y="48768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28" name="AutoShape 124"/>
          <p:cNvSpPr>
            <a:spLocks noChangeArrowheads="1"/>
          </p:cNvSpPr>
          <p:nvPr/>
        </p:nvSpPr>
        <p:spPr bwMode="auto">
          <a:xfrm>
            <a:off x="8382000" y="50292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29" name="AutoShape 125"/>
          <p:cNvSpPr>
            <a:spLocks noChangeArrowheads="1"/>
          </p:cNvSpPr>
          <p:nvPr/>
        </p:nvSpPr>
        <p:spPr bwMode="auto">
          <a:xfrm>
            <a:off x="5029200" y="5486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30" name="AutoShape 126"/>
          <p:cNvSpPr>
            <a:spLocks noChangeArrowheads="1"/>
          </p:cNvSpPr>
          <p:nvPr/>
        </p:nvSpPr>
        <p:spPr bwMode="auto">
          <a:xfrm>
            <a:off x="5943600" y="5105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31" name="AutoShape 127"/>
          <p:cNvSpPr>
            <a:spLocks noChangeArrowheads="1"/>
          </p:cNvSpPr>
          <p:nvPr/>
        </p:nvSpPr>
        <p:spPr bwMode="auto">
          <a:xfrm>
            <a:off x="7086600" y="54102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32" name="AutoShape 128"/>
          <p:cNvSpPr>
            <a:spLocks noChangeArrowheads="1"/>
          </p:cNvSpPr>
          <p:nvPr/>
        </p:nvSpPr>
        <p:spPr bwMode="auto">
          <a:xfrm>
            <a:off x="7162800" y="49530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33" name="AutoShape 129"/>
          <p:cNvSpPr>
            <a:spLocks noChangeArrowheads="1"/>
          </p:cNvSpPr>
          <p:nvPr/>
        </p:nvSpPr>
        <p:spPr bwMode="auto">
          <a:xfrm>
            <a:off x="7848600" y="49530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34" name="AutoShape 130"/>
          <p:cNvSpPr>
            <a:spLocks noChangeArrowheads="1"/>
          </p:cNvSpPr>
          <p:nvPr/>
        </p:nvSpPr>
        <p:spPr bwMode="auto">
          <a:xfrm>
            <a:off x="4648200" y="5105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35" name="AutoShape 131"/>
          <p:cNvSpPr>
            <a:spLocks noChangeArrowheads="1"/>
          </p:cNvSpPr>
          <p:nvPr/>
        </p:nvSpPr>
        <p:spPr bwMode="auto">
          <a:xfrm>
            <a:off x="6477000" y="5105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36" name="AutoShape 132"/>
          <p:cNvSpPr>
            <a:spLocks noChangeArrowheads="1"/>
          </p:cNvSpPr>
          <p:nvPr/>
        </p:nvSpPr>
        <p:spPr bwMode="auto">
          <a:xfrm>
            <a:off x="6324600" y="54102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37" name="AutoShape 133"/>
          <p:cNvSpPr>
            <a:spLocks noChangeArrowheads="1"/>
          </p:cNvSpPr>
          <p:nvPr/>
        </p:nvSpPr>
        <p:spPr bwMode="auto">
          <a:xfrm>
            <a:off x="5410200" y="5105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38" name="AutoShape 134"/>
          <p:cNvSpPr>
            <a:spLocks noChangeArrowheads="1"/>
          </p:cNvSpPr>
          <p:nvPr/>
        </p:nvSpPr>
        <p:spPr bwMode="auto">
          <a:xfrm>
            <a:off x="3733800" y="4800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39" name="AutoShape 135"/>
          <p:cNvSpPr>
            <a:spLocks noChangeArrowheads="1"/>
          </p:cNvSpPr>
          <p:nvPr/>
        </p:nvSpPr>
        <p:spPr bwMode="auto">
          <a:xfrm>
            <a:off x="56388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40" name="AutoShape 136"/>
          <p:cNvSpPr>
            <a:spLocks noChangeArrowheads="1"/>
          </p:cNvSpPr>
          <p:nvPr/>
        </p:nvSpPr>
        <p:spPr bwMode="auto">
          <a:xfrm>
            <a:off x="7391400" y="4800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41" name="AutoShape 137"/>
          <p:cNvSpPr>
            <a:spLocks noChangeArrowheads="1"/>
          </p:cNvSpPr>
          <p:nvPr/>
        </p:nvSpPr>
        <p:spPr bwMode="auto">
          <a:xfrm>
            <a:off x="7543800" y="5486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42" name="AutoShape 138"/>
          <p:cNvSpPr>
            <a:spLocks noChangeArrowheads="1"/>
          </p:cNvSpPr>
          <p:nvPr/>
        </p:nvSpPr>
        <p:spPr bwMode="auto">
          <a:xfrm>
            <a:off x="5638800" y="54102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43" name="AutoShape 139"/>
          <p:cNvSpPr>
            <a:spLocks noChangeArrowheads="1"/>
          </p:cNvSpPr>
          <p:nvPr/>
        </p:nvSpPr>
        <p:spPr bwMode="auto">
          <a:xfrm>
            <a:off x="7391400" y="5181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44" name="AutoShape 140"/>
          <p:cNvSpPr>
            <a:spLocks noChangeArrowheads="1"/>
          </p:cNvSpPr>
          <p:nvPr/>
        </p:nvSpPr>
        <p:spPr bwMode="auto">
          <a:xfrm>
            <a:off x="4419600" y="48768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45" name="AutoShape 141"/>
          <p:cNvSpPr>
            <a:spLocks noChangeArrowheads="1"/>
          </p:cNvSpPr>
          <p:nvPr/>
        </p:nvSpPr>
        <p:spPr bwMode="auto">
          <a:xfrm>
            <a:off x="8305800" y="4800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46" name="AutoShape 142"/>
          <p:cNvSpPr>
            <a:spLocks noChangeArrowheads="1"/>
          </p:cNvSpPr>
          <p:nvPr/>
        </p:nvSpPr>
        <p:spPr bwMode="auto">
          <a:xfrm>
            <a:off x="6400800" y="48768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47" name="AutoShape 143"/>
          <p:cNvSpPr>
            <a:spLocks noChangeArrowheads="1"/>
          </p:cNvSpPr>
          <p:nvPr/>
        </p:nvSpPr>
        <p:spPr bwMode="auto">
          <a:xfrm>
            <a:off x="3657600" y="5486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48" name="AutoShape 144"/>
          <p:cNvSpPr>
            <a:spLocks noChangeArrowheads="1"/>
          </p:cNvSpPr>
          <p:nvPr/>
        </p:nvSpPr>
        <p:spPr bwMode="auto">
          <a:xfrm>
            <a:off x="6934200" y="5181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49" name="AutoShape 145"/>
          <p:cNvSpPr>
            <a:spLocks noChangeArrowheads="1"/>
          </p:cNvSpPr>
          <p:nvPr/>
        </p:nvSpPr>
        <p:spPr bwMode="auto">
          <a:xfrm>
            <a:off x="4724400" y="54102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50" name="AutoShape 146"/>
          <p:cNvSpPr>
            <a:spLocks noChangeArrowheads="1"/>
          </p:cNvSpPr>
          <p:nvPr/>
        </p:nvSpPr>
        <p:spPr bwMode="auto">
          <a:xfrm>
            <a:off x="5029200" y="48768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51" name="Text Box 147"/>
          <p:cNvSpPr txBox="1">
            <a:spLocks noChangeArrowheads="1"/>
          </p:cNvSpPr>
          <p:nvPr/>
        </p:nvSpPr>
        <p:spPr bwMode="auto">
          <a:xfrm>
            <a:off x="1981200" y="4953000"/>
            <a:ext cx="1531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003399"/>
                </a:solidFill>
              </a:rPr>
              <a:t>Матовая</a:t>
            </a:r>
          </a:p>
          <a:p>
            <a:pPr algn="ctr"/>
            <a:r>
              <a:rPr lang="en-GB" sz="2000" b="1">
                <a:solidFill>
                  <a:srgbClr val="003399"/>
                </a:solidFill>
              </a:rPr>
              <a:t>ПКК 35 - 50</a:t>
            </a:r>
          </a:p>
        </p:txBody>
      </p:sp>
      <p:sp>
        <p:nvSpPr>
          <p:cNvPr id="149652" name="Text Box 148"/>
          <p:cNvSpPr txBox="1">
            <a:spLocks noChangeArrowheads="1"/>
          </p:cNvSpPr>
          <p:nvPr/>
        </p:nvSpPr>
        <p:spPr bwMode="auto">
          <a:xfrm>
            <a:off x="2209800" y="1676400"/>
            <a:ext cx="1468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003399"/>
                </a:solidFill>
              </a:rPr>
              <a:t>Глянцевая</a:t>
            </a:r>
          </a:p>
          <a:p>
            <a:pPr algn="ctr"/>
            <a:r>
              <a:rPr lang="en-GB" sz="2000" b="1">
                <a:solidFill>
                  <a:srgbClr val="003399"/>
                </a:solidFill>
              </a:rPr>
              <a:t>ПКК 15 -25</a:t>
            </a:r>
          </a:p>
        </p:txBody>
      </p:sp>
      <p:sp>
        <p:nvSpPr>
          <p:cNvPr id="149653" name="AutoShape 149"/>
          <p:cNvSpPr>
            <a:spLocks noChangeArrowheads="1"/>
          </p:cNvSpPr>
          <p:nvPr/>
        </p:nvSpPr>
        <p:spPr bwMode="auto">
          <a:xfrm>
            <a:off x="39624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54" name="AutoShape 150"/>
          <p:cNvSpPr>
            <a:spLocks noChangeArrowheads="1"/>
          </p:cNvSpPr>
          <p:nvPr/>
        </p:nvSpPr>
        <p:spPr bwMode="auto">
          <a:xfrm>
            <a:off x="42672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55" name="AutoShape 151"/>
          <p:cNvSpPr>
            <a:spLocks noChangeArrowheads="1"/>
          </p:cNvSpPr>
          <p:nvPr/>
        </p:nvSpPr>
        <p:spPr bwMode="auto">
          <a:xfrm>
            <a:off x="3962400" y="5181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56" name="AutoShape 152"/>
          <p:cNvSpPr>
            <a:spLocks noChangeArrowheads="1"/>
          </p:cNvSpPr>
          <p:nvPr/>
        </p:nvSpPr>
        <p:spPr bwMode="auto">
          <a:xfrm>
            <a:off x="4648200" y="4800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57" name="AutoShape 153"/>
          <p:cNvSpPr>
            <a:spLocks noChangeArrowheads="1"/>
          </p:cNvSpPr>
          <p:nvPr/>
        </p:nvSpPr>
        <p:spPr bwMode="auto">
          <a:xfrm>
            <a:off x="48768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58" name="AutoShape 15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59" name="AutoShape 155"/>
          <p:cNvSpPr>
            <a:spLocks noChangeArrowheads="1"/>
          </p:cNvSpPr>
          <p:nvPr/>
        </p:nvSpPr>
        <p:spPr bwMode="auto">
          <a:xfrm>
            <a:off x="5486400" y="4800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60" name="AutoShape 156"/>
          <p:cNvSpPr>
            <a:spLocks noChangeArrowheads="1"/>
          </p:cNvSpPr>
          <p:nvPr/>
        </p:nvSpPr>
        <p:spPr bwMode="auto">
          <a:xfrm>
            <a:off x="5867400" y="4800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61" name="AutoShape 157"/>
          <p:cNvSpPr>
            <a:spLocks noChangeArrowheads="1"/>
          </p:cNvSpPr>
          <p:nvPr/>
        </p:nvSpPr>
        <p:spPr bwMode="auto">
          <a:xfrm>
            <a:off x="61722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62" name="AutoShape 158"/>
          <p:cNvSpPr>
            <a:spLocks noChangeArrowheads="1"/>
          </p:cNvSpPr>
          <p:nvPr/>
        </p:nvSpPr>
        <p:spPr bwMode="auto">
          <a:xfrm>
            <a:off x="65532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63" name="AutoShape 159"/>
          <p:cNvSpPr>
            <a:spLocks noChangeArrowheads="1"/>
          </p:cNvSpPr>
          <p:nvPr/>
        </p:nvSpPr>
        <p:spPr bwMode="auto">
          <a:xfrm>
            <a:off x="69342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64" name="AutoShape 160"/>
          <p:cNvSpPr>
            <a:spLocks noChangeArrowheads="1"/>
          </p:cNvSpPr>
          <p:nvPr/>
        </p:nvSpPr>
        <p:spPr bwMode="auto">
          <a:xfrm>
            <a:off x="71628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65" name="AutoShape 161"/>
          <p:cNvSpPr>
            <a:spLocks noChangeArrowheads="1"/>
          </p:cNvSpPr>
          <p:nvPr/>
        </p:nvSpPr>
        <p:spPr bwMode="auto">
          <a:xfrm>
            <a:off x="4267200" y="52578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66" name="AutoShape 162"/>
          <p:cNvSpPr>
            <a:spLocks noChangeArrowheads="1"/>
          </p:cNvSpPr>
          <p:nvPr/>
        </p:nvSpPr>
        <p:spPr bwMode="auto">
          <a:xfrm>
            <a:off x="3733800" y="53340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67" name="AutoShape 163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68" name="AutoShape 164"/>
          <p:cNvSpPr>
            <a:spLocks noChangeArrowheads="1"/>
          </p:cNvSpPr>
          <p:nvPr/>
        </p:nvSpPr>
        <p:spPr bwMode="auto">
          <a:xfrm>
            <a:off x="6477000" y="5486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69" name="AutoShape 165"/>
          <p:cNvSpPr>
            <a:spLocks noChangeArrowheads="1"/>
          </p:cNvSpPr>
          <p:nvPr/>
        </p:nvSpPr>
        <p:spPr bwMode="auto">
          <a:xfrm>
            <a:off x="76962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70" name="AutoShape 166"/>
          <p:cNvSpPr>
            <a:spLocks noChangeArrowheads="1"/>
          </p:cNvSpPr>
          <p:nvPr/>
        </p:nvSpPr>
        <p:spPr bwMode="auto">
          <a:xfrm>
            <a:off x="5486400" y="53340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71" name="AutoShape 167"/>
          <p:cNvSpPr>
            <a:spLocks noChangeArrowheads="1"/>
          </p:cNvSpPr>
          <p:nvPr/>
        </p:nvSpPr>
        <p:spPr bwMode="auto">
          <a:xfrm>
            <a:off x="6096000" y="5486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72" name="AutoShape 168"/>
          <p:cNvSpPr>
            <a:spLocks noChangeArrowheads="1"/>
          </p:cNvSpPr>
          <p:nvPr/>
        </p:nvSpPr>
        <p:spPr bwMode="auto">
          <a:xfrm>
            <a:off x="8001000" y="5105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73" name="AutoShape 169"/>
          <p:cNvSpPr>
            <a:spLocks noChangeArrowheads="1"/>
          </p:cNvSpPr>
          <p:nvPr/>
        </p:nvSpPr>
        <p:spPr bwMode="auto">
          <a:xfrm>
            <a:off x="8077200" y="5486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74" name="AutoShape 170"/>
          <p:cNvSpPr>
            <a:spLocks noChangeArrowheads="1"/>
          </p:cNvSpPr>
          <p:nvPr/>
        </p:nvSpPr>
        <p:spPr bwMode="auto">
          <a:xfrm>
            <a:off x="5334000" y="49530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75" name="AutoShape 171"/>
          <p:cNvSpPr>
            <a:spLocks noChangeArrowheads="1"/>
          </p:cNvSpPr>
          <p:nvPr/>
        </p:nvSpPr>
        <p:spPr bwMode="auto">
          <a:xfrm>
            <a:off x="6705600" y="5181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76" name="AutoShape 172"/>
          <p:cNvSpPr>
            <a:spLocks noChangeArrowheads="1"/>
          </p:cNvSpPr>
          <p:nvPr/>
        </p:nvSpPr>
        <p:spPr bwMode="auto">
          <a:xfrm>
            <a:off x="80010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77" name="AutoShape 173"/>
          <p:cNvSpPr>
            <a:spLocks noChangeArrowheads="1"/>
          </p:cNvSpPr>
          <p:nvPr/>
        </p:nvSpPr>
        <p:spPr bwMode="auto">
          <a:xfrm>
            <a:off x="5715000" y="52578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78" name="AutoShape 174"/>
          <p:cNvSpPr>
            <a:spLocks noChangeArrowheads="1"/>
          </p:cNvSpPr>
          <p:nvPr/>
        </p:nvSpPr>
        <p:spPr bwMode="auto">
          <a:xfrm>
            <a:off x="5562600" y="49530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79" name="AutoShape 175"/>
          <p:cNvSpPr>
            <a:spLocks noChangeArrowheads="1"/>
          </p:cNvSpPr>
          <p:nvPr/>
        </p:nvSpPr>
        <p:spPr bwMode="auto">
          <a:xfrm>
            <a:off x="7239000" y="52578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80" name="AutoShape 176"/>
          <p:cNvSpPr>
            <a:spLocks noChangeArrowheads="1"/>
          </p:cNvSpPr>
          <p:nvPr/>
        </p:nvSpPr>
        <p:spPr bwMode="auto">
          <a:xfrm>
            <a:off x="7772400" y="53340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81" name="AutoShape 177"/>
          <p:cNvSpPr>
            <a:spLocks noChangeArrowheads="1"/>
          </p:cNvSpPr>
          <p:nvPr/>
        </p:nvSpPr>
        <p:spPr bwMode="auto">
          <a:xfrm>
            <a:off x="8153400" y="5181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82" name="AutoShape 178"/>
          <p:cNvSpPr>
            <a:spLocks noChangeArrowheads="1"/>
          </p:cNvSpPr>
          <p:nvPr/>
        </p:nvSpPr>
        <p:spPr bwMode="auto">
          <a:xfrm>
            <a:off x="4495800" y="5181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83" name="AutoShape 179"/>
          <p:cNvSpPr>
            <a:spLocks noChangeArrowheads="1"/>
          </p:cNvSpPr>
          <p:nvPr/>
        </p:nvSpPr>
        <p:spPr bwMode="auto">
          <a:xfrm>
            <a:off x="6019800" y="52578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84" name="AutoShape 180"/>
          <p:cNvSpPr>
            <a:spLocks noChangeArrowheads="1"/>
          </p:cNvSpPr>
          <p:nvPr/>
        </p:nvSpPr>
        <p:spPr bwMode="auto">
          <a:xfrm>
            <a:off x="6172200" y="50292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85" name="AutoShape 181"/>
          <p:cNvSpPr>
            <a:spLocks noChangeArrowheads="1"/>
          </p:cNvSpPr>
          <p:nvPr/>
        </p:nvSpPr>
        <p:spPr bwMode="auto">
          <a:xfrm>
            <a:off x="6858000" y="49530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86" name="AutoShape 182"/>
          <p:cNvSpPr>
            <a:spLocks noChangeArrowheads="1"/>
          </p:cNvSpPr>
          <p:nvPr/>
        </p:nvSpPr>
        <p:spPr bwMode="auto">
          <a:xfrm>
            <a:off x="6858000" y="5486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87" name="AutoShape 183"/>
          <p:cNvSpPr>
            <a:spLocks noChangeArrowheads="1"/>
          </p:cNvSpPr>
          <p:nvPr/>
        </p:nvSpPr>
        <p:spPr bwMode="auto">
          <a:xfrm>
            <a:off x="7543800" y="50292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88" name="AutoShape 184"/>
          <p:cNvSpPr>
            <a:spLocks noChangeArrowheads="1"/>
          </p:cNvSpPr>
          <p:nvPr/>
        </p:nvSpPr>
        <p:spPr bwMode="auto">
          <a:xfrm>
            <a:off x="8382000" y="53340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pPr lvl="4">
              <a:buFontTx/>
              <a:buNone/>
            </a:pPr>
            <a:endParaRPr lang="en-GB" sz="2800" dirty="0"/>
          </a:p>
          <a:p>
            <a:pPr lvl="4">
              <a:buFontTx/>
              <a:buChar char="•"/>
            </a:pPr>
            <a:r>
              <a:rPr lang="ru-RU" sz="2800" dirty="0"/>
              <a:t>Растворяет связующий </a:t>
            </a:r>
            <a:r>
              <a:rPr lang="ru-RU" sz="2800" dirty="0" smtClean="0"/>
              <a:t>элемент</a:t>
            </a:r>
            <a:endParaRPr lang="ru-RU" sz="2800" dirty="0"/>
          </a:p>
          <a:p>
            <a:pPr lvl="4">
              <a:buFontTx/>
              <a:buChar char="•"/>
            </a:pPr>
            <a:r>
              <a:rPr lang="ru-RU" sz="2800" dirty="0"/>
              <a:t>Понижает вязкость</a:t>
            </a:r>
          </a:p>
          <a:p>
            <a:pPr lvl="4">
              <a:buFontTx/>
              <a:buChar char="•"/>
            </a:pPr>
            <a:r>
              <a:rPr lang="ru-RU" sz="2800" dirty="0"/>
              <a:t>Дает возможность нанесения кистью, валиком, безвоздушным распылением </a:t>
            </a:r>
          </a:p>
          <a:p>
            <a:pPr>
              <a:buFontTx/>
              <a:buNone/>
            </a:pPr>
            <a:endParaRPr lang="ru-RU" sz="2800" b="1" dirty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143000" y="457200"/>
            <a:ext cx="613568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Растворители  / Разбавители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772400" cy="4114800"/>
          </a:xfrm>
          <a:noFill/>
          <a:ln/>
        </p:spPr>
        <p:txBody>
          <a:bodyPr lIns="90488" tIns="44450" rIns="90488" bIns="44450"/>
          <a:lstStyle/>
          <a:p>
            <a:pPr lvl="4">
              <a:buFontTx/>
              <a:buChar char="•"/>
            </a:pPr>
            <a:r>
              <a:rPr lang="en-GB" sz="2800"/>
              <a:t>Вода</a:t>
            </a:r>
          </a:p>
          <a:p>
            <a:pPr lvl="4">
              <a:buFontTx/>
              <a:buChar char="•"/>
            </a:pPr>
            <a:r>
              <a:rPr lang="en-GB" sz="2800"/>
              <a:t>White Spirit</a:t>
            </a:r>
          </a:p>
          <a:p>
            <a:pPr lvl="4">
              <a:buFontTx/>
              <a:buChar char="•"/>
            </a:pPr>
            <a:r>
              <a:rPr lang="en-GB" sz="2800"/>
              <a:t>Ксилен</a:t>
            </a:r>
          </a:p>
          <a:p>
            <a:pPr lvl="4">
              <a:buFontTx/>
              <a:buChar char="•"/>
            </a:pPr>
            <a:r>
              <a:rPr lang="en-GB" sz="2800"/>
              <a:t>Толуол</a:t>
            </a:r>
          </a:p>
          <a:p>
            <a:pPr lvl="4">
              <a:buFontTx/>
              <a:buChar char="•"/>
            </a:pPr>
            <a:r>
              <a:rPr lang="en-GB" sz="2800"/>
              <a:t>Кетон</a:t>
            </a:r>
          </a:p>
          <a:p>
            <a:pPr lvl="4">
              <a:buFontTx/>
              <a:buChar char="•"/>
            </a:pPr>
            <a:r>
              <a:rPr lang="en-GB" sz="2800"/>
              <a:t>Гликоль</a:t>
            </a:r>
          </a:p>
          <a:p>
            <a:pPr lvl="4">
              <a:buFontTx/>
              <a:buChar char="•"/>
            </a:pPr>
            <a:r>
              <a:rPr lang="en-GB" sz="2800"/>
              <a:t>Спирты</a:t>
            </a:r>
          </a:p>
          <a:p>
            <a:pPr lvl="4">
              <a:buFontTx/>
              <a:buChar char="•"/>
            </a:pPr>
            <a:r>
              <a:rPr lang="en-GB" sz="2800"/>
              <a:t>Химически активные растворители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143000" y="228600"/>
            <a:ext cx="6364288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Растворители  / Разбавители, </a:t>
            </a:r>
          </a:p>
          <a:p>
            <a:r>
              <a:rPr lang="en-GB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Пример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53400" cy="4114800"/>
          </a:xfrm>
          <a:noFill/>
          <a:ln/>
        </p:spPr>
        <p:txBody>
          <a:bodyPr lIns="90488" tIns="44450" rIns="90488" bIns="44450"/>
          <a:lstStyle/>
          <a:p>
            <a:pPr algn="ctr">
              <a:buFontTx/>
              <a:buNone/>
            </a:pPr>
            <a:r>
              <a:rPr lang="ru-RU" sz="2800" b="1">
                <a:solidFill>
                  <a:srgbClr val="FF0000"/>
                </a:solidFill>
              </a:rPr>
              <a:t>Гидрокарбоны</a:t>
            </a:r>
          </a:p>
          <a:p>
            <a:pPr algn="ctr">
              <a:buFontTx/>
              <a:buNone/>
            </a:pPr>
            <a:r>
              <a:rPr lang="ru-RU" sz="2800" b="1">
                <a:solidFill>
                  <a:srgbClr val="FF0000"/>
                </a:solidFill>
              </a:rPr>
              <a:t>(состоит из водорода и углевода)</a:t>
            </a:r>
            <a:endParaRPr lang="ru-RU" sz="2400"/>
          </a:p>
          <a:p>
            <a:pPr algn="ctr">
              <a:buFontTx/>
              <a:buNone/>
            </a:pPr>
            <a:endParaRPr lang="ru-RU" sz="2400" b="1" u="sng"/>
          </a:p>
          <a:p>
            <a:pPr>
              <a:buFontTx/>
              <a:buNone/>
            </a:pPr>
            <a:r>
              <a:rPr lang="ru-RU" sz="2800" b="1">
                <a:solidFill>
                  <a:srgbClr val="FF0000"/>
                </a:solidFill>
              </a:rPr>
              <a:t>Ароматический:</a:t>
            </a:r>
            <a:r>
              <a:rPr lang="ru-RU" sz="2400" b="1"/>
              <a:t>	</a:t>
            </a:r>
          </a:p>
          <a:p>
            <a:pPr>
              <a:buFontTx/>
              <a:buNone/>
            </a:pPr>
            <a:r>
              <a:rPr lang="ru-RU" sz="2400" b="1"/>
              <a:t>Ксилол</a:t>
            </a:r>
          </a:p>
          <a:p>
            <a:pPr>
              <a:buFontTx/>
              <a:buNone/>
            </a:pPr>
            <a:r>
              <a:rPr lang="ru-RU" sz="2400" b="1"/>
              <a:t>Толуол</a:t>
            </a:r>
          </a:p>
          <a:p>
            <a:pPr>
              <a:buFontTx/>
              <a:buNone/>
            </a:pPr>
            <a:r>
              <a:rPr lang="ru-RU" sz="2400" b="1"/>
              <a:t>Бензол</a:t>
            </a:r>
          </a:p>
          <a:p>
            <a:pPr>
              <a:buFontTx/>
              <a:buNone/>
            </a:pPr>
            <a:r>
              <a:rPr lang="ru-RU" sz="2400" b="1"/>
              <a:t>3-метилбензол</a:t>
            </a:r>
          </a:p>
          <a:p>
            <a:pPr>
              <a:buFontTx/>
              <a:buNone/>
            </a:pPr>
            <a:endParaRPr lang="en-GB" sz="2400" b="1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09600" y="533400"/>
            <a:ext cx="80105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Обычно используемые растворители 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737100" y="3024188"/>
            <a:ext cx="384175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Алифатический   :</a:t>
            </a:r>
            <a:r>
              <a:rPr lang="ru-RU" sz="1800" b="1"/>
              <a:t>	</a:t>
            </a:r>
          </a:p>
          <a:p>
            <a:r>
              <a:rPr lang="ru-RU" b="1">
                <a:solidFill>
                  <a:srgbClr val="000099"/>
                </a:solidFill>
              </a:rPr>
              <a:t>White Spirit</a:t>
            </a:r>
          </a:p>
          <a:p>
            <a:r>
              <a:rPr lang="ru-RU" b="1">
                <a:solidFill>
                  <a:srgbClr val="000099"/>
                </a:solidFill>
              </a:rPr>
              <a:t> керосин</a:t>
            </a:r>
            <a:endParaRPr lang="ru-RU" sz="1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458200" cy="4114800"/>
          </a:xfrm>
          <a:noFill/>
          <a:ln/>
        </p:spPr>
        <p:txBody>
          <a:bodyPr lIns="90488" tIns="44450" rIns="90488" bIns="44450">
            <a:normAutofit lnSpcReduction="10000"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0000"/>
                </a:solidFill>
              </a:rPr>
              <a:t>Спирты </a:t>
            </a:r>
            <a:r>
              <a:rPr lang="ru-RU" sz="2400" dirty="0"/>
              <a:t>:		Этиловый спирт, </a:t>
            </a:r>
            <a:r>
              <a:rPr lang="ru-RU" sz="2400" dirty="0" err="1"/>
              <a:t>Пропиловый</a:t>
            </a:r>
            <a:r>
              <a:rPr lang="ru-RU" sz="2400" dirty="0"/>
              <a:t> спирт,</a:t>
            </a:r>
          </a:p>
          <a:p>
            <a:pPr>
              <a:buFontTx/>
              <a:buNone/>
            </a:pPr>
            <a:r>
              <a:rPr lang="ru-RU" sz="2400" dirty="0"/>
              <a:t>				</a:t>
            </a:r>
            <a:r>
              <a:rPr lang="ru-RU" sz="2400" dirty="0" smtClean="0"/>
              <a:t>Изопропиловый </a:t>
            </a:r>
            <a:r>
              <a:rPr lang="ru-RU" sz="2400" dirty="0"/>
              <a:t>спирт, Бутиловый спирт</a:t>
            </a:r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r>
              <a:rPr lang="ru-RU" sz="2400" b="1" dirty="0">
                <a:solidFill>
                  <a:srgbClr val="FF0000"/>
                </a:solidFill>
              </a:rPr>
              <a:t>Эфиры :</a:t>
            </a:r>
            <a:r>
              <a:rPr lang="ru-RU" sz="2400" dirty="0"/>
              <a:t>		</a:t>
            </a:r>
            <a:r>
              <a:rPr lang="ru-RU" sz="2400" dirty="0" smtClean="0"/>
              <a:t>Этилацетат</a:t>
            </a:r>
            <a:r>
              <a:rPr lang="ru-RU" sz="2400" dirty="0"/>
              <a:t>, </a:t>
            </a:r>
            <a:r>
              <a:rPr lang="ru-RU" sz="2400" dirty="0" err="1" smtClean="0"/>
              <a:t>Бутилацетат</a:t>
            </a:r>
            <a:endParaRPr lang="ru-RU" sz="2400" dirty="0"/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r>
              <a:rPr lang="ru-RU" sz="2400" b="1" dirty="0">
                <a:solidFill>
                  <a:srgbClr val="FF0000"/>
                </a:solidFill>
              </a:rPr>
              <a:t>Эфирные спирты</a:t>
            </a:r>
            <a:r>
              <a:rPr lang="ru-RU" sz="2400" dirty="0"/>
              <a:t> :	Этиленгликоль, </a:t>
            </a:r>
            <a:r>
              <a:rPr lang="ru-RU" sz="2400" dirty="0" err="1" smtClean="0"/>
              <a:t>Моноэтилгликоль</a:t>
            </a:r>
            <a:r>
              <a:rPr lang="ru-RU" sz="2400" dirty="0" smtClean="0"/>
              <a:t> </a:t>
            </a:r>
            <a:r>
              <a:rPr lang="ru-RU" sz="2400" dirty="0"/>
              <a:t>				Эфир (Целлюлозный)</a:t>
            </a:r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r>
              <a:rPr lang="ru-RU" sz="2400" b="1" dirty="0">
                <a:solidFill>
                  <a:srgbClr val="FF0000"/>
                </a:solidFill>
              </a:rPr>
              <a:t>Керосин :</a:t>
            </a:r>
            <a:r>
              <a:rPr lang="ru-RU" sz="2400" dirty="0"/>
              <a:t>		</a:t>
            </a:r>
            <a:r>
              <a:rPr lang="ru-RU" sz="2400" dirty="0" err="1" smtClean="0"/>
              <a:t>Метилэтилкетон</a:t>
            </a:r>
            <a:r>
              <a:rPr lang="ru-RU" sz="2400" dirty="0" smtClean="0"/>
              <a:t> </a:t>
            </a:r>
            <a:r>
              <a:rPr lang="ru-RU" sz="2400" dirty="0"/>
              <a:t>(MEK), </a:t>
            </a:r>
            <a:r>
              <a:rPr lang="ru-RU" sz="2400" dirty="0" err="1" smtClean="0"/>
              <a:t>Метилизо</a:t>
            </a:r>
            <a:r>
              <a:rPr lang="ru-RU" sz="2400" dirty="0" smtClean="0"/>
              <a:t> </a:t>
            </a:r>
            <a:r>
              <a:rPr lang="ru-RU" sz="2400" dirty="0"/>
              <a:t>				</a:t>
            </a:r>
            <a:r>
              <a:rPr lang="ru-RU" sz="2400" dirty="0" err="1" smtClean="0"/>
              <a:t>бутилкетон</a:t>
            </a:r>
            <a:r>
              <a:rPr lang="ru-RU" sz="2400" dirty="0" smtClean="0"/>
              <a:t>(MIBK</a:t>
            </a:r>
            <a:r>
              <a:rPr lang="ru-RU" sz="2400" dirty="0"/>
              <a:t>), Ацетон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209800" y="533400"/>
            <a:ext cx="461803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Другие растворители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Растворитель или разжижитель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828800"/>
            <a:ext cx="7010400" cy="1828800"/>
          </a:xfrm>
        </p:spPr>
        <p:txBody>
          <a:bodyPr/>
          <a:lstStyle/>
          <a:p>
            <a:r>
              <a:rPr lang="ru-RU" dirty="0"/>
              <a:t>Чистый или смешанный</a:t>
            </a:r>
          </a:p>
          <a:p>
            <a:r>
              <a:rPr lang="ru-RU" dirty="0"/>
              <a:t>Полностью растворяет связующий </a:t>
            </a:r>
            <a:r>
              <a:rPr lang="ru-RU" dirty="0" smtClean="0"/>
              <a:t>элемент </a:t>
            </a:r>
            <a:r>
              <a:rPr lang="ru-RU" dirty="0"/>
              <a:t>(образует раствор)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676400" y="4191000"/>
            <a:ext cx="742107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115000"/>
              <a:buFontTx/>
              <a:buChar char="•"/>
            </a:pPr>
            <a:r>
              <a:rPr lang="ru-RU" sz="3200" dirty="0">
                <a:solidFill>
                  <a:srgbClr val="000099"/>
                </a:solidFill>
              </a:rPr>
              <a:t>Чистый или смешанный</a:t>
            </a:r>
          </a:p>
          <a:p>
            <a:pPr>
              <a:buClr>
                <a:srgbClr val="FF0066"/>
              </a:buClr>
              <a:buSzPct val="115000"/>
              <a:buFontTx/>
              <a:buChar char="•"/>
            </a:pPr>
            <a:r>
              <a:rPr lang="ru-RU" sz="3200" dirty="0">
                <a:solidFill>
                  <a:srgbClr val="000099"/>
                </a:solidFill>
              </a:rPr>
              <a:t>  Не растворяет связующий </a:t>
            </a:r>
            <a:r>
              <a:rPr lang="ru-RU" sz="3200" dirty="0" smtClean="0">
                <a:solidFill>
                  <a:srgbClr val="000099"/>
                </a:solidFill>
              </a:rPr>
              <a:t>элемент</a:t>
            </a:r>
            <a:endParaRPr lang="ru-RU" sz="3200" dirty="0">
              <a:solidFill>
                <a:srgbClr val="000099"/>
              </a:solidFill>
            </a:endParaRPr>
          </a:p>
          <a:p>
            <a:pPr>
              <a:buClr>
                <a:srgbClr val="FF0066"/>
              </a:buClr>
              <a:buSzPct val="115000"/>
            </a:pPr>
            <a:r>
              <a:rPr lang="ru-RU" sz="3200" dirty="0">
                <a:solidFill>
                  <a:srgbClr val="000099"/>
                </a:solidFill>
              </a:rPr>
              <a:t>    (образует “смесь”)</a:t>
            </a:r>
          </a:p>
          <a:p>
            <a:pPr>
              <a:buClr>
                <a:srgbClr val="FF0066"/>
              </a:buClr>
              <a:buSzPct val="115000"/>
              <a:buFontTx/>
              <a:buChar char="•"/>
            </a:pPr>
            <a:r>
              <a:rPr lang="ru-RU" sz="3200" dirty="0">
                <a:solidFill>
                  <a:srgbClr val="000099"/>
                </a:solidFill>
              </a:rPr>
              <a:t>  Используется вместе с растворителями</a:t>
            </a:r>
            <a:endParaRPr lang="en-GB" sz="3200" dirty="0">
              <a:solidFill>
                <a:srgbClr val="000099"/>
              </a:solidFill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1120775" y="3657600"/>
            <a:ext cx="2682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Разжижитель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1066800" y="1371600"/>
            <a:ext cx="2722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Растворитель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Разбавитель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153400" cy="1905000"/>
          </a:xfrm>
        </p:spPr>
        <p:txBody>
          <a:bodyPr>
            <a:normAutofit fontScale="92500"/>
          </a:bodyPr>
          <a:lstStyle/>
          <a:p>
            <a:r>
              <a:rPr lang="ru-RU"/>
              <a:t>Чистый или смешанный</a:t>
            </a:r>
          </a:p>
          <a:p>
            <a:r>
              <a:rPr lang="ru-RU"/>
              <a:t>Используются при уменьшении вязкости </a:t>
            </a:r>
          </a:p>
          <a:p>
            <a:r>
              <a:rPr lang="ru-RU"/>
              <a:t>Обычно смесь растворителя и разжижителя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</a:t>
            </a:r>
            <a:r>
              <a:rPr lang="en-GB"/>
              <a:t>бавления разбавителя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2667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/>
              <a:t>	</a:t>
            </a:r>
            <a:r>
              <a:rPr lang="ru-RU">
                <a:solidFill>
                  <a:srgbClr val="FF0000"/>
                </a:solidFill>
              </a:rPr>
              <a:t>Время испарения  разбавителя будет влиять на качество краски:</a:t>
            </a:r>
          </a:p>
          <a:p>
            <a:pPr lvl="2">
              <a:lnSpc>
                <a:spcPct val="90000"/>
              </a:lnSpc>
            </a:pPr>
            <a:r>
              <a:rPr lang="ru-RU" sz="3200"/>
              <a:t>Время высыхания</a:t>
            </a:r>
          </a:p>
          <a:p>
            <a:pPr lvl="2">
              <a:lnSpc>
                <a:spcPct val="90000"/>
              </a:lnSpc>
            </a:pPr>
            <a:r>
              <a:rPr lang="ru-RU" sz="3200"/>
              <a:t>Свойства пленкообразования</a:t>
            </a:r>
          </a:p>
          <a:p>
            <a:pPr lvl="2">
              <a:lnSpc>
                <a:spcPct val="90000"/>
              </a:lnSpc>
            </a:pPr>
            <a:r>
              <a:rPr lang="ru-RU" sz="3200"/>
              <a:t>Качество пленки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265113" y="4038600"/>
            <a:ext cx="88788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115000"/>
              <a:buFont typeface="Monotype Sorts" pitchFamily="2" charset="2"/>
              <a:buChar char="¶"/>
            </a:pPr>
            <a:r>
              <a:rPr lang="en-GB" sz="2800">
                <a:solidFill>
                  <a:srgbClr val="000099"/>
                </a:solidFill>
              </a:rPr>
              <a:t>  </a:t>
            </a:r>
            <a:r>
              <a:rPr lang="ru-RU" sz="2800">
                <a:solidFill>
                  <a:srgbClr val="000099"/>
                </a:solidFill>
              </a:rPr>
              <a:t>Большинство красок поставляемых производителем</a:t>
            </a:r>
          </a:p>
          <a:p>
            <a:pPr>
              <a:buClr>
                <a:srgbClr val="FF0000"/>
              </a:buClr>
              <a:buSzPct val="115000"/>
              <a:buFont typeface="Monotype Sorts" pitchFamily="2" charset="2"/>
              <a:buNone/>
            </a:pPr>
            <a:r>
              <a:rPr lang="ru-RU" sz="2800">
                <a:solidFill>
                  <a:srgbClr val="000099"/>
                </a:solidFill>
              </a:rPr>
              <a:t>      готовы к нанесению.</a:t>
            </a:r>
          </a:p>
          <a:p>
            <a:pPr>
              <a:buClr>
                <a:srgbClr val="FF0000"/>
              </a:buClr>
              <a:buSzPct val="115000"/>
              <a:buFont typeface="Monotype Sorts" pitchFamily="2" charset="2"/>
              <a:buChar char="·"/>
            </a:pPr>
            <a:r>
              <a:rPr lang="ru-RU" sz="2800">
                <a:solidFill>
                  <a:srgbClr val="000099"/>
                </a:solidFill>
              </a:rPr>
              <a:t> Никогда не добавляйте лишний растворитель в краску</a:t>
            </a:r>
          </a:p>
          <a:p>
            <a:pPr>
              <a:buClr>
                <a:srgbClr val="FF0000"/>
              </a:buClr>
              <a:buSzPct val="115000"/>
              <a:buFont typeface="Monotype Sorts" pitchFamily="2" charset="2"/>
              <a:buNone/>
            </a:pPr>
            <a:r>
              <a:rPr lang="ru-RU" sz="2800">
                <a:solidFill>
                  <a:srgbClr val="000099"/>
                </a:solidFill>
              </a:rPr>
              <a:t>     это может привести к негативным последствиям.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572000"/>
          </a:xfrm>
          <a:noFill/>
          <a:ln/>
        </p:spPr>
        <p:txBody>
          <a:bodyPr lIns="90488" tIns="44450" rIns="90488" bIns="44450"/>
          <a:lstStyle/>
          <a:p>
            <a:pPr lvl="4">
              <a:buFontTx/>
              <a:buChar char="•"/>
            </a:pPr>
            <a:r>
              <a:rPr lang="ru-RU" sz="2800" b="1"/>
              <a:t>Смачивающий агент</a:t>
            </a:r>
          </a:p>
          <a:p>
            <a:pPr lvl="4">
              <a:buFontTx/>
              <a:buChar char="•"/>
            </a:pPr>
            <a:r>
              <a:rPr lang="ru-RU" sz="2800" b="1"/>
              <a:t>Против пенообразования</a:t>
            </a:r>
          </a:p>
          <a:p>
            <a:pPr lvl="4">
              <a:buFontTx/>
              <a:buChar char="•"/>
            </a:pPr>
            <a:r>
              <a:rPr lang="ru-RU" sz="2800" b="1"/>
              <a:t>Против осадки</a:t>
            </a:r>
          </a:p>
          <a:p>
            <a:pPr lvl="4">
              <a:buFontTx/>
              <a:buChar char="•"/>
            </a:pPr>
            <a:r>
              <a:rPr lang="ru-RU" sz="2800" b="1"/>
              <a:t>Против образования корки </a:t>
            </a:r>
          </a:p>
          <a:p>
            <a:pPr lvl="4">
              <a:buFontTx/>
              <a:buChar char="•"/>
            </a:pPr>
            <a:r>
              <a:rPr lang="ru-RU" sz="2800" b="1"/>
              <a:t>Против прогибания</a:t>
            </a:r>
          </a:p>
          <a:p>
            <a:pPr lvl="4">
              <a:buFontTx/>
              <a:buChar char="•"/>
            </a:pPr>
            <a:r>
              <a:rPr lang="ru-RU" sz="2800" b="1"/>
              <a:t>Катализатор</a:t>
            </a:r>
          </a:p>
          <a:p>
            <a:pPr lvl="4">
              <a:buFontTx/>
              <a:buChar char="•"/>
            </a:pPr>
            <a:r>
              <a:rPr lang="ru-RU" sz="2800" b="1"/>
              <a:t>Поглотитель ультрафиолета</a:t>
            </a:r>
          </a:p>
          <a:p>
            <a:pPr lvl="4">
              <a:buFontTx/>
              <a:buNone/>
            </a:pPr>
            <a:r>
              <a:rPr lang="ru-RU" sz="2800" b="1"/>
              <a:t>   и т.д.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490913" y="676275"/>
            <a:ext cx="19558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Добавки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457200"/>
            <a:ext cx="7747000" cy="914400"/>
          </a:xfrm>
          <a:noFill/>
          <a:ln/>
        </p:spPr>
        <p:txBody>
          <a:bodyPr lIns="90488" tIns="44450" rIns="90488" bIns="44450"/>
          <a:lstStyle/>
          <a:p>
            <a:r>
              <a:rPr lang="en-GB"/>
              <a:t>Защита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3276600"/>
            <a:ext cx="4648200" cy="1752600"/>
          </a:xfrm>
          <a:noFill/>
          <a:ln/>
        </p:spPr>
        <p:txBody>
          <a:bodyPr lIns="90488" tIns="44450" rIns="90488" bIns="44450"/>
          <a:lstStyle/>
          <a:p>
            <a:pPr lvl="1">
              <a:buFontTx/>
              <a:buChar char="•"/>
            </a:pPr>
            <a:r>
              <a:rPr lang="ru-RU" sz="2400" b="1"/>
              <a:t>Барьерный эффект</a:t>
            </a:r>
          </a:p>
          <a:p>
            <a:pPr lvl="1">
              <a:buFontTx/>
              <a:buChar char="•"/>
            </a:pPr>
            <a:r>
              <a:rPr lang="ru-RU" sz="2400" b="1"/>
              <a:t>Ингибиторный эффект</a:t>
            </a:r>
          </a:p>
          <a:p>
            <a:pPr lvl="1">
              <a:buFontTx/>
              <a:buChar char="•"/>
            </a:pPr>
            <a:r>
              <a:rPr lang="ru-RU" sz="2400" b="1"/>
              <a:t>Гальванический эффект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87388" y="1982788"/>
            <a:ext cx="7769225" cy="942975"/>
          </a:xfrm>
          <a:prstGeom prst="rect">
            <a:avLst/>
          </a:prstGeom>
          <a:solidFill>
            <a:srgbClr val="FFFFD9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ru-RU" sz="2800" b="1">
                <a:solidFill>
                  <a:srgbClr val="00279F"/>
                </a:solidFill>
              </a:rPr>
              <a:t>Для защиты от коррозии с использованием красок существуют три основных правила: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381000"/>
            <a:ext cx="7747000" cy="11176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GB" dirty="0" err="1"/>
              <a:t>Краска</a:t>
            </a:r>
            <a:r>
              <a:rPr lang="en-GB" dirty="0"/>
              <a:t> </a:t>
            </a:r>
            <a:r>
              <a:rPr lang="en-GB" dirty="0" err="1"/>
              <a:t>состоит</a:t>
            </a:r>
            <a:r>
              <a:rPr lang="en-GB" dirty="0"/>
              <a:t> </a:t>
            </a:r>
            <a:r>
              <a:rPr lang="en-GB" dirty="0" err="1" smtClean="0"/>
              <a:t>из</a:t>
            </a:r>
            <a:r>
              <a:rPr lang="ru-RU" dirty="0" smtClean="0"/>
              <a:t> следующих компонентов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981200"/>
            <a:ext cx="7391400" cy="4114800"/>
          </a:xfrm>
          <a:noFill/>
          <a:ln/>
        </p:spPr>
        <p:txBody>
          <a:bodyPr lIns="90488" tIns="44450" rIns="90488" bIns="44450"/>
          <a:lstStyle/>
          <a:p>
            <a:pPr lvl="4">
              <a:buFontTx/>
              <a:buChar char="•"/>
            </a:pPr>
            <a:r>
              <a:rPr lang="en-GB" sz="3200" b="1" dirty="0" err="1"/>
              <a:t>Связующий</a:t>
            </a:r>
            <a:r>
              <a:rPr lang="en-GB" sz="3200" b="1" dirty="0"/>
              <a:t> </a:t>
            </a:r>
            <a:r>
              <a:rPr lang="en-GB" sz="3200" b="1" dirty="0" err="1"/>
              <a:t>элемент</a:t>
            </a:r>
            <a:endParaRPr lang="en-GB" sz="3200" b="1" dirty="0"/>
          </a:p>
          <a:p>
            <a:pPr lvl="4">
              <a:buFontTx/>
              <a:buChar char="•"/>
            </a:pPr>
            <a:r>
              <a:rPr lang="en-GB" sz="3200" b="1" dirty="0" err="1"/>
              <a:t>Цветной</a:t>
            </a:r>
            <a:r>
              <a:rPr lang="en-GB" sz="3200" b="1" dirty="0"/>
              <a:t> </a:t>
            </a:r>
            <a:r>
              <a:rPr lang="en-GB" sz="3200" b="1" dirty="0" err="1"/>
              <a:t>пигмент</a:t>
            </a:r>
            <a:endParaRPr lang="en-GB" sz="3200" b="1" dirty="0"/>
          </a:p>
          <a:p>
            <a:pPr lvl="4">
              <a:buFontTx/>
              <a:buChar char="•"/>
            </a:pPr>
            <a:r>
              <a:rPr lang="en-GB" sz="3200" b="1" dirty="0" err="1"/>
              <a:t>Наполнитель</a:t>
            </a:r>
            <a:endParaRPr lang="en-GB" sz="3200" b="1" dirty="0"/>
          </a:p>
          <a:p>
            <a:pPr lvl="4">
              <a:buFontTx/>
              <a:buChar char="•"/>
            </a:pPr>
            <a:r>
              <a:rPr lang="en-GB" sz="3200" b="1" dirty="0" err="1"/>
              <a:t>Растворитель</a:t>
            </a:r>
            <a:endParaRPr lang="en-GB" sz="3200" b="1" dirty="0"/>
          </a:p>
          <a:p>
            <a:pPr lvl="4">
              <a:buFontTx/>
              <a:buChar char="•"/>
            </a:pPr>
            <a:r>
              <a:rPr lang="en-GB" sz="3200" b="1" dirty="0" err="1"/>
              <a:t>Добавки</a:t>
            </a:r>
            <a:endParaRPr lang="en-GB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11176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GB"/>
              <a:t>    Что влияет на процесс высыхания ?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114800"/>
          </a:xfrm>
          <a:noFill/>
          <a:ln/>
        </p:spPr>
        <p:txBody>
          <a:bodyPr lIns="90488" tIns="44450" rIns="90488" bIns="44450"/>
          <a:lstStyle/>
          <a:p>
            <a:pPr lvl="3">
              <a:buFontTx/>
              <a:buChar char="•"/>
            </a:pPr>
            <a:r>
              <a:rPr lang="en-GB" sz="3200"/>
              <a:t> </a:t>
            </a:r>
            <a:r>
              <a:rPr lang="ru-RU" sz="3200"/>
              <a:t>Относительная влажность, % R.H.</a:t>
            </a:r>
          </a:p>
          <a:p>
            <a:pPr lvl="3">
              <a:buFontTx/>
              <a:buChar char="•"/>
            </a:pPr>
            <a:r>
              <a:rPr lang="ru-RU" sz="3200"/>
              <a:t> Вентиляция</a:t>
            </a:r>
          </a:p>
          <a:p>
            <a:pPr lvl="3">
              <a:buFontTx/>
              <a:buChar char="•"/>
            </a:pPr>
            <a:r>
              <a:rPr lang="ru-RU" sz="3200"/>
              <a:t> Температура</a:t>
            </a:r>
          </a:p>
          <a:p>
            <a:pPr lvl="3">
              <a:buFontTx/>
              <a:buChar char="•"/>
            </a:pPr>
            <a:r>
              <a:rPr lang="ru-RU" sz="3200"/>
              <a:t> Толщина пленки</a:t>
            </a:r>
          </a:p>
          <a:p>
            <a:pPr lvl="3">
              <a:buFontTx/>
              <a:buChar char="•"/>
            </a:pPr>
            <a:r>
              <a:rPr lang="ru-RU" sz="3200"/>
              <a:t> Количество слоев</a:t>
            </a:r>
          </a:p>
          <a:p>
            <a:pPr lvl="3">
              <a:buFontTx/>
              <a:buChar char="•"/>
            </a:pPr>
            <a:r>
              <a:rPr lang="ru-RU" sz="3200"/>
              <a:t> Интенсивность испарения растворителя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143000" y="1981200"/>
            <a:ext cx="7159625" cy="283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ru-RU" sz="3600">
                <a:solidFill>
                  <a:srgbClr val="00279F"/>
                </a:solidFill>
              </a:rPr>
              <a:t>Температура поверхности должна быть минимум  </a:t>
            </a:r>
            <a:r>
              <a:rPr lang="ru-RU" sz="3600">
                <a:solidFill>
                  <a:schemeClr val="hlink"/>
                </a:solidFill>
              </a:rPr>
              <a:t> </a:t>
            </a:r>
          </a:p>
          <a:p>
            <a:pPr algn="ctr" defTabSz="762000">
              <a:spcBef>
                <a:spcPct val="50000"/>
              </a:spcBef>
            </a:pPr>
            <a:r>
              <a:rPr lang="ru-RU" sz="3600">
                <a:solidFill>
                  <a:srgbClr val="FF0000"/>
                </a:solidFill>
              </a:rPr>
              <a:t>на 3 °C выше точки росы </a:t>
            </a:r>
          </a:p>
          <a:p>
            <a:pPr algn="ctr" defTabSz="762000">
              <a:spcBef>
                <a:spcPct val="50000"/>
              </a:spcBef>
            </a:pPr>
            <a:endParaRPr lang="en-GB" sz="3600">
              <a:solidFill>
                <a:srgbClr val="FF0000"/>
              </a:solidFill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04800" y="76200"/>
            <a:ext cx="853440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ru-RU" sz="28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Климатические требование при проведении </a:t>
            </a:r>
          </a:p>
          <a:p>
            <a:pPr algn="ctr"/>
            <a:r>
              <a:rPr lang="ru-RU" sz="28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 по очистке и окраске поверхности </a:t>
            </a:r>
            <a:endParaRPr lang="ru-RU" sz="3600" b="1">
              <a:solidFill>
                <a:srgbClr val="00279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413" y="228600"/>
            <a:ext cx="6965950" cy="8382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pPr algn="l"/>
            <a:r>
              <a:rPr lang="en-GB">
                <a:latin typeface="Humnst777 BT" pitchFamily="34" charset="0"/>
              </a:rPr>
              <a:t>Что такое химическая 		устойчивость?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1827213"/>
          </a:xfrm>
          <a:solidFill>
            <a:srgbClr val="FFFFBB"/>
          </a:solidFill>
          <a:ln/>
        </p:spPr>
        <p:txBody>
          <a:bodyPr lIns="90488" tIns="44450" rIns="90488" bIns="44450"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en-GB"/>
              <a:t>“</a:t>
            </a:r>
            <a:r>
              <a:rPr lang="ru-RU"/>
              <a:t>Свойство защитного покрытия сохранять свою структуру неизменной под воздействием химических активных веществ”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8382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GB"/>
              <a:t>Почему химикаты агрессивны к покрытиям ?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915400" cy="4495800"/>
          </a:xfrm>
          <a:noFill/>
          <a:ln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ru-RU" b="1" dirty="0">
                <a:solidFill>
                  <a:srgbClr val="FF0000"/>
                </a:solidFill>
              </a:rPr>
              <a:t>Основными факторами являются:</a:t>
            </a:r>
            <a:endParaRPr lang="ru-RU" dirty="0"/>
          </a:p>
          <a:p>
            <a:r>
              <a:rPr lang="ru-RU" dirty="0"/>
              <a:t>Размер молекул: Проникновение</a:t>
            </a:r>
            <a:endParaRPr lang="ru-RU" sz="2800" dirty="0"/>
          </a:p>
          <a:p>
            <a:pPr>
              <a:buFontTx/>
              <a:buNone/>
            </a:pPr>
            <a:r>
              <a:rPr lang="ru-RU" sz="2800" dirty="0"/>
              <a:t>	(Метанол, вода)</a:t>
            </a:r>
          </a:p>
          <a:p>
            <a:r>
              <a:rPr lang="ru-RU" dirty="0"/>
              <a:t>Растворители для органических отвердителей</a:t>
            </a:r>
          </a:p>
          <a:p>
            <a:pPr>
              <a:buFontTx/>
              <a:buNone/>
            </a:pPr>
            <a:r>
              <a:rPr lang="ru-RU" sz="2800" dirty="0"/>
              <a:t>	(</a:t>
            </a:r>
            <a:r>
              <a:rPr lang="ru-RU" sz="2800" dirty="0" err="1"/>
              <a:t>Эпокси</a:t>
            </a:r>
            <a:r>
              <a:rPr lang="ru-RU" sz="2800" dirty="0"/>
              <a:t>, </a:t>
            </a:r>
            <a:r>
              <a:rPr lang="ru-RU" sz="2800" dirty="0" err="1"/>
              <a:t>винилэстер,полиэстер</a:t>
            </a:r>
            <a:r>
              <a:rPr lang="ru-RU" sz="2800" dirty="0"/>
              <a:t>)</a:t>
            </a:r>
          </a:p>
          <a:p>
            <a:r>
              <a:rPr lang="ru-RU" dirty="0"/>
              <a:t> Распадающиеся молекулы отвердителя </a:t>
            </a:r>
          </a:p>
          <a:p>
            <a:pPr>
              <a:buFontTx/>
              <a:buNone/>
            </a:pPr>
            <a:r>
              <a:rPr lang="ru-RU" dirty="0"/>
              <a:t>    </a:t>
            </a:r>
            <a:r>
              <a:rPr lang="ru-RU" sz="2800" dirty="0"/>
              <a:t>(NaOH, </a:t>
            </a:r>
            <a:r>
              <a:rPr lang="ru-RU" sz="2800" dirty="0" smtClean="0"/>
              <a:t>Гипохлорит </a:t>
            </a:r>
            <a:r>
              <a:rPr lang="ru-RU" sz="2800" dirty="0"/>
              <a:t>натрия)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304800"/>
            <a:ext cx="8829675" cy="8382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ru-RU" sz="3200">
                <a:latin typeface="Humnst777 BT" pitchFamily="34" charset="0"/>
              </a:rPr>
              <a:t>Молекулярный размер и Химическая устойчивость</a:t>
            </a:r>
            <a:endParaRPr lang="en-GB" sz="3200">
              <a:latin typeface="Humnst777 BT" pitchFamily="34" charset="0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839200" cy="4881563"/>
          </a:xfrm>
          <a:noFill/>
          <a:ln/>
        </p:spPr>
        <p:txBody>
          <a:bodyPr lIns="90488" tIns="44450" rIns="90488" bIns="44450"/>
          <a:lstStyle/>
          <a:p>
            <a:r>
              <a:rPr lang="ru-RU" sz="2400" b="1" dirty="0"/>
              <a:t>Маленькие молекулы- C</a:t>
            </a:r>
            <a:r>
              <a:rPr lang="ru-RU" sz="2400" b="1" baseline="-25000" dirty="0"/>
              <a:t>3</a:t>
            </a:r>
            <a:r>
              <a:rPr lang="ru-RU" sz="2400" b="1" dirty="0"/>
              <a:t> и меньше</a:t>
            </a:r>
            <a:endParaRPr lang="ru-RU" sz="2800" b="1" dirty="0"/>
          </a:p>
          <a:p>
            <a:pPr lvl="1"/>
            <a:r>
              <a:rPr lang="ru-RU" sz="2400" dirty="0"/>
              <a:t>легкое проникновение в покрытие и обратно</a:t>
            </a:r>
          </a:p>
          <a:p>
            <a:pPr lvl="1"/>
            <a:r>
              <a:rPr lang="ru-RU" sz="2400" dirty="0"/>
              <a:t>примеры: Метанол, </a:t>
            </a:r>
            <a:r>
              <a:rPr lang="ru-RU" sz="2400" dirty="0" smtClean="0"/>
              <a:t>Этанол</a:t>
            </a:r>
            <a:r>
              <a:rPr lang="ru-RU" sz="2400" dirty="0"/>
              <a:t>, </a:t>
            </a:r>
            <a:r>
              <a:rPr lang="ru-RU" sz="2400" dirty="0" smtClean="0"/>
              <a:t>Этилацетат</a:t>
            </a:r>
            <a:r>
              <a:rPr lang="ru-RU" sz="2400" dirty="0"/>
              <a:t>, Уксусная кислота</a:t>
            </a:r>
          </a:p>
          <a:p>
            <a:r>
              <a:rPr lang="ru-RU" sz="2400" b="1" dirty="0"/>
              <a:t>Молекулы среднего размера - C</a:t>
            </a:r>
            <a:r>
              <a:rPr lang="ru-RU" sz="2400" b="1" baseline="-25000" dirty="0"/>
              <a:t>3</a:t>
            </a:r>
            <a:r>
              <a:rPr lang="ru-RU" sz="2400" b="1" dirty="0"/>
              <a:t> до C</a:t>
            </a:r>
            <a:r>
              <a:rPr lang="ru-RU" sz="2400" b="1" baseline="-25000" dirty="0"/>
              <a:t>6</a:t>
            </a:r>
            <a:endParaRPr lang="ru-RU" sz="2800" dirty="0"/>
          </a:p>
          <a:p>
            <a:pPr lvl="1"/>
            <a:r>
              <a:rPr lang="ru-RU" sz="2400" dirty="0"/>
              <a:t>Проникновение легче в покрытие</a:t>
            </a:r>
          </a:p>
          <a:p>
            <a:pPr lvl="1"/>
            <a:r>
              <a:rPr lang="ru-RU" sz="2400" dirty="0"/>
              <a:t>остается в покрытие</a:t>
            </a:r>
          </a:p>
          <a:p>
            <a:pPr lvl="1"/>
            <a:r>
              <a:rPr lang="ru-RU" sz="2400" dirty="0"/>
              <a:t>пример: Бутанол, </a:t>
            </a:r>
            <a:r>
              <a:rPr lang="ru-RU" sz="2400" dirty="0" err="1" smtClean="0"/>
              <a:t>Бутилацетат</a:t>
            </a:r>
            <a:endParaRPr lang="ru-RU" sz="2400" dirty="0"/>
          </a:p>
          <a:p>
            <a:r>
              <a:rPr lang="ru-RU" sz="2400" b="1" dirty="0"/>
              <a:t>Большие молекулы - C</a:t>
            </a:r>
            <a:r>
              <a:rPr lang="ru-RU" sz="2400" b="1" baseline="-25000" dirty="0"/>
              <a:t>6</a:t>
            </a:r>
            <a:r>
              <a:rPr lang="ru-RU" sz="2400" b="1" dirty="0"/>
              <a:t> и больше</a:t>
            </a:r>
          </a:p>
          <a:p>
            <a:pPr lvl="1"/>
            <a:r>
              <a:rPr lang="ru-RU" sz="2400" dirty="0"/>
              <a:t>не проникают в покрытие</a:t>
            </a:r>
          </a:p>
          <a:p>
            <a:pPr lvl="1"/>
            <a:r>
              <a:rPr lang="ru-RU" sz="2400" dirty="0"/>
              <a:t>могут быть агрессивными</a:t>
            </a:r>
          </a:p>
          <a:p>
            <a:pPr lvl="1"/>
            <a:r>
              <a:rPr lang="ru-RU" sz="2400" dirty="0" smtClean="0"/>
              <a:t>пример: </a:t>
            </a:r>
            <a:r>
              <a:rPr lang="ru-RU" sz="2400" dirty="0" err="1" smtClean="0"/>
              <a:t>Бензилхлорид</a:t>
            </a:r>
            <a:r>
              <a:rPr lang="ru-RU" sz="2400" dirty="0"/>
              <a:t>, </a:t>
            </a:r>
            <a:r>
              <a:rPr lang="ru-RU" sz="2400" dirty="0" err="1" smtClean="0"/>
              <a:t>Бутилоктадеканоат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28600"/>
            <a:ext cx="8191500" cy="838200"/>
          </a:xfrm>
          <a:noFill/>
          <a:ln/>
        </p:spPr>
        <p:txBody>
          <a:bodyPr lIns="90488" tIns="44450" rIns="90488" bIns="44450"/>
          <a:lstStyle/>
          <a:p>
            <a:r>
              <a:rPr lang="ru-RU" sz="3200">
                <a:latin typeface="Humnst777 BT" pitchFamily="34" charset="0"/>
              </a:rPr>
              <a:t>Характеристики агрессивных химикатов</a:t>
            </a:r>
            <a:endParaRPr lang="en-GB" sz="3200">
              <a:latin typeface="Humnst777 BT" pitchFamily="34" charset="0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2309813" y="1763713"/>
            <a:ext cx="5240337" cy="4419600"/>
          </a:xfrm>
          <a:noFill/>
          <a:ln/>
        </p:spPr>
        <p:txBody>
          <a:bodyPr lIns="90488" tIns="44450" rIns="90488" bIns="44450"/>
          <a:lstStyle/>
          <a:p>
            <a:pPr>
              <a:buFontTx/>
              <a:buNone/>
            </a:pPr>
            <a:endParaRPr lang="en-GB" sz="2800"/>
          </a:p>
          <a:p>
            <a:r>
              <a:rPr lang="ru-RU" sz="2800"/>
              <a:t>Коррозийными свойствами</a:t>
            </a:r>
          </a:p>
          <a:p>
            <a:r>
              <a:rPr lang="ru-RU" sz="2800"/>
              <a:t>Провоцируют поднятие краски</a:t>
            </a:r>
          </a:p>
          <a:p>
            <a:r>
              <a:rPr lang="ru-RU" sz="2800"/>
              <a:t>Имеют высокую температуру</a:t>
            </a:r>
          </a:p>
          <a:p>
            <a:r>
              <a:rPr lang="ru-RU" sz="2800"/>
              <a:t>Химически активны (кислоты, щелочи)</a:t>
            </a:r>
          </a:p>
          <a:p>
            <a:r>
              <a:rPr lang="ru-RU" sz="2800"/>
              <a:t>Травление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1600200" y="1690688"/>
            <a:ext cx="58086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ru-RU" sz="2800" b="1">
                <a:solidFill>
                  <a:srgbClr val="FF0000"/>
                </a:solidFill>
              </a:rPr>
              <a:t>Агрессивные химикаты обладают: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8229600" cy="35814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Химический состав и виды акварельных красок. Гуаши. Масляные краски.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228600" y="1066800"/>
            <a:ext cx="4800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99"/>
                </a:solidFill>
                <a:latin typeface="+mn-lt"/>
              </a:rPr>
              <a:t>Акварель</a:t>
            </a:r>
            <a:r>
              <a:rPr lang="ru-RU" sz="2400" dirty="0">
                <a:solidFill>
                  <a:srgbClr val="000099"/>
                </a:solidFill>
                <a:latin typeface="+mn-lt"/>
              </a:rPr>
              <a:t> — это водяные краски. Основные качества акварели — прозрачность, мягкость, чистота и яркость цвета. Связующим акварельных красок являются растительные прозрачные клеи — </a:t>
            </a:r>
            <a:r>
              <a:rPr lang="ru-RU" sz="2400" i="1" dirty="0">
                <a:solidFill>
                  <a:srgbClr val="000099"/>
                </a:solidFill>
                <a:latin typeface="+mn-lt"/>
              </a:rPr>
              <a:t>гуммиарабик</a:t>
            </a:r>
            <a:r>
              <a:rPr lang="ru-RU" sz="2400" dirty="0">
                <a:solidFill>
                  <a:srgbClr val="000099"/>
                </a:solidFill>
                <a:latin typeface="+mn-lt"/>
              </a:rPr>
              <a:t> и </a:t>
            </a:r>
            <a:r>
              <a:rPr lang="ru-RU" sz="2400" i="1" dirty="0">
                <a:solidFill>
                  <a:srgbClr val="000099"/>
                </a:solidFill>
                <a:latin typeface="+mn-lt"/>
              </a:rPr>
              <a:t>декстрин</a:t>
            </a:r>
            <a:r>
              <a:rPr lang="ru-RU" sz="2400" dirty="0">
                <a:solidFill>
                  <a:srgbClr val="000099"/>
                </a:solidFill>
                <a:latin typeface="+mn-lt"/>
              </a:rPr>
              <a:t>, легко растворимые водой.     Акварельные краски  содержат также глицерин и сахар, что делает их пластичными. Глицерин удерживает влагу, не дает краскам пересыхать и становиться хрупкими. </a:t>
            </a:r>
          </a:p>
        </p:txBody>
      </p:sp>
      <p:pic>
        <p:nvPicPr>
          <p:cNvPr id="10244" name="Picture 14" descr="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219200"/>
            <a:ext cx="3886200" cy="5181600"/>
          </a:xfr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/>
              <a:t>Краски делятся на две группы 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4000" dirty="0" smtClean="0"/>
          </a:p>
        </p:txBody>
      </p:sp>
      <p:graphicFrame>
        <p:nvGraphicFramePr>
          <p:cNvPr id="73823" name="Group 95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45415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charset="0"/>
                        </a:rPr>
                        <a:t>теплые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холодные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</a:rPr>
                        <a:t>К теплым относятся желтые, оранжевые, красные, коричневые, то есть все краски, которые в основе своей содержат то или иное количество красного или желтого цвета.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Arial" charset="0"/>
                        </a:rPr>
                        <a:t>К группе холодных —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Arial" charset="0"/>
                        </a:rPr>
                        <a:t>голубые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Arial" charset="0"/>
                        </a:rPr>
                        <a:t>, синие, зеленые, фиолетовые, если в них преобладают холодновато-синие оттенки.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3824" name="Group 96"/>
          <p:cNvGraphicFramePr>
            <a:graphicFrameLocks noGrp="1"/>
          </p:cNvGraphicFramePr>
          <p:nvPr/>
        </p:nvGraphicFramePr>
        <p:xfrm>
          <a:off x="457200" y="5257800"/>
          <a:ext cx="8229600" cy="12700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27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Зеленые, фиолетовые, серые и черные цвета могут быть как холодными, так и теплыми в зависимости от особенностей колера и влияния окружения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raski-akvareln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"/>
            <a:ext cx="432593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41910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CC3300"/>
                </a:solidFill>
              </a:rPr>
              <a:t>Бывает:</a:t>
            </a:r>
          </a:p>
          <a:p>
            <a:pPr>
              <a:buFontTx/>
              <a:buChar char="•"/>
            </a:pPr>
            <a:r>
              <a:rPr lang="ru-RU" sz="3200" i="1">
                <a:solidFill>
                  <a:srgbClr val="CC3300"/>
                </a:solidFill>
              </a:rPr>
              <a:t>твердая акварель в плитках</a:t>
            </a:r>
          </a:p>
          <a:p>
            <a:pPr>
              <a:buFontTx/>
              <a:buChar char="•"/>
            </a:pPr>
            <a:r>
              <a:rPr lang="ru-RU" sz="3200" i="1">
                <a:solidFill>
                  <a:srgbClr val="CC3300"/>
                </a:solidFill>
              </a:rPr>
              <a:t>полутвердая акварель в кюветах и тубах</a:t>
            </a:r>
          </a:p>
          <a:p>
            <a:pPr>
              <a:buFontTx/>
              <a:buChar char="•"/>
            </a:pPr>
            <a:r>
              <a:rPr lang="ru-RU" sz="3200" i="1">
                <a:solidFill>
                  <a:srgbClr val="CC3300"/>
                </a:solidFill>
              </a:rPr>
              <a:t>жидкая акварель</a:t>
            </a:r>
          </a:p>
          <a:p>
            <a:r>
              <a:rPr lang="ru-RU" sz="3200">
                <a:solidFill>
                  <a:srgbClr val="CC3300"/>
                </a:solidFill>
              </a:rPr>
              <a:t>У каждого вида существует конкретный тип использования</a:t>
            </a:r>
            <a:r>
              <a:rPr lang="ru-RU">
                <a:solidFill>
                  <a:srgbClr val="CC3300"/>
                </a:solidFill>
              </a:rPr>
              <a:t> 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304800"/>
            <a:ext cx="7747000" cy="914400"/>
          </a:xfrm>
          <a:noFill/>
          <a:ln/>
        </p:spPr>
        <p:txBody>
          <a:bodyPr lIns="90488" tIns="44450" rIns="90488" bIns="44450"/>
          <a:lstStyle/>
          <a:p>
            <a:r>
              <a:rPr lang="en-GB"/>
              <a:t>Что такое связующий элемент 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5400"/>
            <a:ext cx="9220200" cy="4495800"/>
          </a:xfrm>
          <a:noFill/>
          <a:ln/>
        </p:spPr>
        <p:txBody>
          <a:bodyPr lIns="90488" tIns="44450" rIns="90488" bIns="44450"/>
          <a:lstStyle/>
          <a:p>
            <a:pPr algn="ctr">
              <a:buFontTx/>
              <a:buNone/>
            </a:pPr>
            <a:r>
              <a:rPr lang="ru-RU" sz="2800"/>
              <a:t>Связующий элемент это жидкая среда или раствор, который формирует пленку во время высыхания краски.</a:t>
            </a:r>
          </a:p>
          <a:p>
            <a:pPr algn="ctr">
              <a:buFontTx/>
              <a:buNone/>
            </a:pPr>
            <a:endParaRPr lang="ru-RU" sz="2800"/>
          </a:p>
          <a:p>
            <a:pPr algn="ctr">
              <a:buFontTx/>
              <a:buNone/>
            </a:pPr>
            <a:r>
              <a:rPr lang="ru-RU" sz="2800" u="sng"/>
              <a:t>Высыхание/кристаллизация осуществляется:</a:t>
            </a:r>
          </a:p>
          <a:p>
            <a:pPr>
              <a:buFontTx/>
              <a:buNone/>
            </a:pPr>
            <a:r>
              <a:rPr lang="ru-RU" sz="2400" b="1"/>
              <a:t>           A.	Испарение растворителя/воды 	(физическое 			высыхание, химическая реакция).</a:t>
            </a:r>
          </a:p>
          <a:p>
            <a:pPr>
              <a:buFontTx/>
              <a:buNone/>
            </a:pPr>
            <a:r>
              <a:rPr lang="ru-RU" sz="2400" b="1"/>
              <a:t>		B.	Испарение растворителя и химическая 			реакция происходят во время высыхания 			краски. (химическое высыхание/кристаллизация</a:t>
            </a:r>
            <a:r>
              <a:rPr lang="en-GB" sz="2400" b="1"/>
              <a:t>).</a:t>
            </a:r>
          </a:p>
          <a:p>
            <a:pPr>
              <a:buFontTx/>
              <a:buNone/>
            </a:pPr>
            <a:r>
              <a:rPr lang="en-GB" sz="2400" b="1"/>
              <a:t>			</a:t>
            </a:r>
          </a:p>
          <a:p>
            <a:pPr>
              <a:buFontTx/>
              <a:buNone/>
            </a:pPr>
            <a:endParaRPr lang="en-GB" sz="2400" b="1"/>
          </a:p>
          <a:p>
            <a:pPr>
              <a:buFontTx/>
              <a:buNone/>
            </a:pPr>
            <a:endParaRPr lang="en-GB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534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800080"/>
                </a:solidFill>
              </a:rPr>
              <a:t>Еще бывают акварельные карандаши и мелки. Вы можете рисовать ими как обычными карандашами или мелками, но как только вы начнёте применять воду, то цвет будет рассеиваться, и вы получите акварельные краски. Акварельные карандаши содержат в себе пигмент, который распадается в воде</a:t>
            </a:r>
            <a:r>
              <a:rPr lang="ru-RU" sz="2000"/>
              <a:t> </a:t>
            </a:r>
          </a:p>
        </p:txBody>
      </p:sp>
      <p:pic>
        <p:nvPicPr>
          <p:cNvPr id="13315" name="Picture 5" descr="04086b997637f3aca8b82d6788366ca5_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14600"/>
            <a:ext cx="4572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41870_1"/>
          <p:cNvPicPr>
            <a:picLocks noChangeAspect="1" noChangeArrowheads="1"/>
          </p:cNvPicPr>
          <p:nvPr/>
        </p:nvPicPr>
        <p:blipFill>
          <a:blip r:embed="rId3" cstate="print"/>
          <a:srcRect l="5530" t="3687" r="7834" b="5991"/>
          <a:stretch>
            <a:fillRect/>
          </a:stretch>
        </p:blipFill>
        <p:spPr bwMode="auto">
          <a:xfrm>
            <a:off x="457200" y="2667000"/>
            <a:ext cx="358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8229600" cy="2819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336600"/>
                </a:solidFill>
              </a:rPr>
              <a:t>Акварельные краски называются медовыми, потому что их изготавливают с добавлением мёда. Это делают для того, чтобы краски были более пластичными.</a:t>
            </a:r>
            <a:endParaRPr lang="en-US" sz="2800" dirty="0" smtClean="0">
              <a:solidFill>
                <a:srgbClr val="3366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rgbClr val="3366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</a:t>
            </a:r>
            <a:endParaRPr lang="ru-RU" sz="1800" dirty="0" smtClean="0"/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44775"/>
            <a:ext cx="64008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lide_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47" y="533400"/>
            <a:ext cx="8171905" cy="559276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46038"/>
            <a:ext cx="9133417" cy="6811962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4234" y="7938"/>
            <a:ext cx="9148234" cy="6861175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emp\РХК\Основы материаловедения\Безымянный.jpg"/>
          <p:cNvPicPr>
            <a:picLocks noChangeAspect="1" noChangeArrowheads="1"/>
          </p:cNvPicPr>
          <p:nvPr/>
        </p:nvPicPr>
        <p:blipFill>
          <a:blip r:embed="rId2" cstate="print"/>
          <a:srcRect b="20501"/>
          <a:stretch>
            <a:fillRect/>
          </a:stretch>
        </p:blipFill>
        <p:spPr bwMode="auto">
          <a:xfrm>
            <a:off x="0" y="0"/>
            <a:ext cx="1534361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552" y="-188258"/>
            <a:ext cx="5099795" cy="887505"/>
          </a:xfrm>
        </p:spPr>
        <p:txBody>
          <a:bodyPr/>
          <a:lstStyle/>
          <a:p>
            <a:r>
              <a:rPr lang="ru-RU" dirty="0" smtClean="0"/>
              <a:t>Красители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 и тоже или нет?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27908"/>
            <a:ext cx="8255726" cy="517289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Термины "краситель" и "пигмент" часто используют как синонимы. </a:t>
            </a:r>
          </a:p>
          <a:p>
            <a:r>
              <a:rPr lang="ru-RU" dirty="0" smtClean="0"/>
              <a:t>Они различаются по своей растворимости в красильной среде (растворителе).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Красители растворимы в красильной среде</a:t>
            </a:r>
            <a:r>
              <a:rPr lang="ru-RU" dirty="0" smtClean="0"/>
              <a:t>. В процессе окрашивания они проникают внутрь материала и образуют более или менее прочную связь с волокнами.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Пигменты - нерастворимы</a:t>
            </a:r>
            <a:r>
              <a:rPr lang="ru-RU" dirty="0" smtClean="0"/>
              <a:t>. В краске они находятся в связующем веществе (олифе, нитроцеллюлозе и пр.). Связь с окрашиваемым материалом обеспечивает связующее.</a:t>
            </a:r>
          </a:p>
          <a:p>
            <a:endParaRPr lang="ru-RU" dirty="0"/>
          </a:p>
        </p:txBody>
      </p:sp>
      <p:pic>
        <p:nvPicPr>
          <p:cNvPr id="2050" name="Picture 2" descr="D:\vidr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305548" y="5566523"/>
            <a:ext cx="4762500" cy="3524250"/>
          </a:xfrm>
          <a:prstGeom prst="rect">
            <a:avLst/>
          </a:prstGeom>
          <a:noFill/>
        </p:spPr>
      </p:pic>
      <p:pic>
        <p:nvPicPr>
          <p:cNvPr id="2051" name="Picture 3" descr="D:\artage-io-thumb-5e8a1072d719e1af5c0e8de27ef9170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2299" y="-3105431"/>
            <a:ext cx="57150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Краситель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1" y="1293223"/>
            <a:ext cx="8098970" cy="5342708"/>
          </a:xfrm>
        </p:spPr>
        <p:txBody>
          <a:bodyPr>
            <a:normAutofit fontScale="92500"/>
          </a:bodyPr>
          <a:lstStyle/>
          <a:p>
            <a:r>
              <a:rPr lang="ru-RU" sz="3200" b="1" dirty="0" smtClean="0"/>
              <a:t>Краситель</a:t>
            </a:r>
            <a:r>
              <a:rPr lang="ru-RU" sz="3200" dirty="0" smtClean="0"/>
              <a:t> – это вещество, которое окрашивает конечный продукт, растворяясь в нем, то есть, вступая в химическую реакцию с основой. Он обязательно обладает свойством миграции.</a:t>
            </a:r>
          </a:p>
          <a:p>
            <a:r>
              <a:rPr lang="ru-RU" sz="3200" dirty="0" smtClean="0"/>
              <a:t>Растворяется в воде!!!</a:t>
            </a:r>
          </a:p>
          <a:p>
            <a:r>
              <a:rPr lang="ru-RU" sz="3200" dirty="0" smtClean="0"/>
              <a:t>Отличительная способность красителя - способность пропитывать окрашиваемый материал. Например, текстиль, шерсть, бумагу, мех, волосы, кожу, древесину, пищу…</a:t>
            </a:r>
          </a:p>
          <a:p>
            <a:endParaRPr lang="ru-RU" dirty="0"/>
          </a:p>
        </p:txBody>
      </p:sp>
      <p:pic>
        <p:nvPicPr>
          <p:cNvPr id="1026" name="Picture 2" descr="D:\artage-io-thumb-6d619ff9873f092d125cb611e52738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1006" y="-1828696"/>
            <a:ext cx="5715000" cy="519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304800"/>
            <a:ext cx="7747000" cy="9144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ru-RU" dirty="0"/>
              <a:t>Свойства краски зависят от связующего элемента.</a:t>
            </a:r>
            <a:endParaRPr lang="en-GB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6705600" cy="41148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ru-RU" dirty="0"/>
              <a:t>Указывает на тип краски</a:t>
            </a:r>
          </a:p>
          <a:p>
            <a:pPr>
              <a:lnSpc>
                <a:spcPct val="90000"/>
              </a:lnSpc>
            </a:pPr>
            <a:r>
              <a:rPr lang="ru-RU" dirty="0"/>
              <a:t>Связывает пигменты и наполнители в сухой остаток                                                     </a:t>
            </a:r>
          </a:p>
          <a:p>
            <a:pPr>
              <a:lnSpc>
                <a:spcPct val="90000"/>
              </a:lnSpc>
            </a:pPr>
            <a:r>
              <a:rPr lang="ru-RU" dirty="0"/>
              <a:t>Обеспечивает адгезию к поверхности</a:t>
            </a:r>
          </a:p>
          <a:p>
            <a:pPr>
              <a:lnSpc>
                <a:spcPct val="90000"/>
              </a:lnSpc>
            </a:pPr>
            <a:r>
              <a:rPr lang="ru-RU" dirty="0"/>
              <a:t>Обеспечивает </a:t>
            </a:r>
            <a:r>
              <a:rPr lang="ru-RU" dirty="0" err="1"/>
              <a:t>водо</a:t>
            </a:r>
            <a:r>
              <a:rPr lang="ru-RU" dirty="0"/>
              <a:t>-, химическую, ультрафиолетовую устойчивость и устойчивость к растворителям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Красители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Красители растворимы в красильной среде (растворителе). В процессе окрашивания они проникают внутрь материала и образуют более или менее прочную связь с волокнами.</a:t>
            </a:r>
          </a:p>
          <a:p>
            <a:r>
              <a:rPr lang="ru-RU" dirty="0" smtClean="0"/>
              <a:t>Самый известный в повседневной жизни вид красителя – пищевые красители.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6" y="1"/>
            <a:ext cx="7666264" cy="1337732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>КЛАССИФИКАЦИЯ  Красителей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60" y="1465729"/>
            <a:ext cx="7845398" cy="4987322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искусственные   </a:t>
            </a:r>
            <a:r>
              <a:rPr lang="ru-RU" sz="2900" dirty="0" smtClean="0"/>
              <a:t>                  </a:t>
            </a:r>
            <a:r>
              <a:rPr lang="ru-RU" sz="3200" dirty="0" smtClean="0"/>
              <a:t>натуральные  </a:t>
            </a:r>
            <a:r>
              <a:rPr lang="ru-RU" sz="2900" dirty="0" smtClean="0"/>
              <a:t>       </a:t>
            </a:r>
          </a:p>
          <a:p>
            <a:pPr>
              <a:buNone/>
            </a:pPr>
            <a:r>
              <a:rPr lang="ru-RU" sz="2900" dirty="0" smtClean="0"/>
              <a:t>(синтетические)                         • </a:t>
            </a:r>
            <a:r>
              <a:rPr lang="ru-RU" sz="2900" u="sng" dirty="0" smtClean="0"/>
              <a:t>растительные</a:t>
            </a:r>
          </a:p>
          <a:p>
            <a:pPr>
              <a:buNone/>
            </a:pPr>
            <a:r>
              <a:rPr lang="ru-RU" sz="2900" dirty="0" smtClean="0"/>
              <a:t>  </a:t>
            </a:r>
            <a:r>
              <a:rPr lang="ru-RU" sz="2900" i="1" dirty="0" smtClean="0"/>
              <a:t>анилиновые                               луковая шелуха</a:t>
            </a:r>
          </a:p>
          <a:p>
            <a:pPr>
              <a:buNone/>
            </a:pPr>
            <a:r>
              <a:rPr lang="ru-RU" sz="2900" dirty="0" smtClean="0"/>
              <a:t>                                                       • </a:t>
            </a:r>
            <a:r>
              <a:rPr lang="ru-RU" sz="2900" u="sng" dirty="0" smtClean="0"/>
              <a:t>животные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dirty="0" smtClean="0"/>
              <a:t>                                                        </a:t>
            </a:r>
            <a:r>
              <a:rPr lang="ru-RU" sz="2900" i="1" dirty="0" smtClean="0"/>
              <a:t>моллюски</a:t>
            </a:r>
          </a:p>
          <a:p>
            <a:pPr>
              <a:buNone/>
            </a:pPr>
            <a:endParaRPr lang="ru-RU" sz="900" i="1" dirty="0" smtClean="0"/>
          </a:p>
          <a:p>
            <a:r>
              <a:rPr lang="ru-RU" dirty="0" smtClean="0"/>
              <a:t>Искусственные красители по сравнению с природными менее светостойки.</a:t>
            </a:r>
          </a:p>
          <a:p>
            <a:r>
              <a:rPr lang="ru-RU" dirty="0" smtClean="0"/>
              <a:t>Для улучшения качества окраски рекомендуется добавлять спирт.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560321" y="966649"/>
            <a:ext cx="1476105" cy="627019"/>
          </a:xfrm>
          <a:prstGeom prst="straightConnector1">
            <a:avLst/>
          </a:prstGeom>
          <a:ln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868095" y="936169"/>
            <a:ext cx="1323699" cy="735877"/>
          </a:xfrm>
          <a:prstGeom prst="straightConnector1">
            <a:avLst/>
          </a:prstGeom>
          <a:ln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emp\РХК\Основы материаловедения\Пиг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7505" y="1"/>
            <a:ext cx="127744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8929" y="2353236"/>
            <a:ext cx="4141695" cy="76648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Batang" pitchFamily="18" charset="-127"/>
                <a:ea typeface="Batang" pitchFamily="18" charset="-127"/>
              </a:rPr>
              <a:t>Пигменты</a:t>
            </a:r>
            <a:endParaRPr lang="ru-RU" sz="54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Пигменты. Определение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Пигменты </a:t>
            </a:r>
            <a:r>
              <a:rPr lang="ru-RU" sz="3200" dirty="0" smtClean="0"/>
              <a:t>представляют собой тонко измельченные порошки минерального или органического происхождения или приготовленные химическим путем (искусственные), нерастворимые в воде и органических растворителях, но способные равномерно смешиваться с ними, образовывая красочные составы.</a:t>
            </a:r>
            <a:endParaRPr lang="ru-RU" sz="3200" dirty="0"/>
          </a:p>
        </p:txBody>
      </p:sp>
      <p:pic>
        <p:nvPicPr>
          <p:cNvPr id="4098" name="Picture 2" descr="D:\Pigm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141" y="4052933"/>
            <a:ext cx="5617029" cy="3747611"/>
          </a:xfrm>
          <a:prstGeom prst="rect">
            <a:avLst/>
          </a:prstGeom>
          <a:noFill/>
        </p:spPr>
      </p:pic>
      <p:pic>
        <p:nvPicPr>
          <p:cNvPr id="5" name="Picture 2" descr="D:\Pigm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7985" y="4244521"/>
            <a:ext cx="5617029" cy="3747611"/>
          </a:xfrm>
          <a:prstGeom prst="rect">
            <a:avLst/>
          </a:prstGeom>
          <a:noFill/>
        </p:spPr>
      </p:pic>
      <p:pic>
        <p:nvPicPr>
          <p:cNvPr id="6" name="Picture 2" descr="D:\Pigm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9459" y="4881282"/>
            <a:ext cx="3757393" cy="2506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Область применения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 Пигменты применяются для изготовления полиграфических, индустриальных, строительных и художественных красок, цветных карандашей, а также для окраски пластических масс, резины, синтетических волокон. </a:t>
            </a:r>
            <a:endParaRPr lang="ru-RU" sz="3200" dirty="0"/>
          </a:p>
        </p:txBody>
      </p:sp>
      <p:pic>
        <p:nvPicPr>
          <p:cNvPr id="5122" name="Picture 2" descr="D:\pigment_irpichni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1550" y="3979863"/>
            <a:ext cx="5080000" cy="337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6" y="1"/>
            <a:ext cx="7666264" cy="1337732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>КЛАССИФИКАЦИЯ  пигментов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60" y="1465729"/>
            <a:ext cx="7845398" cy="49873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искусственные   </a:t>
            </a:r>
            <a:r>
              <a:rPr lang="ru-RU" sz="2900" dirty="0" smtClean="0"/>
              <a:t>                  </a:t>
            </a:r>
            <a:r>
              <a:rPr lang="ru-RU" sz="3200" dirty="0" smtClean="0"/>
              <a:t>натуральные  </a:t>
            </a:r>
            <a:r>
              <a:rPr lang="ru-RU" sz="2900" dirty="0" smtClean="0"/>
              <a:t>       </a:t>
            </a:r>
          </a:p>
          <a:p>
            <a:pPr>
              <a:buNone/>
            </a:pPr>
            <a:r>
              <a:rPr lang="ru-RU" sz="2900" dirty="0" smtClean="0"/>
              <a:t>(синтетические)                         • </a:t>
            </a:r>
            <a:r>
              <a:rPr lang="ru-RU" sz="2900" u="sng" dirty="0" smtClean="0"/>
              <a:t>растительные</a:t>
            </a:r>
          </a:p>
          <a:p>
            <a:pPr>
              <a:buNone/>
            </a:pPr>
            <a:r>
              <a:rPr lang="ru-RU" sz="2900" dirty="0" smtClean="0"/>
              <a:t>  </a:t>
            </a:r>
            <a:r>
              <a:rPr lang="ru-RU" sz="2900" i="1" dirty="0" smtClean="0"/>
              <a:t>                                                     </a:t>
            </a:r>
            <a:r>
              <a:rPr lang="ru-RU" sz="2900" i="1" dirty="0" err="1" smtClean="0"/>
              <a:t>хлорофил</a:t>
            </a:r>
            <a:endParaRPr lang="ru-RU" sz="2900" i="1" dirty="0" smtClean="0"/>
          </a:p>
          <a:p>
            <a:pPr>
              <a:buNone/>
            </a:pPr>
            <a:r>
              <a:rPr lang="ru-RU" sz="2900" dirty="0" smtClean="0"/>
              <a:t>                                                       • </a:t>
            </a:r>
            <a:r>
              <a:rPr lang="ru-RU" sz="2900" u="sng" dirty="0" smtClean="0"/>
              <a:t>животные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i="1" dirty="0" smtClean="0"/>
              <a:t>                                                        гемоглобин</a:t>
            </a:r>
          </a:p>
          <a:p>
            <a:pPr>
              <a:buNone/>
            </a:pPr>
            <a:r>
              <a:rPr lang="ru-RU" sz="2900" i="1" dirty="0" smtClean="0"/>
              <a:t>                                                       </a:t>
            </a:r>
            <a:r>
              <a:rPr lang="ru-RU" sz="2900" dirty="0" smtClean="0"/>
              <a:t>• </a:t>
            </a:r>
            <a:r>
              <a:rPr lang="ru-RU" sz="2900" u="sng" dirty="0" smtClean="0"/>
              <a:t>минеральные</a:t>
            </a:r>
          </a:p>
          <a:p>
            <a:pPr>
              <a:buNone/>
            </a:pPr>
            <a:r>
              <a:rPr lang="ru-RU" sz="2900" i="1" dirty="0" smtClean="0"/>
              <a:t>                                                       глина, земля</a:t>
            </a:r>
            <a:endParaRPr lang="ru-RU" sz="2900" i="1" u="sng" dirty="0" smtClean="0"/>
          </a:p>
          <a:p>
            <a:pPr>
              <a:buNone/>
            </a:pPr>
            <a:endParaRPr lang="ru-RU" sz="900" i="1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560321" y="966649"/>
            <a:ext cx="1476105" cy="627019"/>
          </a:xfrm>
          <a:prstGeom prst="straightConnector1">
            <a:avLst/>
          </a:prstGeom>
          <a:ln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868095" y="936169"/>
            <a:ext cx="1323699" cy="735877"/>
          </a:xfrm>
          <a:prstGeom prst="straightConnector1">
            <a:avLst/>
          </a:prstGeom>
          <a:ln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Пигменты в </a:t>
            </a:r>
            <a:r>
              <a:rPr lang="ru-RU" dirty="0" err="1" smtClean="0"/>
              <a:t>оформ</a:t>
            </a:r>
            <a:r>
              <a:rPr lang="ru-RU" dirty="0" smtClean="0"/>
              <a:t>. работах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1254034"/>
            <a:ext cx="8067467" cy="492292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художественно-оформительских работах применяют в основном минеральные пигменты, обладающие большой стойкостью к атмосферным, химическим и световым воздействиям, что особенно важно при выполнении наружной наглядной агитации. На основе органических пигментов, которые уступают по прочности минеральным, но обладают достаточной светостойкостью, т. е. не выгорают и не меняют цвета под воздействием солнечных лучей, приготовляются красочные составы для работы внутри помещений.</a:t>
            </a:r>
            <a:endParaRPr lang="ru-RU" dirty="0"/>
          </a:p>
        </p:txBody>
      </p:sp>
      <p:pic>
        <p:nvPicPr>
          <p:cNvPr id="6146" name="Picture 2" descr="D:\lovely-amethyst-loose-pigment-1_1024x1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512" y="1220975"/>
            <a:ext cx="6191250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Наряду с природными и искусственными пигментами и красителями для художественного оформления применяют </a:t>
            </a:r>
            <a:r>
              <a:rPr lang="ru-RU" sz="3200" i="1" dirty="0" smtClean="0"/>
              <a:t>металлические порошки. </a:t>
            </a:r>
            <a:r>
              <a:rPr lang="ru-RU" sz="3200" dirty="0" smtClean="0"/>
              <a:t>Большое распространение </a:t>
            </a:r>
            <a:r>
              <a:rPr lang="ru-RU" sz="3200" i="1" dirty="0" smtClean="0"/>
              <a:t>по</a:t>
            </a:r>
            <a:r>
              <a:rPr lang="ru-RU" sz="3200" dirty="0" smtClean="0"/>
              <a:t>лучили тонкий порошок металлического алюминия серебристого цвета (алюминиевая пудра), тонкий бронзовый порошок, имеющий вид золотистой пудры.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AutoShape 16"/>
          <p:cNvSpPr>
            <a:spLocks noGrp="1" noChangeArrowheads="1"/>
          </p:cNvSpPr>
          <p:nvPr>
            <p:ph type="ctrTitle"/>
          </p:nvPr>
        </p:nvSpPr>
        <p:spPr>
          <a:xfrm>
            <a:off x="685800" y="1142984"/>
            <a:ext cx="8229600" cy="17526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i="1" dirty="0" smtClean="0">
                <a:latin typeface="Century Gothic" pitchFamily="34" charset="0"/>
              </a:rPr>
              <a:t>Природные и синтетические </a:t>
            </a:r>
            <a:r>
              <a:rPr lang="ru-RU" sz="6600" i="1" dirty="0" smtClean="0">
                <a:latin typeface="Century Gothic" pitchFamily="34" charset="0"/>
              </a:rPr>
              <a:t>красители</a:t>
            </a:r>
          </a:p>
        </p:txBody>
      </p:sp>
      <p:pic>
        <p:nvPicPr>
          <p:cNvPr id="5124" name="Picture 39" descr="JET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00438"/>
            <a:ext cx="36433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0"/>
          <p:cNvSpPr>
            <a:spLocks noGrp="1" noChangeArrowheads="1"/>
          </p:cNvSpPr>
          <p:nvPr>
            <p:ph type="title"/>
          </p:nvPr>
        </p:nvSpPr>
        <p:spPr>
          <a:xfrm>
            <a:off x="762000" y="-71454"/>
            <a:ext cx="79248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Красители</a:t>
            </a:r>
          </a:p>
        </p:txBody>
      </p:sp>
      <p:sp>
        <p:nvSpPr>
          <p:cNvPr id="8195" name="Rectangle 36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857232"/>
            <a:ext cx="4500594" cy="550072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Красители - это цветные органические соединения, обладающие свойством при взаимодействии с различными материалами закрепляться на этих материалах, окрашивая их. Цветность красителей связана с их химическим строением: наличием достаточно протяжённой системы  двойных связей, часто включающей гетероатомы. Впервые зависимость цвета и красящих свойств органических соединений от их строения была сформулирована в 1877 году немецким химиком О. Виттом. Согласно этой теории, цвет соединений обусловливается присутствием в них определённых ненасыщенных групп, названных Виттом </a:t>
            </a:r>
            <a:r>
              <a:rPr lang="ru-RU" sz="2000" i="1" dirty="0" smtClean="0"/>
              <a:t>хромофорами</a:t>
            </a:r>
            <a:r>
              <a:rPr lang="ru-RU" sz="2000" dirty="0" smtClean="0"/>
              <a:t>. </a:t>
            </a:r>
          </a:p>
        </p:txBody>
      </p:sp>
      <p:pic>
        <p:nvPicPr>
          <p:cNvPr id="8196" name="Picture 39" descr="JET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90" y="1285860"/>
            <a:ext cx="3724275" cy="37242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8839200" cy="4876800"/>
          </a:xfrm>
          <a:noFill/>
          <a:ln/>
        </p:spPr>
        <p:txBody>
          <a:bodyPr lIns="90488" tIns="44450" rIns="90488" bIns="44450"/>
          <a:lstStyle/>
          <a:p>
            <a:pPr lvl="2">
              <a:buFontTx/>
              <a:buNone/>
            </a:pPr>
            <a:r>
              <a:rPr lang="ru-RU" sz="3200" b="1">
                <a:solidFill>
                  <a:srgbClr val="FF0000"/>
                </a:solidFill>
              </a:rPr>
              <a:t>Большие молекулы обеспечивают:</a:t>
            </a:r>
            <a:endParaRPr lang="ru-RU" sz="3200" b="1"/>
          </a:p>
          <a:p>
            <a:pPr lvl="2">
              <a:buFontTx/>
              <a:buNone/>
            </a:pPr>
            <a:r>
              <a:rPr lang="ru-RU" sz="2800"/>
              <a:t>  a)	Хорошую механическую устойчивость</a:t>
            </a:r>
          </a:p>
          <a:p>
            <a:pPr lvl="2">
              <a:buFontTx/>
              <a:buNone/>
            </a:pPr>
            <a:r>
              <a:rPr lang="ru-RU" sz="2800"/>
              <a:t>	b)	Хорошую химическую устойчивость</a:t>
            </a:r>
          </a:p>
          <a:p>
            <a:pPr lvl="2">
              <a:buFontTx/>
              <a:buNone/>
            </a:pPr>
            <a:r>
              <a:rPr lang="ru-RU" sz="2000"/>
              <a:t>	</a:t>
            </a:r>
          </a:p>
          <a:p>
            <a:pPr lvl="2">
              <a:buFontTx/>
              <a:buNone/>
            </a:pPr>
            <a:r>
              <a:rPr lang="ru-RU" sz="2800"/>
              <a:t>   Связующий элемент физического высыхания</a:t>
            </a:r>
            <a:r>
              <a:rPr lang="ru-RU" sz="2800" b="1"/>
              <a:t>:</a:t>
            </a:r>
          </a:p>
          <a:p>
            <a:pPr lvl="2">
              <a:buFontTx/>
              <a:buNone/>
            </a:pPr>
            <a:r>
              <a:rPr lang="ru-RU" sz="2800"/>
              <a:t>	Большой размер молекул до начала высыхания</a:t>
            </a:r>
          </a:p>
          <a:p>
            <a:pPr lvl="2">
              <a:buFontTx/>
              <a:buNone/>
            </a:pPr>
            <a:r>
              <a:rPr lang="ru-RU" sz="2000"/>
              <a:t>	</a:t>
            </a:r>
          </a:p>
          <a:p>
            <a:pPr lvl="2">
              <a:buFontTx/>
              <a:buNone/>
            </a:pPr>
            <a:r>
              <a:rPr lang="ru-RU" sz="2800"/>
              <a:t>   Связующий элемент химического высыхания</a:t>
            </a:r>
            <a:r>
              <a:rPr lang="ru-RU" sz="2800" b="1"/>
              <a:t>:</a:t>
            </a:r>
          </a:p>
          <a:p>
            <a:pPr lvl="2">
              <a:buFontTx/>
              <a:buNone/>
            </a:pPr>
            <a:r>
              <a:rPr lang="ru-RU" sz="2800" b="1"/>
              <a:t>	</a:t>
            </a:r>
            <a:r>
              <a:rPr lang="ru-RU" sz="2800"/>
              <a:t>Большие молекулы формируются при высыхании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363663" y="-76200"/>
            <a:ext cx="6129337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GB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Сухой связующий элемент </a:t>
            </a:r>
          </a:p>
          <a:p>
            <a:pPr algn="ctr"/>
            <a:r>
              <a:rPr lang="en-GB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состоит из больших молекул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AutoShap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Красители</a:t>
            </a:r>
          </a:p>
        </p:txBody>
      </p:sp>
      <p:graphicFrame>
        <p:nvGraphicFramePr>
          <p:cNvPr id="318473" name="Organization Chart 9"/>
          <p:cNvGraphicFramePr>
            <a:graphicFrameLocks/>
          </p:cNvGraphicFramePr>
          <p:nvPr>
            <p:ph sz="half" idx="1"/>
          </p:nvPr>
        </p:nvGraphicFramePr>
        <p:xfrm>
          <a:off x="2700338" y="2349500"/>
          <a:ext cx="3770312" cy="2159000"/>
        </p:xfrm>
        <a:graphic>
          <a:graphicData uri="http://schemas.openxmlformats.org/drawingml/2006/compatibility">
            <com:legacyDrawing xmlns:com="http://schemas.openxmlformats.org/drawingml/2006/compatibility" spid="_x0000_s160770"/>
          </a:graphicData>
        </a:graphic>
      </p:graphicFrame>
      <p:pic>
        <p:nvPicPr>
          <p:cNvPr id="1034" name="Picture 28" descr="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4581525"/>
            <a:ext cx="1751013" cy="2060575"/>
          </a:xfrm>
          <a:noFill/>
        </p:spPr>
      </p:pic>
      <p:pic>
        <p:nvPicPr>
          <p:cNvPr id="1035" name="Picture 29" descr="ri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08625" y="4652963"/>
            <a:ext cx="2374900" cy="20161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31847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785786" y="214290"/>
            <a:ext cx="79248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Природные красители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643050"/>
            <a:ext cx="3770313" cy="372427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Природные красители – это органические соединения, которые</a:t>
            </a:r>
            <a:r>
              <a:rPr lang="ru-RU" sz="2400" b="1" dirty="0" smtClean="0"/>
              <a:t> </a:t>
            </a:r>
            <a:r>
              <a:rPr lang="ru-RU" sz="2400" dirty="0" smtClean="0"/>
              <a:t>вырабатываются живыми организмами и окрашивают животные и растительные клетки и ткани. Известные с древности природные красители получали главным образом из растений  и некоторых животных. </a:t>
            </a:r>
          </a:p>
        </p:txBody>
      </p:sp>
      <p:pic>
        <p:nvPicPr>
          <p:cNvPr id="9220" name="Picture 7" descr="du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16575" y="2482850"/>
            <a:ext cx="2555875" cy="1666875"/>
          </a:xfrm>
          <a:noFill/>
        </p:spPr>
      </p:pic>
      <p:pic>
        <p:nvPicPr>
          <p:cNvPr id="9221" name="Picture 8" descr="633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063" y="4365625"/>
            <a:ext cx="2735262" cy="20796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Алифатические и алициклические красители</a:t>
            </a:r>
          </a:p>
        </p:txBody>
      </p:sp>
      <p:sp>
        <p:nvSpPr>
          <p:cNvPr id="10243" name="Rectangle 11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Данные красители включают каратиноиды, обусловливающие желтую, оранжевую и красную окраски цветов и плодов. </a:t>
            </a:r>
          </a:p>
        </p:txBody>
      </p:sp>
      <p:pic>
        <p:nvPicPr>
          <p:cNvPr id="10244" name="Picture 12" descr="tomato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2420938"/>
            <a:ext cx="1624012" cy="1785937"/>
          </a:xfrm>
          <a:noFill/>
        </p:spPr>
      </p:pic>
      <p:pic>
        <p:nvPicPr>
          <p:cNvPr id="10245" name="Picture 18" descr="FRUITC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2420938"/>
            <a:ext cx="2381250" cy="17859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Ароматические красители</a:t>
            </a:r>
          </a:p>
        </p:txBody>
      </p:sp>
      <p:pic>
        <p:nvPicPr>
          <p:cNvPr id="334866" name="Picture 18" descr="Рисунок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379663"/>
            <a:ext cx="3770313" cy="1751012"/>
          </a:xfrm>
          <a:noFill/>
        </p:spPr>
      </p:pic>
      <p:pic>
        <p:nvPicPr>
          <p:cNvPr id="334875" name="Picture 27" descr="i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73775" y="4379913"/>
            <a:ext cx="1143000" cy="1625600"/>
          </a:xfrm>
          <a:noFill/>
        </p:spPr>
      </p:pic>
      <p:pic>
        <p:nvPicPr>
          <p:cNvPr id="334876" name="Picture 28" descr="henna_b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97550" y="2362200"/>
            <a:ext cx="1695450" cy="1785938"/>
          </a:xfrm>
          <a:noFill/>
        </p:spPr>
      </p:pic>
      <p:pic>
        <p:nvPicPr>
          <p:cNvPr id="334877" name="Picture 29" descr="200701031940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055813" y="4335463"/>
            <a:ext cx="1333500" cy="17145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348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34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Кармин</a:t>
            </a:r>
          </a:p>
        </p:txBody>
      </p:sp>
      <p:pic>
        <p:nvPicPr>
          <p:cNvPr id="12291" name="Picture 15" descr="481_500-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8838" y="2362200"/>
            <a:ext cx="3727450" cy="1785938"/>
          </a:xfrm>
          <a:noFill/>
        </p:spPr>
      </p:pic>
      <p:pic>
        <p:nvPicPr>
          <p:cNvPr id="12292" name="Picture 16" descr="1_kar_ro_1702_s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0388" y="4300538"/>
            <a:ext cx="1785937" cy="1785937"/>
          </a:xfrm>
          <a:noFill/>
        </p:spPr>
      </p:pic>
      <p:sp>
        <p:nvSpPr>
          <p:cNvPr id="12293" name="Rectangle 21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Краситель кармин имеет тёмно-красный цвет. Действующее начало кармина - карминовая кислота, ее применяют в цитологии. 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Гетероциклические красители</a:t>
            </a:r>
          </a:p>
        </p:txBody>
      </p:sp>
      <p:pic>
        <p:nvPicPr>
          <p:cNvPr id="336902" name="Picture 6" descr="481_500-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2636838"/>
            <a:ext cx="6048375" cy="1697037"/>
          </a:xfrm>
          <a:noFill/>
        </p:spPr>
      </p:pic>
      <p:pic>
        <p:nvPicPr>
          <p:cNvPr id="13316" name="Picture 9" descr="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125" y="4797425"/>
            <a:ext cx="1905000" cy="1587500"/>
          </a:xfrm>
          <a:noFill/>
        </p:spPr>
      </p:pic>
      <p:pic>
        <p:nvPicPr>
          <p:cNvPr id="13317" name="Picture 10" descr="ena_149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92275" y="4724400"/>
            <a:ext cx="2705100" cy="17859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69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Азотосодержащие гетероциклы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К ним относятся наиболее древние природные красители - индиго и пурпур античный. </a:t>
            </a:r>
          </a:p>
        </p:txBody>
      </p:sp>
      <p:pic>
        <p:nvPicPr>
          <p:cNvPr id="14340" name="Picture 6" descr="174-bi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4225" y="2362200"/>
            <a:ext cx="1338263" cy="1785938"/>
          </a:xfrm>
          <a:noFill/>
        </p:spPr>
      </p:pic>
      <p:pic>
        <p:nvPicPr>
          <p:cNvPr id="14341" name="Picture 7" descr="13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4300538"/>
            <a:ext cx="2551113" cy="17859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Grp="1" noChangeArrowheads="1"/>
          </p:cNvSpPr>
          <p:nvPr>
            <p:ph type="title"/>
          </p:nvPr>
        </p:nvSpPr>
        <p:spPr>
          <a:xfrm>
            <a:off x="1000100" y="142852"/>
            <a:ext cx="7924800" cy="1143000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 eaLnBrk="1" hangingPunct="1"/>
            <a:r>
              <a:rPr lang="ru-RU" dirty="0" smtClean="0"/>
              <a:t>Меланины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142984"/>
            <a:ext cx="5214974" cy="521497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К азотосодержащим </a:t>
            </a:r>
            <a:r>
              <a:rPr lang="ru-RU" sz="2800" dirty="0" err="1" smtClean="0"/>
              <a:t>гетероциклам</a:t>
            </a:r>
            <a:r>
              <a:rPr lang="ru-RU" sz="2800" dirty="0" smtClean="0"/>
              <a:t> относятся также меланины, обычно черные или темно-коричневые пигменты животных, растений и микроорганизмов. У высших животных и человека меланины - основная группа пигментов. У животных меланины придают окраску шерсти, у птиц - оперению, у человека ответственны за цвет глаз, волос, окраску кожи. </a:t>
            </a:r>
          </a:p>
        </p:txBody>
      </p:sp>
      <p:pic>
        <p:nvPicPr>
          <p:cNvPr id="15364" name="Picture 6" descr="melani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78488" y="3200400"/>
            <a:ext cx="1933575" cy="20478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-214338"/>
            <a:ext cx="79248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Синтетические красители</a:t>
            </a:r>
          </a:p>
        </p:txBody>
      </p:sp>
      <p:sp>
        <p:nvSpPr>
          <p:cNvPr id="1638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714356"/>
            <a:ext cx="4286280" cy="585791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Синтетические красители – это органические соединения, используемые для крашения различных (преимущественно волокнистых) материалов и изделий, получаемые путём соединения или превращения молекул исходных компонентов. Синтетические красители должны образовывать окраски, устойчивые к различным физико-химическим воздействиям в процессах последовательной переработки окрашенных материалов и при их эксплуатации, например, к обработке горячей водой и насыщение паром, к действию активного хлора, высоких температур (в расплавах полимеров), света, морской воды, к погодным условиям, стирке, глажению, трению в сухом и мокром состояниях. </a:t>
            </a:r>
          </a:p>
        </p:txBody>
      </p:sp>
      <p:pic>
        <p:nvPicPr>
          <p:cNvPr id="16388" name="Picture 15" descr="krasit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6314" y="2214554"/>
            <a:ext cx="3770312" cy="24574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Производство красителей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В 1771г. действием НNO</a:t>
            </a:r>
            <a:r>
              <a:rPr lang="ru-RU" sz="2000" baseline="-25000" dirty="0" smtClean="0"/>
              <a:t>3</a:t>
            </a:r>
            <a:r>
              <a:rPr lang="ru-RU" sz="2000" dirty="0" smtClean="0"/>
              <a:t> на индиго получен первый синтетический краситель - пикриновая кислота. Возникновение промышленности синтетических красителей стало возможным лишь после открытия Н.Н.Зининым (1842г.) универсального метода получения анилина и других ароматических аминов. Год 1856 считается датой возникновения промышленности синтетических красителей, названной анилинокрасочной.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Термин “краситель” введен в 1908 г. </a:t>
            </a:r>
            <a:r>
              <a:rPr lang="ru-RU" sz="2000" dirty="0" err="1" smtClean="0"/>
              <a:t>А.Е.Порай-Кошицем</a:t>
            </a:r>
            <a:r>
              <a:rPr lang="ru-RU" sz="2000" dirty="0" smtClean="0"/>
              <a:t>. Производство синтетических красителей - отрасль промышленности тонкого органического синтеза. </a:t>
            </a:r>
          </a:p>
          <a:p>
            <a:pPr eaLnBrk="1" hangingPunct="1">
              <a:lnSpc>
                <a:spcPct val="90000"/>
              </a:lnSpc>
            </a:pPr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ru-RU"/>
              <a:t>Связующие элементы распределяются в зависимости от:</a:t>
            </a:r>
          </a:p>
          <a:p>
            <a:pPr lvl="4">
              <a:buFontTx/>
              <a:buChar char="•"/>
            </a:pPr>
            <a:r>
              <a:rPr lang="ru-RU" sz="3200"/>
              <a:t>Процесс высыхания</a:t>
            </a:r>
          </a:p>
          <a:p>
            <a:pPr lvl="4">
              <a:buFontTx/>
              <a:buChar char="•"/>
            </a:pPr>
            <a:r>
              <a:rPr lang="ru-RU" sz="3200"/>
              <a:t>Механизм кристаллизации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8600" y="304800"/>
            <a:ext cx="85344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Главные группы связующих элементов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Производство красителей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Синтетические красители получают в результате проведения многостадийного химического синтеза из промежуточных продуктов, производимых, в свою очередь, из ароматических и гетероароматических соединений, вырабатываемых угле- и нефтехимической промышленностью. Синтетические красители производят в виде порошков, гранул и жидкостей, в виде растворов. </a:t>
            </a:r>
          </a:p>
        </p:txBody>
      </p:sp>
      <p:pic>
        <p:nvPicPr>
          <p:cNvPr id="18436" name="Picture 5" descr="pig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0913" y="2598738"/>
            <a:ext cx="3770312" cy="3251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Химическая классификация синтетических красителей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827088" y="2349500"/>
            <a:ext cx="7693025" cy="1785938"/>
          </a:xfrm>
        </p:spPr>
        <p:txBody>
          <a:bodyPr/>
          <a:lstStyle/>
          <a:p>
            <a:pPr eaLnBrk="1" hangingPunct="1"/>
            <a:r>
              <a:rPr lang="ru-RU" sz="2400" b="1" i="1" smtClean="0"/>
              <a:t>Нитрокрасители.</a:t>
            </a:r>
            <a:r>
              <a:rPr lang="ru-RU" sz="2400" smtClean="0"/>
              <a:t>           </a:t>
            </a:r>
            <a:r>
              <a:rPr lang="ru-RU" sz="2400" b="1" i="1" smtClean="0"/>
              <a:t>Антрахиноновые. </a:t>
            </a:r>
            <a:endParaRPr lang="ru-RU" sz="2400" smtClean="0"/>
          </a:p>
        </p:txBody>
      </p:sp>
      <p:grpSp>
        <p:nvGrpSpPr>
          <p:cNvPr id="2" name="Group 10"/>
          <p:cNvGrpSpPr>
            <a:grpSpLocks noChangeAspect="1"/>
          </p:cNvGrpSpPr>
          <p:nvPr/>
        </p:nvGrpSpPr>
        <p:grpSpPr bwMode="auto">
          <a:xfrm>
            <a:off x="1258888" y="2924175"/>
            <a:ext cx="2570162" cy="1631950"/>
            <a:chOff x="3825" y="6813"/>
            <a:chExt cx="2890" cy="1836"/>
          </a:xfrm>
        </p:grpSpPr>
        <p:sp>
          <p:nvSpPr>
            <p:cNvPr id="19495" name="AutoShape 11"/>
            <p:cNvSpPr>
              <a:spLocks noChangeAspect="1" noChangeArrowheads="1"/>
            </p:cNvSpPr>
            <p:nvPr/>
          </p:nvSpPr>
          <p:spPr bwMode="auto">
            <a:xfrm>
              <a:off x="3825" y="6813"/>
              <a:ext cx="2890" cy="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6" name="Line 12"/>
            <p:cNvSpPr>
              <a:spLocks noChangeShapeType="1"/>
            </p:cNvSpPr>
            <p:nvPr/>
          </p:nvSpPr>
          <p:spPr bwMode="auto">
            <a:xfrm>
              <a:off x="4950" y="7533"/>
              <a:ext cx="2" cy="3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7" name="Line 13"/>
            <p:cNvSpPr>
              <a:spLocks noChangeShapeType="1"/>
            </p:cNvSpPr>
            <p:nvPr/>
          </p:nvSpPr>
          <p:spPr bwMode="auto">
            <a:xfrm flipV="1">
              <a:off x="4965" y="7323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8" name="Line 14"/>
            <p:cNvSpPr>
              <a:spLocks noChangeShapeType="1"/>
            </p:cNvSpPr>
            <p:nvPr/>
          </p:nvSpPr>
          <p:spPr bwMode="auto">
            <a:xfrm flipV="1">
              <a:off x="4980" y="736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9" name="Line 15"/>
            <p:cNvSpPr>
              <a:spLocks noChangeShapeType="1"/>
            </p:cNvSpPr>
            <p:nvPr/>
          </p:nvSpPr>
          <p:spPr bwMode="auto">
            <a:xfrm>
              <a:off x="4965" y="790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0" name="Line 16"/>
            <p:cNvSpPr>
              <a:spLocks noChangeShapeType="1"/>
            </p:cNvSpPr>
            <p:nvPr/>
          </p:nvSpPr>
          <p:spPr bwMode="auto">
            <a:xfrm>
              <a:off x="5010" y="7893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1" name="Line 17"/>
            <p:cNvSpPr>
              <a:spLocks noChangeShapeType="1"/>
            </p:cNvSpPr>
            <p:nvPr/>
          </p:nvSpPr>
          <p:spPr bwMode="auto">
            <a:xfrm flipH="1">
              <a:off x="5175" y="790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2" name="Line 18"/>
            <p:cNvSpPr>
              <a:spLocks noChangeShapeType="1"/>
            </p:cNvSpPr>
            <p:nvPr/>
          </p:nvSpPr>
          <p:spPr bwMode="auto">
            <a:xfrm>
              <a:off x="5340" y="7533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3" name="Line 19"/>
            <p:cNvSpPr>
              <a:spLocks noChangeShapeType="1"/>
            </p:cNvSpPr>
            <p:nvPr/>
          </p:nvSpPr>
          <p:spPr bwMode="auto">
            <a:xfrm>
              <a:off x="5400" y="7533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4" name="Line 20"/>
            <p:cNvSpPr>
              <a:spLocks noChangeShapeType="1"/>
            </p:cNvSpPr>
            <p:nvPr/>
          </p:nvSpPr>
          <p:spPr bwMode="auto">
            <a:xfrm>
              <a:off x="5175" y="733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5" name="Line 21"/>
            <p:cNvSpPr>
              <a:spLocks noChangeShapeType="1"/>
            </p:cNvSpPr>
            <p:nvPr/>
          </p:nvSpPr>
          <p:spPr bwMode="auto">
            <a:xfrm flipV="1">
              <a:off x="5400" y="733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6" name="Line 22"/>
            <p:cNvSpPr>
              <a:spLocks noChangeShapeType="1"/>
            </p:cNvSpPr>
            <p:nvPr/>
          </p:nvSpPr>
          <p:spPr bwMode="auto">
            <a:xfrm>
              <a:off x="5385" y="790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7" name="Line 23"/>
            <p:cNvSpPr>
              <a:spLocks noChangeShapeType="1"/>
            </p:cNvSpPr>
            <p:nvPr/>
          </p:nvSpPr>
          <p:spPr bwMode="auto">
            <a:xfrm>
              <a:off x="5580" y="736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8" name="Line 24"/>
            <p:cNvSpPr>
              <a:spLocks noChangeShapeType="1"/>
            </p:cNvSpPr>
            <p:nvPr/>
          </p:nvSpPr>
          <p:spPr bwMode="auto">
            <a:xfrm>
              <a:off x="5625" y="7353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9" name="Line 25"/>
            <p:cNvSpPr>
              <a:spLocks noChangeShapeType="1"/>
            </p:cNvSpPr>
            <p:nvPr/>
          </p:nvSpPr>
          <p:spPr bwMode="auto">
            <a:xfrm>
              <a:off x="5790" y="7533"/>
              <a:ext cx="2" cy="3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0" name="Line 26"/>
            <p:cNvSpPr>
              <a:spLocks noChangeShapeType="1"/>
            </p:cNvSpPr>
            <p:nvPr/>
          </p:nvSpPr>
          <p:spPr bwMode="auto">
            <a:xfrm flipV="1">
              <a:off x="5580" y="787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1" name="Line 27"/>
            <p:cNvSpPr>
              <a:spLocks noChangeShapeType="1"/>
            </p:cNvSpPr>
            <p:nvPr/>
          </p:nvSpPr>
          <p:spPr bwMode="auto">
            <a:xfrm flipV="1">
              <a:off x="5595" y="7923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2" name="Line 28"/>
            <p:cNvSpPr>
              <a:spLocks noChangeShapeType="1"/>
            </p:cNvSpPr>
            <p:nvPr/>
          </p:nvSpPr>
          <p:spPr bwMode="auto">
            <a:xfrm flipH="1">
              <a:off x="4665" y="7533"/>
              <a:ext cx="2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3" name="Line 29"/>
            <p:cNvSpPr>
              <a:spLocks noChangeShapeType="1"/>
            </p:cNvSpPr>
            <p:nvPr/>
          </p:nvSpPr>
          <p:spPr bwMode="auto">
            <a:xfrm flipH="1">
              <a:off x="5835" y="7533"/>
              <a:ext cx="28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4" name="Line 30"/>
            <p:cNvSpPr>
              <a:spLocks noChangeShapeType="1"/>
            </p:cNvSpPr>
            <p:nvPr/>
          </p:nvSpPr>
          <p:spPr bwMode="auto">
            <a:xfrm flipV="1">
              <a:off x="5580" y="7128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5" name="Line 31"/>
            <p:cNvSpPr>
              <a:spLocks noChangeShapeType="1"/>
            </p:cNvSpPr>
            <p:nvPr/>
          </p:nvSpPr>
          <p:spPr bwMode="auto">
            <a:xfrm flipV="1">
              <a:off x="5580" y="8118"/>
              <a:ext cx="1" cy="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6" name="Text Box 32"/>
            <p:cNvSpPr txBox="1">
              <a:spLocks noChangeArrowheads="1"/>
            </p:cNvSpPr>
            <p:nvPr/>
          </p:nvSpPr>
          <p:spPr bwMode="auto">
            <a:xfrm>
              <a:off x="5340" y="6813"/>
              <a:ext cx="9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ONa</a:t>
              </a:r>
              <a:endParaRPr lang="ru-RU" sz="1200"/>
            </a:p>
          </p:txBody>
        </p:sp>
        <p:sp>
          <p:nvSpPr>
            <p:cNvPr id="19517" name="Text Box 33"/>
            <p:cNvSpPr txBox="1">
              <a:spLocks noChangeArrowheads="1"/>
            </p:cNvSpPr>
            <p:nvPr/>
          </p:nvSpPr>
          <p:spPr bwMode="auto">
            <a:xfrm>
              <a:off x="3825" y="7324"/>
              <a:ext cx="737" cy="3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NaO</a:t>
              </a:r>
              <a:r>
                <a:rPr lang="en-US" sz="1200" baseline="-25000"/>
                <a:t>3</a:t>
              </a:r>
              <a:r>
                <a:rPr lang="en-US" sz="1200"/>
                <a:t>S</a:t>
              </a:r>
              <a:endParaRPr lang="ru-RU"/>
            </a:p>
          </p:txBody>
        </p:sp>
        <p:sp>
          <p:nvSpPr>
            <p:cNvPr id="19518" name="Text Box 34"/>
            <p:cNvSpPr txBox="1">
              <a:spLocks noChangeArrowheads="1"/>
            </p:cNvSpPr>
            <p:nvPr/>
          </p:nvSpPr>
          <p:spPr bwMode="auto">
            <a:xfrm>
              <a:off x="5999" y="7308"/>
              <a:ext cx="529" cy="3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NO</a:t>
              </a:r>
              <a:r>
                <a:rPr lang="en-US" sz="1200" baseline="-25000"/>
                <a:t>2</a:t>
              </a:r>
              <a:endParaRPr lang="ru-RU"/>
            </a:p>
          </p:txBody>
        </p:sp>
        <p:sp>
          <p:nvSpPr>
            <p:cNvPr id="19519" name="Text Box 35"/>
            <p:cNvSpPr txBox="1">
              <a:spLocks noChangeArrowheads="1"/>
            </p:cNvSpPr>
            <p:nvPr/>
          </p:nvSpPr>
          <p:spPr bwMode="auto">
            <a:xfrm>
              <a:off x="5220" y="8208"/>
              <a:ext cx="715" cy="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1200"/>
                <a:t>NO</a:t>
              </a:r>
              <a:r>
                <a:rPr lang="en-US" sz="1200" baseline="-25000"/>
                <a:t>2</a:t>
              </a:r>
              <a:endParaRPr lang="ru-RU"/>
            </a:p>
          </p:txBody>
        </p:sp>
      </p:grpSp>
      <p:pic>
        <p:nvPicPr>
          <p:cNvPr id="19461" name="Picture 58" descr="tkani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4652963"/>
            <a:ext cx="2259012" cy="1770062"/>
          </a:xfrm>
          <a:noFill/>
        </p:spPr>
      </p:pic>
      <p:grpSp>
        <p:nvGrpSpPr>
          <p:cNvPr id="3" name="Group 59"/>
          <p:cNvGrpSpPr>
            <a:grpSpLocks noChangeAspect="1"/>
          </p:cNvGrpSpPr>
          <p:nvPr/>
        </p:nvGrpSpPr>
        <p:grpSpPr bwMode="auto">
          <a:xfrm>
            <a:off x="5724525" y="2852738"/>
            <a:ext cx="1236663" cy="1655762"/>
            <a:chOff x="2692" y="647"/>
            <a:chExt cx="1441" cy="1931"/>
          </a:xfrm>
        </p:grpSpPr>
        <p:sp>
          <p:nvSpPr>
            <p:cNvPr id="19464" name="AutoShape 60"/>
            <p:cNvSpPr>
              <a:spLocks noChangeAspect="1" noChangeArrowheads="1"/>
            </p:cNvSpPr>
            <p:nvPr/>
          </p:nvSpPr>
          <p:spPr bwMode="auto">
            <a:xfrm>
              <a:off x="2692" y="647"/>
              <a:ext cx="1441" cy="1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" name="Line 61"/>
            <p:cNvSpPr>
              <a:spLocks noChangeShapeType="1"/>
            </p:cNvSpPr>
            <p:nvPr/>
          </p:nvSpPr>
          <p:spPr bwMode="auto">
            <a:xfrm>
              <a:off x="2700" y="1441"/>
              <a:ext cx="2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Line 62"/>
            <p:cNvSpPr>
              <a:spLocks noChangeShapeType="1"/>
            </p:cNvSpPr>
            <p:nvPr/>
          </p:nvSpPr>
          <p:spPr bwMode="auto">
            <a:xfrm flipV="1">
              <a:off x="2716" y="1231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Line 63"/>
            <p:cNvSpPr>
              <a:spLocks noChangeShapeType="1"/>
            </p:cNvSpPr>
            <p:nvPr/>
          </p:nvSpPr>
          <p:spPr bwMode="auto">
            <a:xfrm flipV="1">
              <a:off x="2730" y="127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Line 64"/>
            <p:cNvSpPr>
              <a:spLocks noChangeShapeType="1"/>
            </p:cNvSpPr>
            <p:nvPr/>
          </p:nvSpPr>
          <p:spPr bwMode="auto">
            <a:xfrm>
              <a:off x="2716" y="1815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Line 65"/>
            <p:cNvSpPr>
              <a:spLocks noChangeShapeType="1"/>
            </p:cNvSpPr>
            <p:nvPr/>
          </p:nvSpPr>
          <p:spPr bwMode="auto">
            <a:xfrm>
              <a:off x="2764" y="1797"/>
              <a:ext cx="177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Line 66"/>
            <p:cNvSpPr>
              <a:spLocks noChangeShapeType="1"/>
            </p:cNvSpPr>
            <p:nvPr/>
          </p:nvSpPr>
          <p:spPr bwMode="auto">
            <a:xfrm flipH="1">
              <a:off x="2926" y="1815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Line 67"/>
            <p:cNvSpPr>
              <a:spLocks noChangeShapeType="1"/>
            </p:cNvSpPr>
            <p:nvPr/>
          </p:nvSpPr>
          <p:spPr bwMode="auto">
            <a:xfrm>
              <a:off x="3105" y="1441"/>
              <a:ext cx="3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Line 68"/>
            <p:cNvSpPr>
              <a:spLocks noChangeShapeType="1"/>
            </p:cNvSpPr>
            <p:nvPr/>
          </p:nvSpPr>
          <p:spPr bwMode="auto">
            <a:xfrm>
              <a:off x="3150" y="1441"/>
              <a:ext cx="3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Line 69"/>
            <p:cNvSpPr>
              <a:spLocks noChangeShapeType="1"/>
            </p:cNvSpPr>
            <p:nvPr/>
          </p:nvSpPr>
          <p:spPr bwMode="auto">
            <a:xfrm>
              <a:off x="2926" y="124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Line 70"/>
            <p:cNvSpPr>
              <a:spLocks noChangeShapeType="1"/>
            </p:cNvSpPr>
            <p:nvPr/>
          </p:nvSpPr>
          <p:spPr bwMode="auto">
            <a:xfrm flipV="1">
              <a:off x="3150" y="124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5" name="Line 71"/>
            <p:cNvSpPr>
              <a:spLocks noChangeShapeType="1"/>
            </p:cNvSpPr>
            <p:nvPr/>
          </p:nvSpPr>
          <p:spPr bwMode="auto">
            <a:xfrm>
              <a:off x="3135" y="1815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6" name="Line 72"/>
            <p:cNvSpPr>
              <a:spLocks noChangeShapeType="1"/>
            </p:cNvSpPr>
            <p:nvPr/>
          </p:nvSpPr>
          <p:spPr bwMode="auto">
            <a:xfrm>
              <a:off x="3704" y="1444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7" name="Line 73"/>
            <p:cNvSpPr>
              <a:spLocks noChangeShapeType="1"/>
            </p:cNvSpPr>
            <p:nvPr/>
          </p:nvSpPr>
          <p:spPr bwMode="auto">
            <a:xfrm flipV="1">
              <a:off x="3735" y="1234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8" name="Line 74"/>
            <p:cNvSpPr>
              <a:spLocks noChangeShapeType="1"/>
            </p:cNvSpPr>
            <p:nvPr/>
          </p:nvSpPr>
          <p:spPr bwMode="auto">
            <a:xfrm>
              <a:off x="3735" y="1816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9" name="Line 75"/>
            <p:cNvSpPr>
              <a:spLocks noChangeShapeType="1"/>
            </p:cNvSpPr>
            <p:nvPr/>
          </p:nvSpPr>
          <p:spPr bwMode="auto">
            <a:xfrm flipH="1">
              <a:off x="3945" y="1816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0" name="Line 76"/>
            <p:cNvSpPr>
              <a:spLocks noChangeShapeType="1"/>
            </p:cNvSpPr>
            <p:nvPr/>
          </p:nvSpPr>
          <p:spPr bwMode="auto">
            <a:xfrm>
              <a:off x="4109" y="1431"/>
              <a:ext cx="3" cy="3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1" name="Line 77"/>
            <p:cNvSpPr>
              <a:spLocks noChangeShapeType="1"/>
            </p:cNvSpPr>
            <p:nvPr/>
          </p:nvSpPr>
          <p:spPr bwMode="auto">
            <a:xfrm>
              <a:off x="3945" y="1247"/>
              <a:ext cx="180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2" name="Text Box 78"/>
            <p:cNvSpPr txBox="1">
              <a:spLocks noChangeArrowheads="1"/>
            </p:cNvSpPr>
            <p:nvPr/>
          </p:nvSpPr>
          <p:spPr bwMode="auto">
            <a:xfrm>
              <a:off x="3180" y="1802"/>
              <a:ext cx="420" cy="3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/>
                <a:t>С</a:t>
              </a:r>
              <a:endParaRPr lang="ru-RU"/>
            </a:p>
          </p:txBody>
        </p:sp>
        <p:sp>
          <p:nvSpPr>
            <p:cNvPr id="19483" name="Line 79"/>
            <p:cNvSpPr>
              <a:spLocks noChangeShapeType="1"/>
            </p:cNvSpPr>
            <p:nvPr/>
          </p:nvSpPr>
          <p:spPr bwMode="auto">
            <a:xfrm>
              <a:off x="3915" y="127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4" name="Line 80"/>
            <p:cNvSpPr>
              <a:spLocks noChangeShapeType="1"/>
            </p:cNvSpPr>
            <p:nvPr/>
          </p:nvSpPr>
          <p:spPr bwMode="auto">
            <a:xfrm flipV="1">
              <a:off x="3510" y="180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5" name="Line 81"/>
            <p:cNvSpPr>
              <a:spLocks noChangeShapeType="1"/>
            </p:cNvSpPr>
            <p:nvPr/>
          </p:nvSpPr>
          <p:spPr bwMode="auto">
            <a:xfrm>
              <a:off x="3510" y="1245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6" name="Text Box 82"/>
            <p:cNvSpPr txBox="1">
              <a:spLocks noChangeArrowheads="1"/>
            </p:cNvSpPr>
            <p:nvPr/>
          </p:nvSpPr>
          <p:spPr bwMode="auto">
            <a:xfrm>
              <a:off x="3195" y="1050"/>
              <a:ext cx="420" cy="3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/>
                <a:t>С</a:t>
              </a:r>
              <a:endParaRPr lang="ru-RU"/>
            </a:p>
          </p:txBody>
        </p:sp>
        <p:sp>
          <p:nvSpPr>
            <p:cNvPr id="19487" name="Text Box 83"/>
            <p:cNvSpPr txBox="1">
              <a:spLocks noChangeArrowheads="1"/>
            </p:cNvSpPr>
            <p:nvPr/>
          </p:nvSpPr>
          <p:spPr bwMode="auto">
            <a:xfrm>
              <a:off x="3180" y="2220"/>
              <a:ext cx="420" cy="3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</a:t>
              </a:r>
              <a:endParaRPr lang="ru-RU"/>
            </a:p>
          </p:txBody>
        </p:sp>
        <p:sp>
          <p:nvSpPr>
            <p:cNvPr id="19488" name="Text Box 84"/>
            <p:cNvSpPr txBox="1">
              <a:spLocks noChangeArrowheads="1"/>
            </p:cNvSpPr>
            <p:nvPr/>
          </p:nvSpPr>
          <p:spPr bwMode="auto">
            <a:xfrm>
              <a:off x="3195" y="647"/>
              <a:ext cx="420" cy="3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</a:t>
              </a:r>
              <a:endParaRPr lang="ru-RU"/>
            </a:p>
          </p:txBody>
        </p:sp>
        <p:sp>
          <p:nvSpPr>
            <p:cNvPr id="19489" name="Line 85"/>
            <p:cNvSpPr>
              <a:spLocks noChangeShapeType="1"/>
            </p:cNvSpPr>
            <p:nvPr/>
          </p:nvSpPr>
          <p:spPr bwMode="auto">
            <a:xfrm flipV="1">
              <a:off x="3420" y="9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0" name="Line 86"/>
            <p:cNvSpPr>
              <a:spLocks noChangeShapeType="1"/>
            </p:cNvSpPr>
            <p:nvPr/>
          </p:nvSpPr>
          <p:spPr bwMode="auto">
            <a:xfrm flipV="1">
              <a:off x="3465" y="9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1" name="Line 87"/>
            <p:cNvSpPr>
              <a:spLocks noChangeShapeType="1"/>
            </p:cNvSpPr>
            <p:nvPr/>
          </p:nvSpPr>
          <p:spPr bwMode="auto">
            <a:xfrm flipV="1">
              <a:off x="3390" y="2115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2" name="Line 88"/>
            <p:cNvSpPr>
              <a:spLocks noChangeShapeType="1"/>
            </p:cNvSpPr>
            <p:nvPr/>
          </p:nvSpPr>
          <p:spPr bwMode="auto">
            <a:xfrm flipV="1">
              <a:off x="3435" y="2115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3" name="Line 89"/>
            <p:cNvSpPr>
              <a:spLocks noChangeShapeType="1"/>
            </p:cNvSpPr>
            <p:nvPr/>
          </p:nvSpPr>
          <p:spPr bwMode="auto">
            <a:xfrm flipV="1">
              <a:off x="3915" y="1785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4" name="Line 90"/>
            <p:cNvSpPr>
              <a:spLocks noChangeShapeType="1"/>
            </p:cNvSpPr>
            <p:nvPr/>
          </p:nvSpPr>
          <p:spPr bwMode="auto">
            <a:xfrm>
              <a:off x="3660" y="1440"/>
              <a:ext cx="3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9463" name="Picture 91" descr="tkani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1500" y="4652963"/>
            <a:ext cx="2174875" cy="17145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/>
          </p:nvPr>
        </p:nvSpPr>
        <p:spPr>
          <a:xfrm>
            <a:off x="755650" y="836613"/>
            <a:ext cx="7924800" cy="5324475"/>
          </a:xfrm>
        </p:spPr>
        <p:txBody>
          <a:bodyPr/>
          <a:lstStyle/>
          <a:p>
            <a:pPr eaLnBrk="1" hangingPunct="1"/>
            <a:r>
              <a:rPr lang="ru-RU" b="1" i="1" smtClean="0"/>
              <a:t>Азокрасители</a:t>
            </a:r>
            <a:r>
              <a:rPr lang="ru-RU" b="1" smtClean="0"/>
              <a:t>.</a:t>
            </a:r>
            <a:r>
              <a:rPr lang="ru-RU" smtClean="0"/>
              <a:t>           </a:t>
            </a:r>
            <a:r>
              <a:rPr lang="ru-RU" b="1" i="1" smtClean="0"/>
              <a:t>Арилметановые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smtClean="0"/>
              <a:t>                                           красители</a:t>
            </a:r>
            <a:r>
              <a:rPr lang="ru-RU" b="1" smtClean="0"/>
              <a:t>.</a:t>
            </a:r>
            <a:r>
              <a:rPr lang="ru-RU" smtClean="0"/>
              <a:t> 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79388" y="2636838"/>
            <a:ext cx="3187700" cy="1042987"/>
            <a:chOff x="4410" y="12495"/>
            <a:chExt cx="5018" cy="1641"/>
          </a:xfrm>
        </p:grpSpPr>
        <p:sp>
          <p:nvSpPr>
            <p:cNvPr id="20589" name="AutoShape 6"/>
            <p:cNvSpPr>
              <a:spLocks noChangeAspect="1" noChangeArrowheads="1"/>
            </p:cNvSpPr>
            <p:nvPr/>
          </p:nvSpPr>
          <p:spPr bwMode="auto">
            <a:xfrm>
              <a:off x="4410" y="12495"/>
              <a:ext cx="5018" cy="1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0" name="Line 7"/>
            <p:cNvSpPr>
              <a:spLocks noChangeShapeType="1"/>
            </p:cNvSpPr>
            <p:nvPr/>
          </p:nvSpPr>
          <p:spPr bwMode="auto">
            <a:xfrm>
              <a:off x="5437" y="13238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1" name="Line 8"/>
            <p:cNvSpPr>
              <a:spLocks noChangeShapeType="1"/>
            </p:cNvSpPr>
            <p:nvPr/>
          </p:nvSpPr>
          <p:spPr bwMode="auto">
            <a:xfrm flipV="1">
              <a:off x="5452" y="13028"/>
              <a:ext cx="180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2" name="Line 9"/>
            <p:cNvSpPr>
              <a:spLocks noChangeShapeType="1"/>
            </p:cNvSpPr>
            <p:nvPr/>
          </p:nvSpPr>
          <p:spPr bwMode="auto">
            <a:xfrm flipV="1">
              <a:off x="5467" y="1307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3" name="Line 10"/>
            <p:cNvSpPr>
              <a:spLocks noChangeShapeType="1"/>
            </p:cNvSpPr>
            <p:nvPr/>
          </p:nvSpPr>
          <p:spPr bwMode="auto">
            <a:xfrm>
              <a:off x="5452" y="13611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4" name="Line 11"/>
            <p:cNvSpPr>
              <a:spLocks noChangeShapeType="1"/>
            </p:cNvSpPr>
            <p:nvPr/>
          </p:nvSpPr>
          <p:spPr bwMode="auto">
            <a:xfrm>
              <a:off x="5498" y="13594"/>
              <a:ext cx="179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5" name="Line 12"/>
            <p:cNvSpPr>
              <a:spLocks noChangeShapeType="1"/>
            </p:cNvSpPr>
            <p:nvPr/>
          </p:nvSpPr>
          <p:spPr bwMode="auto">
            <a:xfrm flipH="1">
              <a:off x="5663" y="13611"/>
              <a:ext cx="178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6" name="Line 13"/>
            <p:cNvSpPr>
              <a:spLocks noChangeShapeType="1"/>
            </p:cNvSpPr>
            <p:nvPr/>
          </p:nvSpPr>
          <p:spPr bwMode="auto">
            <a:xfrm>
              <a:off x="5826" y="13238"/>
              <a:ext cx="2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7" name="Line 14"/>
            <p:cNvSpPr>
              <a:spLocks noChangeShapeType="1"/>
            </p:cNvSpPr>
            <p:nvPr/>
          </p:nvSpPr>
          <p:spPr bwMode="auto">
            <a:xfrm>
              <a:off x="5887" y="13238"/>
              <a:ext cx="1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8" name="Line 15"/>
            <p:cNvSpPr>
              <a:spLocks noChangeShapeType="1"/>
            </p:cNvSpPr>
            <p:nvPr/>
          </p:nvSpPr>
          <p:spPr bwMode="auto">
            <a:xfrm>
              <a:off x="5663" y="13042"/>
              <a:ext cx="178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9" name="Line 16"/>
            <p:cNvSpPr>
              <a:spLocks noChangeShapeType="1"/>
            </p:cNvSpPr>
            <p:nvPr/>
          </p:nvSpPr>
          <p:spPr bwMode="auto">
            <a:xfrm flipV="1">
              <a:off x="5887" y="1304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0" name="Line 17"/>
            <p:cNvSpPr>
              <a:spLocks noChangeShapeType="1"/>
            </p:cNvSpPr>
            <p:nvPr/>
          </p:nvSpPr>
          <p:spPr bwMode="auto">
            <a:xfrm>
              <a:off x="5872" y="13611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1" name="Line 18"/>
            <p:cNvSpPr>
              <a:spLocks noChangeShapeType="1"/>
            </p:cNvSpPr>
            <p:nvPr/>
          </p:nvSpPr>
          <p:spPr bwMode="auto">
            <a:xfrm>
              <a:off x="6067" y="1307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2" name="Line 19"/>
            <p:cNvSpPr>
              <a:spLocks noChangeShapeType="1"/>
            </p:cNvSpPr>
            <p:nvPr/>
          </p:nvSpPr>
          <p:spPr bwMode="auto">
            <a:xfrm>
              <a:off x="6111" y="13055"/>
              <a:ext cx="180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3" name="Line 20"/>
            <p:cNvSpPr>
              <a:spLocks noChangeShapeType="1"/>
            </p:cNvSpPr>
            <p:nvPr/>
          </p:nvSpPr>
          <p:spPr bwMode="auto">
            <a:xfrm>
              <a:off x="6276" y="13238"/>
              <a:ext cx="3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4" name="Line 21"/>
            <p:cNvSpPr>
              <a:spLocks noChangeShapeType="1"/>
            </p:cNvSpPr>
            <p:nvPr/>
          </p:nvSpPr>
          <p:spPr bwMode="auto">
            <a:xfrm flipV="1">
              <a:off x="6067" y="13579"/>
              <a:ext cx="180" cy="1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5" name="Line 22"/>
            <p:cNvSpPr>
              <a:spLocks noChangeShapeType="1"/>
            </p:cNvSpPr>
            <p:nvPr/>
          </p:nvSpPr>
          <p:spPr bwMode="auto">
            <a:xfrm flipV="1">
              <a:off x="6082" y="13626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6" name="Line 23"/>
            <p:cNvSpPr>
              <a:spLocks noChangeShapeType="1"/>
            </p:cNvSpPr>
            <p:nvPr/>
          </p:nvSpPr>
          <p:spPr bwMode="auto">
            <a:xfrm flipV="1">
              <a:off x="6082" y="12831"/>
              <a:ext cx="3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7" name="Line 24"/>
            <p:cNvSpPr>
              <a:spLocks noChangeShapeType="1"/>
            </p:cNvSpPr>
            <p:nvPr/>
          </p:nvSpPr>
          <p:spPr bwMode="auto">
            <a:xfrm flipH="1">
              <a:off x="5250" y="1362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8" name="Line 25"/>
            <p:cNvSpPr>
              <a:spLocks noChangeShapeType="1"/>
            </p:cNvSpPr>
            <p:nvPr/>
          </p:nvSpPr>
          <p:spPr bwMode="auto">
            <a:xfrm flipV="1">
              <a:off x="5640" y="12825"/>
              <a:ext cx="3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9" name="Line 26"/>
            <p:cNvSpPr>
              <a:spLocks noChangeShapeType="1"/>
            </p:cNvSpPr>
            <p:nvPr/>
          </p:nvSpPr>
          <p:spPr bwMode="auto">
            <a:xfrm>
              <a:off x="6300" y="1362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0" name="Text Box 27"/>
            <p:cNvSpPr txBox="1">
              <a:spLocks noChangeArrowheads="1"/>
            </p:cNvSpPr>
            <p:nvPr/>
          </p:nvSpPr>
          <p:spPr bwMode="auto">
            <a:xfrm>
              <a:off x="5850" y="12510"/>
              <a:ext cx="135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N══N──</a:t>
              </a:r>
              <a:endParaRPr lang="ru-RU"/>
            </a:p>
          </p:txBody>
        </p:sp>
        <p:sp>
          <p:nvSpPr>
            <p:cNvPr id="20611" name="Text Box 28"/>
            <p:cNvSpPr txBox="1">
              <a:spLocks noChangeArrowheads="1"/>
            </p:cNvSpPr>
            <p:nvPr/>
          </p:nvSpPr>
          <p:spPr bwMode="auto">
            <a:xfrm>
              <a:off x="5265" y="12495"/>
              <a:ext cx="720" cy="5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HO</a:t>
              </a:r>
              <a:endParaRPr lang="ru-RU"/>
            </a:p>
          </p:txBody>
        </p:sp>
        <p:sp>
          <p:nvSpPr>
            <p:cNvPr id="20612" name="Text Box 29"/>
            <p:cNvSpPr txBox="1">
              <a:spLocks noChangeArrowheads="1"/>
            </p:cNvSpPr>
            <p:nvPr/>
          </p:nvSpPr>
          <p:spPr bwMode="auto">
            <a:xfrm>
              <a:off x="4410" y="13620"/>
              <a:ext cx="955" cy="5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1200"/>
                <a:t>NaO</a:t>
              </a:r>
              <a:r>
                <a:rPr lang="en-US" sz="1200" baseline="-25000"/>
                <a:t>3</a:t>
              </a:r>
              <a:r>
                <a:rPr lang="en-US" sz="1200"/>
                <a:t>S</a:t>
              </a:r>
              <a:endParaRPr lang="ru-RU"/>
            </a:p>
          </p:txBody>
        </p:sp>
        <p:sp>
          <p:nvSpPr>
            <p:cNvPr id="20613" name="Line 30"/>
            <p:cNvSpPr>
              <a:spLocks noChangeShapeType="1"/>
            </p:cNvSpPr>
            <p:nvPr/>
          </p:nvSpPr>
          <p:spPr bwMode="auto">
            <a:xfrm flipV="1">
              <a:off x="7050" y="1251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4" name="Line 31"/>
            <p:cNvSpPr>
              <a:spLocks noChangeShapeType="1"/>
            </p:cNvSpPr>
            <p:nvPr/>
          </p:nvSpPr>
          <p:spPr bwMode="auto">
            <a:xfrm flipV="1">
              <a:off x="7080" y="1254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5" name="Line 32"/>
            <p:cNvSpPr>
              <a:spLocks noChangeShapeType="1"/>
            </p:cNvSpPr>
            <p:nvPr/>
          </p:nvSpPr>
          <p:spPr bwMode="auto">
            <a:xfrm>
              <a:off x="7050" y="1273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6" name="Line 33"/>
            <p:cNvSpPr>
              <a:spLocks noChangeShapeType="1"/>
            </p:cNvSpPr>
            <p:nvPr/>
          </p:nvSpPr>
          <p:spPr bwMode="auto">
            <a:xfrm>
              <a:off x="7260" y="12510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7" name="Line 34"/>
            <p:cNvSpPr>
              <a:spLocks noChangeShapeType="1"/>
            </p:cNvSpPr>
            <p:nvPr/>
          </p:nvSpPr>
          <p:spPr bwMode="auto">
            <a:xfrm>
              <a:off x="7260" y="12900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8" name="Line 35"/>
            <p:cNvSpPr>
              <a:spLocks noChangeShapeType="1"/>
            </p:cNvSpPr>
            <p:nvPr/>
          </p:nvSpPr>
          <p:spPr bwMode="auto">
            <a:xfrm>
              <a:off x="7260" y="12960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9" name="Line 36"/>
            <p:cNvSpPr>
              <a:spLocks noChangeShapeType="1"/>
            </p:cNvSpPr>
            <p:nvPr/>
          </p:nvSpPr>
          <p:spPr bwMode="auto">
            <a:xfrm flipH="1">
              <a:off x="7050" y="1294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0" name="Line 37"/>
            <p:cNvSpPr>
              <a:spLocks noChangeShapeType="1"/>
            </p:cNvSpPr>
            <p:nvPr/>
          </p:nvSpPr>
          <p:spPr bwMode="auto">
            <a:xfrm>
              <a:off x="7650" y="1251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1" name="Line 38"/>
            <p:cNvSpPr>
              <a:spLocks noChangeShapeType="1"/>
            </p:cNvSpPr>
            <p:nvPr/>
          </p:nvSpPr>
          <p:spPr bwMode="auto">
            <a:xfrm>
              <a:off x="7620" y="1254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2" name="Line 39"/>
            <p:cNvSpPr>
              <a:spLocks noChangeShapeType="1"/>
            </p:cNvSpPr>
            <p:nvPr/>
          </p:nvSpPr>
          <p:spPr bwMode="auto">
            <a:xfrm flipH="1">
              <a:off x="7650" y="1273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3" name="Line 40"/>
            <p:cNvSpPr>
              <a:spLocks noChangeShapeType="1"/>
            </p:cNvSpPr>
            <p:nvPr/>
          </p:nvSpPr>
          <p:spPr bwMode="auto">
            <a:xfrm>
              <a:off x="7635" y="1294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4" name="Line 41"/>
            <p:cNvSpPr>
              <a:spLocks noChangeShapeType="1"/>
            </p:cNvSpPr>
            <p:nvPr/>
          </p:nvSpPr>
          <p:spPr bwMode="auto">
            <a:xfrm>
              <a:off x="7065" y="1312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5" name="Line 42"/>
            <p:cNvSpPr>
              <a:spLocks noChangeShapeType="1"/>
            </p:cNvSpPr>
            <p:nvPr/>
          </p:nvSpPr>
          <p:spPr bwMode="auto">
            <a:xfrm>
              <a:off x="7035" y="1315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6" name="Line 43"/>
            <p:cNvSpPr>
              <a:spLocks noChangeShapeType="1"/>
            </p:cNvSpPr>
            <p:nvPr/>
          </p:nvSpPr>
          <p:spPr bwMode="auto">
            <a:xfrm flipV="1">
              <a:off x="7620" y="1312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7" name="Line 44"/>
            <p:cNvSpPr>
              <a:spLocks noChangeShapeType="1"/>
            </p:cNvSpPr>
            <p:nvPr/>
          </p:nvSpPr>
          <p:spPr bwMode="auto">
            <a:xfrm flipV="1">
              <a:off x="7650" y="1315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8" name="Line 45"/>
            <p:cNvSpPr>
              <a:spLocks noChangeShapeType="1"/>
            </p:cNvSpPr>
            <p:nvPr/>
          </p:nvSpPr>
          <p:spPr bwMode="auto">
            <a:xfrm>
              <a:off x="7245" y="1333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9" name="Line 46"/>
            <p:cNvSpPr>
              <a:spLocks noChangeShapeType="1"/>
            </p:cNvSpPr>
            <p:nvPr/>
          </p:nvSpPr>
          <p:spPr bwMode="auto">
            <a:xfrm>
              <a:off x="7860" y="12735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0" name="Line 47"/>
            <p:cNvSpPr>
              <a:spLocks noChangeShapeType="1"/>
            </p:cNvSpPr>
            <p:nvPr/>
          </p:nvSpPr>
          <p:spPr bwMode="auto">
            <a:xfrm>
              <a:off x="7860" y="13140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1" name="Text Box 48"/>
            <p:cNvSpPr txBox="1">
              <a:spLocks noChangeArrowheads="1"/>
            </p:cNvSpPr>
            <p:nvPr/>
          </p:nvSpPr>
          <p:spPr bwMode="auto">
            <a:xfrm>
              <a:off x="7905" y="12510"/>
              <a:ext cx="720" cy="5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NH</a:t>
              </a:r>
              <a:endParaRPr lang="ru-RU"/>
            </a:p>
          </p:txBody>
        </p:sp>
        <p:sp>
          <p:nvSpPr>
            <p:cNvPr id="20632" name="Line 49"/>
            <p:cNvSpPr>
              <a:spLocks noChangeShapeType="1"/>
            </p:cNvSpPr>
            <p:nvPr/>
          </p:nvSpPr>
          <p:spPr bwMode="auto">
            <a:xfrm>
              <a:off x="8415" y="12735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3" name="Line 50"/>
            <p:cNvSpPr>
              <a:spLocks noChangeShapeType="1"/>
            </p:cNvSpPr>
            <p:nvPr/>
          </p:nvSpPr>
          <p:spPr bwMode="auto">
            <a:xfrm flipV="1">
              <a:off x="8640" y="1252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4" name="Line 51"/>
            <p:cNvSpPr>
              <a:spLocks noChangeShapeType="1"/>
            </p:cNvSpPr>
            <p:nvPr/>
          </p:nvSpPr>
          <p:spPr bwMode="auto">
            <a:xfrm flipV="1">
              <a:off x="8670" y="1255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5" name="Line 52"/>
            <p:cNvSpPr>
              <a:spLocks noChangeShapeType="1"/>
            </p:cNvSpPr>
            <p:nvPr/>
          </p:nvSpPr>
          <p:spPr bwMode="auto">
            <a:xfrm>
              <a:off x="8640" y="1275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6" name="Line 53"/>
            <p:cNvSpPr>
              <a:spLocks noChangeShapeType="1"/>
            </p:cNvSpPr>
            <p:nvPr/>
          </p:nvSpPr>
          <p:spPr bwMode="auto">
            <a:xfrm>
              <a:off x="8850" y="1252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7" name="Line 54"/>
            <p:cNvSpPr>
              <a:spLocks noChangeShapeType="1"/>
            </p:cNvSpPr>
            <p:nvPr/>
          </p:nvSpPr>
          <p:spPr bwMode="auto">
            <a:xfrm>
              <a:off x="8850" y="12900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8" name="Line 55"/>
            <p:cNvSpPr>
              <a:spLocks noChangeShapeType="1"/>
            </p:cNvSpPr>
            <p:nvPr/>
          </p:nvSpPr>
          <p:spPr bwMode="auto">
            <a:xfrm>
              <a:off x="9240" y="1252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9" name="Line 56"/>
            <p:cNvSpPr>
              <a:spLocks noChangeShapeType="1"/>
            </p:cNvSpPr>
            <p:nvPr/>
          </p:nvSpPr>
          <p:spPr bwMode="auto">
            <a:xfrm>
              <a:off x="9210" y="1255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0" name="Line 57"/>
            <p:cNvSpPr>
              <a:spLocks noChangeShapeType="1"/>
            </p:cNvSpPr>
            <p:nvPr/>
          </p:nvSpPr>
          <p:spPr bwMode="auto">
            <a:xfrm flipH="1">
              <a:off x="9240" y="1275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1" name="Line 58"/>
            <p:cNvSpPr>
              <a:spLocks noChangeShapeType="1"/>
            </p:cNvSpPr>
            <p:nvPr/>
          </p:nvSpPr>
          <p:spPr bwMode="auto">
            <a:xfrm>
              <a:off x="8850" y="1294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2" name="Text Box 59"/>
            <p:cNvSpPr txBox="1">
              <a:spLocks noChangeArrowheads="1"/>
            </p:cNvSpPr>
            <p:nvPr/>
          </p:nvSpPr>
          <p:spPr bwMode="auto">
            <a:xfrm>
              <a:off x="6360" y="13605"/>
              <a:ext cx="955" cy="5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1200"/>
                <a:t>SO</a:t>
              </a:r>
              <a:r>
                <a:rPr lang="en-US" sz="1200" baseline="-25000"/>
                <a:t>3</a:t>
              </a:r>
              <a:r>
                <a:rPr lang="en-US" sz="1200"/>
                <a:t>Na</a:t>
              </a:r>
              <a:endParaRPr lang="ru-RU"/>
            </a:p>
          </p:txBody>
        </p:sp>
        <p:sp>
          <p:nvSpPr>
            <p:cNvPr id="20643" name="Text Box 60"/>
            <p:cNvSpPr txBox="1">
              <a:spLocks noChangeArrowheads="1"/>
            </p:cNvSpPr>
            <p:nvPr/>
          </p:nvSpPr>
          <p:spPr bwMode="auto">
            <a:xfrm>
              <a:off x="7936" y="12930"/>
              <a:ext cx="1032" cy="4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SO</a:t>
              </a:r>
              <a:r>
                <a:rPr lang="en-US" sz="1200" baseline="-25000"/>
                <a:t>3</a:t>
              </a:r>
              <a:r>
                <a:rPr lang="en-US" sz="1200"/>
                <a:t>Na</a:t>
              </a:r>
              <a:endParaRPr lang="ru-RU"/>
            </a:p>
          </p:txBody>
        </p:sp>
      </p:grpSp>
      <p:grpSp>
        <p:nvGrpSpPr>
          <p:cNvPr id="3" name="Group 61"/>
          <p:cNvGrpSpPr>
            <a:grpSpLocks noChangeAspect="1"/>
          </p:cNvGrpSpPr>
          <p:nvPr/>
        </p:nvGrpSpPr>
        <p:grpSpPr bwMode="auto">
          <a:xfrm>
            <a:off x="3924300" y="2420938"/>
            <a:ext cx="4876800" cy="2128837"/>
            <a:chOff x="2400" y="900"/>
            <a:chExt cx="7680" cy="3353"/>
          </a:xfrm>
        </p:grpSpPr>
        <p:sp>
          <p:nvSpPr>
            <p:cNvPr id="20487" name="AutoShape 62"/>
            <p:cNvSpPr>
              <a:spLocks noChangeAspect="1" noChangeArrowheads="1"/>
            </p:cNvSpPr>
            <p:nvPr/>
          </p:nvSpPr>
          <p:spPr bwMode="auto">
            <a:xfrm>
              <a:off x="2400" y="900"/>
              <a:ext cx="7680" cy="3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8" name="Line 63"/>
            <p:cNvSpPr>
              <a:spLocks noChangeShapeType="1"/>
            </p:cNvSpPr>
            <p:nvPr/>
          </p:nvSpPr>
          <p:spPr bwMode="auto">
            <a:xfrm flipV="1">
              <a:off x="2910" y="1379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9" name="Line 64"/>
            <p:cNvSpPr>
              <a:spLocks noChangeShapeType="1"/>
            </p:cNvSpPr>
            <p:nvPr/>
          </p:nvSpPr>
          <p:spPr bwMode="auto">
            <a:xfrm flipV="1">
              <a:off x="2940" y="1410"/>
              <a:ext cx="179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0" name="Line 65"/>
            <p:cNvSpPr>
              <a:spLocks noChangeShapeType="1"/>
            </p:cNvSpPr>
            <p:nvPr/>
          </p:nvSpPr>
          <p:spPr bwMode="auto">
            <a:xfrm>
              <a:off x="2910" y="1604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1" name="Line 66"/>
            <p:cNvSpPr>
              <a:spLocks noChangeShapeType="1"/>
            </p:cNvSpPr>
            <p:nvPr/>
          </p:nvSpPr>
          <p:spPr bwMode="auto">
            <a:xfrm>
              <a:off x="3119" y="1379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2" name="Line 67"/>
            <p:cNvSpPr>
              <a:spLocks noChangeShapeType="1"/>
            </p:cNvSpPr>
            <p:nvPr/>
          </p:nvSpPr>
          <p:spPr bwMode="auto">
            <a:xfrm>
              <a:off x="3119" y="1754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3" name="Line 68"/>
            <p:cNvSpPr>
              <a:spLocks noChangeShapeType="1"/>
            </p:cNvSpPr>
            <p:nvPr/>
          </p:nvSpPr>
          <p:spPr bwMode="auto">
            <a:xfrm>
              <a:off x="3510" y="1379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4" name="Line 69"/>
            <p:cNvSpPr>
              <a:spLocks noChangeShapeType="1"/>
            </p:cNvSpPr>
            <p:nvPr/>
          </p:nvSpPr>
          <p:spPr bwMode="auto">
            <a:xfrm>
              <a:off x="3479" y="1410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5" name="Line 70"/>
            <p:cNvSpPr>
              <a:spLocks noChangeShapeType="1"/>
            </p:cNvSpPr>
            <p:nvPr/>
          </p:nvSpPr>
          <p:spPr bwMode="auto">
            <a:xfrm flipH="1">
              <a:off x="3510" y="1604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6" name="Line 71"/>
            <p:cNvSpPr>
              <a:spLocks noChangeShapeType="1"/>
            </p:cNvSpPr>
            <p:nvPr/>
          </p:nvSpPr>
          <p:spPr bwMode="auto">
            <a:xfrm>
              <a:off x="3119" y="1799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Line 72"/>
            <p:cNvSpPr>
              <a:spLocks noChangeShapeType="1"/>
            </p:cNvSpPr>
            <p:nvPr/>
          </p:nvSpPr>
          <p:spPr bwMode="auto">
            <a:xfrm flipV="1">
              <a:off x="4365" y="137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8" name="Line 73"/>
            <p:cNvSpPr>
              <a:spLocks noChangeShapeType="1"/>
            </p:cNvSpPr>
            <p:nvPr/>
          </p:nvSpPr>
          <p:spPr bwMode="auto">
            <a:xfrm>
              <a:off x="4365" y="1604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9" name="Line 74"/>
            <p:cNvSpPr>
              <a:spLocks noChangeShapeType="1"/>
            </p:cNvSpPr>
            <p:nvPr/>
          </p:nvSpPr>
          <p:spPr bwMode="auto">
            <a:xfrm>
              <a:off x="4576" y="1378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Line 75"/>
            <p:cNvSpPr>
              <a:spLocks noChangeShapeType="1"/>
            </p:cNvSpPr>
            <p:nvPr/>
          </p:nvSpPr>
          <p:spPr bwMode="auto">
            <a:xfrm>
              <a:off x="4576" y="1752"/>
              <a:ext cx="36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1" name="Line 76"/>
            <p:cNvSpPr>
              <a:spLocks noChangeShapeType="1"/>
            </p:cNvSpPr>
            <p:nvPr/>
          </p:nvSpPr>
          <p:spPr bwMode="auto">
            <a:xfrm>
              <a:off x="4965" y="137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Line 77"/>
            <p:cNvSpPr>
              <a:spLocks noChangeShapeType="1"/>
            </p:cNvSpPr>
            <p:nvPr/>
          </p:nvSpPr>
          <p:spPr bwMode="auto">
            <a:xfrm flipH="1">
              <a:off x="4965" y="1604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3" name="Line 78"/>
            <p:cNvSpPr>
              <a:spLocks noChangeShapeType="1"/>
            </p:cNvSpPr>
            <p:nvPr/>
          </p:nvSpPr>
          <p:spPr bwMode="auto">
            <a:xfrm>
              <a:off x="4576" y="1798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4" name="Line 79"/>
            <p:cNvSpPr>
              <a:spLocks noChangeShapeType="1"/>
            </p:cNvSpPr>
            <p:nvPr/>
          </p:nvSpPr>
          <p:spPr bwMode="auto">
            <a:xfrm>
              <a:off x="4140" y="1574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5" name="Line 80"/>
            <p:cNvSpPr>
              <a:spLocks noChangeShapeType="1"/>
            </p:cNvSpPr>
            <p:nvPr/>
          </p:nvSpPr>
          <p:spPr bwMode="auto">
            <a:xfrm>
              <a:off x="4140" y="1620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6" name="Line 81"/>
            <p:cNvSpPr>
              <a:spLocks noChangeShapeType="1"/>
            </p:cNvSpPr>
            <p:nvPr/>
          </p:nvSpPr>
          <p:spPr bwMode="auto">
            <a:xfrm>
              <a:off x="4575" y="1425"/>
              <a:ext cx="36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7" name="Line 82"/>
            <p:cNvSpPr>
              <a:spLocks noChangeShapeType="1"/>
            </p:cNvSpPr>
            <p:nvPr/>
          </p:nvSpPr>
          <p:spPr bwMode="auto">
            <a:xfrm>
              <a:off x="5175" y="1574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8" name="Line 83"/>
            <p:cNvSpPr>
              <a:spLocks noChangeShapeType="1"/>
            </p:cNvSpPr>
            <p:nvPr/>
          </p:nvSpPr>
          <p:spPr bwMode="auto">
            <a:xfrm>
              <a:off x="5175" y="1620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9" name="Line 84"/>
            <p:cNvSpPr>
              <a:spLocks noChangeShapeType="1"/>
            </p:cNvSpPr>
            <p:nvPr/>
          </p:nvSpPr>
          <p:spPr bwMode="auto">
            <a:xfrm>
              <a:off x="3735" y="1605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0" name="Text Box 85"/>
            <p:cNvSpPr txBox="1">
              <a:spLocks noChangeArrowheads="1"/>
            </p:cNvSpPr>
            <p:nvPr/>
          </p:nvSpPr>
          <p:spPr bwMode="auto">
            <a:xfrm>
              <a:off x="3795" y="1380"/>
              <a:ext cx="540" cy="7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0511" name="Line 86"/>
            <p:cNvSpPr>
              <a:spLocks noChangeShapeType="1"/>
            </p:cNvSpPr>
            <p:nvPr/>
          </p:nvSpPr>
          <p:spPr bwMode="auto">
            <a:xfrm flipV="1">
              <a:off x="4035" y="1260"/>
              <a:ext cx="1" cy="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2" name="Text Box 87"/>
            <p:cNvSpPr txBox="1">
              <a:spLocks noChangeArrowheads="1"/>
            </p:cNvSpPr>
            <p:nvPr/>
          </p:nvSpPr>
          <p:spPr bwMode="auto">
            <a:xfrm>
              <a:off x="3810" y="900"/>
              <a:ext cx="720" cy="5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H</a:t>
              </a:r>
              <a:endParaRPr lang="ru-RU"/>
            </a:p>
          </p:txBody>
        </p:sp>
        <p:sp>
          <p:nvSpPr>
            <p:cNvPr id="20513" name="Text Box 88"/>
            <p:cNvSpPr txBox="1">
              <a:spLocks noChangeArrowheads="1"/>
            </p:cNvSpPr>
            <p:nvPr/>
          </p:nvSpPr>
          <p:spPr bwMode="auto">
            <a:xfrm>
              <a:off x="5220" y="1380"/>
              <a:ext cx="540" cy="7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X</a:t>
              </a:r>
              <a:endParaRPr lang="ru-RU"/>
            </a:p>
          </p:txBody>
        </p:sp>
        <p:sp>
          <p:nvSpPr>
            <p:cNvPr id="20514" name="Line 89"/>
            <p:cNvSpPr>
              <a:spLocks noChangeShapeType="1"/>
            </p:cNvSpPr>
            <p:nvPr/>
          </p:nvSpPr>
          <p:spPr bwMode="auto">
            <a:xfrm flipV="1">
              <a:off x="7230" y="1334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5" name="Line 90"/>
            <p:cNvSpPr>
              <a:spLocks noChangeShapeType="1"/>
            </p:cNvSpPr>
            <p:nvPr/>
          </p:nvSpPr>
          <p:spPr bwMode="auto">
            <a:xfrm flipV="1">
              <a:off x="7260" y="1365"/>
              <a:ext cx="179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6" name="Line 91"/>
            <p:cNvSpPr>
              <a:spLocks noChangeShapeType="1"/>
            </p:cNvSpPr>
            <p:nvPr/>
          </p:nvSpPr>
          <p:spPr bwMode="auto">
            <a:xfrm>
              <a:off x="7230" y="1559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7" name="Line 92"/>
            <p:cNvSpPr>
              <a:spLocks noChangeShapeType="1"/>
            </p:cNvSpPr>
            <p:nvPr/>
          </p:nvSpPr>
          <p:spPr bwMode="auto">
            <a:xfrm>
              <a:off x="7439" y="1334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8" name="Line 93"/>
            <p:cNvSpPr>
              <a:spLocks noChangeShapeType="1"/>
            </p:cNvSpPr>
            <p:nvPr/>
          </p:nvSpPr>
          <p:spPr bwMode="auto">
            <a:xfrm>
              <a:off x="7439" y="1709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9" name="Line 94"/>
            <p:cNvSpPr>
              <a:spLocks noChangeShapeType="1"/>
            </p:cNvSpPr>
            <p:nvPr/>
          </p:nvSpPr>
          <p:spPr bwMode="auto">
            <a:xfrm>
              <a:off x="7830" y="1334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0" name="Line 95"/>
            <p:cNvSpPr>
              <a:spLocks noChangeShapeType="1"/>
            </p:cNvSpPr>
            <p:nvPr/>
          </p:nvSpPr>
          <p:spPr bwMode="auto">
            <a:xfrm>
              <a:off x="7799" y="1365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1" name="Line 96"/>
            <p:cNvSpPr>
              <a:spLocks noChangeShapeType="1"/>
            </p:cNvSpPr>
            <p:nvPr/>
          </p:nvSpPr>
          <p:spPr bwMode="auto">
            <a:xfrm flipH="1">
              <a:off x="7830" y="1559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2" name="Line 97"/>
            <p:cNvSpPr>
              <a:spLocks noChangeShapeType="1"/>
            </p:cNvSpPr>
            <p:nvPr/>
          </p:nvSpPr>
          <p:spPr bwMode="auto">
            <a:xfrm>
              <a:off x="7439" y="1754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3" name="Line 98"/>
            <p:cNvSpPr>
              <a:spLocks noChangeShapeType="1"/>
            </p:cNvSpPr>
            <p:nvPr/>
          </p:nvSpPr>
          <p:spPr bwMode="auto">
            <a:xfrm flipV="1">
              <a:off x="8685" y="1333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4" name="Line 99"/>
            <p:cNvSpPr>
              <a:spLocks noChangeShapeType="1"/>
            </p:cNvSpPr>
            <p:nvPr/>
          </p:nvSpPr>
          <p:spPr bwMode="auto">
            <a:xfrm>
              <a:off x="8685" y="1559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5" name="Line 100"/>
            <p:cNvSpPr>
              <a:spLocks noChangeShapeType="1"/>
            </p:cNvSpPr>
            <p:nvPr/>
          </p:nvSpPr>
          <p:spPr bwMode="auto">
            <a:xfrm>
              <a:off x="8896" y="1333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6" name="Line 101"/>
            <p:cNvSpPr>
              <a:spLocks noChangeShapeType="1"/>
            </p:cNvSpPr>
            <p:nvPr/>
          </p:nvSpPr>
          <p:spPr bwMode="auto">
            <a:xfrm>
              <a:off x="8896" y="1707"/>
              <a:ext cx="36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7" name="Line 102"/>
            <p:cNvSpPr>
              <a:spLocks noChangeShapeType="1"/>
            </p:cNvSpPr>
            <p:nvPr/>
          </p:nvSpPr>
          <p:spPr bwMode="auto">
            <a:xfrm>
              <a:off x="9285" y="1333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8" name="Line 103"/>
            <p:cNvSpPr>
              <a:spLocks noChangeShapeType="1"/>
            </p:cNvSpPr>
            <p:nvPr/>
          </p:nvSpPr>
          <p:spPr bwMode="auto">
            <a:xfrm flipH="1">
              <a:off x="9285" y="1559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9" name="Line 104"/>
            <p:cNvSpPr>
              <a:spLocks noChangeShapeType="1"/>
            </p:cNvSpPr>
            <p:nvPr/>
          </p:nvSpPr>
          <p:spPr bwMode="auto">
            <a:xfrm>
              <a:off x="8896" y="1753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0" name="Line 105"/>
            <p:cNvSpPr>
              <a:spLocks noChangeShapeType="1"/>
            </p:cNvSpPr>
            <p:nvPr/>
          </p:nvSpPr>
          <p:spPr bwMode="auto">
            <a:xfrm>
              <a:off x="8460" y="1529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1" name="Line 106"/>
            <p:cNvSpPr>
              <a:spLocks noChangeShapeType="1"/>
            </p:cNvSpPr>
            <p:nvPr/>
          </p:nvSpPr>
          <p:spPr bwMode="auto">
            <a:xfrm>
              <a:off x="8460" y="1575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2" name="Line 107"/>
            <p:cNvSpPr>
              <a:spLocks noChangeShapeType="1"/>
            </p:cNvSpPr>
            <p:nvPr/>
          </p:nvSpPr>
          <p:spPr bwMode="auto">
            <a:xfrm>
              <a:off x="8895" y="1380"/>
              <a:ext cx="36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3" name="Line 108"/>
            <p:cNvSpPr>
              <a:spLocks noChangeShapeType="1"/>
            </p:cNvSpPr>
            <p:nvPr/>
          </p:nvSpPr>
          <p:spPr bwMode="auto">
            <a:xfrm>
              <a:off x="9495" y="1529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4" name="Line 109"/>
            <p:cNvSpPr>
              <a:spLocks noChangeShapeType="1"/>
            </p:cNvSpPr>
            <p:nvPr/>
          </p:nvSpPr>
          <p:spPr bwMode="auto">
            <a:xfrm>
              <a:off x="9495" y="1575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5" name="Line 110"/>
            <p:cNvSpPr>
              <a:spLocks noChangeShapeType="1"/>
            </p:cNvSpPr>
            <p:nvPr/>
          </p:nvSpPr>
          <p:spPr bwMode="auto">
            <a:xfrm>
              <a:off x="8055" y="1560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6" name="Text Box 111"/>
            <p:cNvSpPr txBox="1">
              <a:spLocks noChangeArrowheads="1"/>
            </p:cNvSpPr>
            <p:nvPr/>
          </p:nvSpPr>
          <p:spPr bwMode="auto">
            <a:xfrm>
              <a:off x="8115" y="1335"/>
              <a:ext cx="540" cy="4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0537" name="Text Box 112"/>
            <p:cNvSpPr txBox="1">
              <a:spLocks noChangeArrowheads="1"/>
            </p:cNvSpPr>
            <p:nvPr/>
          </p:nvSpPr>
          <p:spPr bwMode="auto">
            <a:xfrm>
              <a:off x="9540" y="1335"/>
              <a:ext cx="540" cy="7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X</a:t>
              </a:r>
              <a:endParaRPr lang="ru-RU"/>
            </a:p>
          </p:txBody>
        </p:sp>
        <p:sp>
          <p:nvSpPr>
            <p:cNvPr id="20538" name="Line 113"/>
            <p:cNvSpPr>
              <a:spLocks noChangeShapeType="1"/>
            </p:cNvSpPr>
            <p:nvPr/>
          </p:nvSpPr>
          <p:spPr bwMode="auto">
            <a:xfrm>
              <a:off x="8157" y="2103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9" name="Line 114"/>
            <p:cNvSpPr>
              <a:spLocks noChangeShapeType="1"/>
            </p:cNvSpPr>
            <p:nvPr/>
          </p:nvSpPr>
          <p:spPr bwMode="auto">
            <a:xfrm flipV="1">
              <a:off x="8173" y="1893"/>
              <a:ext cx="180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0" name="Line 115"/>
            <p:cNvSpPr>
              <a:spLocks noChangeShapeType="1"/>
            </p:cNvSpPr>
            <p:nvPr/>
          </p:nvSpPr>
          <p:spPr bwMode="auto">
            <a:xfrm flipV="1">
              <a:off x="8187" y="193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1" name="Line 116"/>
            <p:cNvSpPr>
              <a:spLocks noChangeShapeType="1"/>
            </p:cNvSpPr>
            <p:nvPr/>
          </p:nvSpPr>
          <p:spPr bwMode="auto">
            <a:xfrm>
              <a:off x="8173" y="2476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2" name="Line 117"/>
            <p:cNvSpPr>
              <a:spLocks noChangeShapeType="1"/>
            </p:cNvSpPr>
            <p:nvPr/>
          </p:nvSpPr>
          <p:spPr bwMode="auto">
            <a:xfrm>
              <a:off x="8220" y="2459"/>
              <a:ext cx="177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3" name="Line 118"/>
            <p:cNvSpPr>
              <a:spLocks noChangeShapeType="1"/>
            </p:cNvSpPr>
            <p:nvPr/>
          </p:nvSpPr>
          <p:spPr bwMode="auto">
            <a:xfrm flipH="1">
              <a:off x="8383" y="2476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4" name="Line 119"/>
            <p:cNvSpPr>
              <a:spLocks noChangeShapeType="1"/>
            </p:cNvSpPr>
            <p:nvPr/>
          </p:nvSpPr>
          <p:spPr bwMode="auto">
            <a:xfrm>
              <a:off x="8517" y="2103"/>
              <a:ext cx="2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5" name="Line 120"/>
            <p:cNvSpPr>
              <a:spLocks noChangeShapeType="1"/>
            </p:cNvSpPr>
            <p:nvPr/>
          </p:nvSpPr>
          <p:spPr bwMode="auto">
            <a:xfrm>
              <a:off x="8562" y="2103"/>
              <a:ext cx="3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6" name="Line 121"/>
            <p:cNvSpPr>
              <a:spLocks noChangeShapeType="1"/>
            </p:cNvSpPr>
            <p:nvPr/>
          </p:nvSpPr>
          <p:spPr bwMode="auto">
            <a:xfrm>
              <a:off x="8383" y="190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7" name="Line 122"/>
            <p:cNvSpPr>
              <a:spLocks noChangeShapeType="1"/>
            </p:cNvSpPr>
            <p:nvPr/>
          </p:nvSpPr>
          <p:spPr bwMode="auto">
            <a:xfrm>
              <a:off x="8340" y="168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8" name="Line 123"/>
            <p:cNvSpPr>
              <a:spLocks noChangeShapeType="1"/>
            </p:cNvSpPr>
            <p:nvPr/>
          </p:nvSpPr>
          <p:spPr bwMode="auto">
            <a:xfrm>
              <a:off x="8385" y="168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9" name="Text Box 124"/>
            <p:cNvSpPr txBox="1">
              <a:spLocks noChangeArrowheads="1"/>
            </p:cNvSpPr>
            <p:nvPr/>
          </p:nvSpPr>
          <p:spPr bwMode="auto">
            <a:xfrm>
              <a:off x="2400" y="1380"/>
              <a:ext cx="540" cy="7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I</a:t>
              </a:r>
              <a:endParaRPr lang="ru-RU"/>
            </a:p>
          </p:txBody>
        </p:sp>
        <p:sp>
          <p:nvSpPr>
            <p:cNvPr id="20550" name="Text Box 125"/>
            <p:cNvSpPr txBox="1">
              <a:spLocks noChangeArrowheads="1"/>
            </p:cNvSpPr>
            <p:nvPr/>
          </p:nvSpPr>
          <p:spPr bwMode="auto">
            <a:xfrm>
              <a:off x="6660" y="1320"/>
              <a:ext cx="540" cy="7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II</a:t>
              </a:r>
              <a:endParaRPr lang="ru-RU"/>
            </a:p>
          </p:txBody>
        </p:sp>
        <p:sp>
          <p:nvSpPr>
            <p:cNvPr id="20551" name="Line 126"/>
            <p:cNvSpPr>
              <a:spLocks noChangeShapeType="1"/>
            </p:cNvSpPr>
            <p:nvPr/>
          </p:nvSpPr>
          <p:spPr bwMode="auto">
            <a:xfrm>
              <a:off x="5025" y="2580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2" name="Line 127"/>
            <p:cNvSpPr>
              <a:spLocks noChangeShapeType="1"/>
            </p:cNvSpPr>
            <p:nvPr/>
          </p:nvSpPr>
          <p:spPr bwMode="auto">
            <a:xfrm flipV="1">
              <a:off x="5041" y="2370"/>
              <a:ext cx="180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3" name="Line 128"/>
            <p:cNvSpPr>
              <a:spLocks noChangeShapeType="1"/>
            </p:cNvSpPr>
            <p:nvPr/>
          </p:nvSpPr>
          <p:spPr bwMode="auto">
            <a:xfrm flipV="1">
              <a:off x="5055" y="241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4" name="Line 129"/>
            <p:cNvSpPr>
              <a:spLocks noChangeShapeType="1"/>
            </p:cNvSpPr>
            <p:nvPr/>
          </p:nvSpPr>
          <p:spPr bwMode="auto">
            <a:xfrm>
              <a:off x="5041" y="2953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5" name="Line 130"/>
            <p:cNvSpPr>
              <a:spLocks noChangeShapeType="1"/>
            </p:cNvSpPr>
            <p:nvPr/>
          </p:nvSpPr>
          <p:spPr bwMode="auto">
            <a:xfrm>
              <a:off x="5088" y="2936"/>
              <a:ext cx="177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6" name="Line 131"/>
            <p:cNvSpPr>
              <a:spLocks noChangeShapeType="1"/>
            </p:cNvSpPr>
            <p:nvPr/>
          </p:nvSpPr>
          <p:spPr bwMode="auto">
            <a:xfrm flipH="1">
              <a:off x="5251" y="2953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7" name="Line 132"/>
            <p:cNvSpPr>
              <a:spLocks noChangeShapeType="1"/>
            </p:cNvSpPr>
            <p:nvPr/>
          </p:nvSpPr>
          <p:spPr bwMode="auto">
            <a:xfrm>
              <a:off x="5415" y="2580"/>
              <a:ext cx="2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8" name="Line 133"/>
            <p:cNvSpPr>
              <a:spLocks noChangeShapeType="1"/>
            </p:cNvSpPr>
            <p:nvPr/>
          </p:nvSpPr>
          <p:spPr bwMode="auto">
            <a:xfrm>
              <a:off x="5475" y="2580"/>
              <a:ext cx="3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9" name="Line 134"/>
            <p:cNvSpPr>
              <a:spLocks noChangeShapeType="1"/>
            </p:cNvSpPr>
            <p:nvPr/>
          </p:nvSpPr>
          <p:spPr bwMode="auto">
            <a:xfrm>
              <a:off x="5251" y="2384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0" name="Line 135"/>
            <p:cNvSpPr>
              <a:spLocks noChangeShapeType="1"/>
            </p:cNvSpPr>
            <p:nvPr/>
          </p:nvSpPr>
          <p:spPr bwMode="auto">
            <a:xfrm flipV="1">
              <a:off x="5475" y="2384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1" name="Line 136"/>
            <p:cNvSpPr>
              <a:spLocks noChangeShapeType="1"/>
            </p:cNvSpPr>
            <p:nvPr/>
          </p:nvSpPr>
          <p:spPr bwMode="auto">
            <a:xfrm>
              <a:off x="5461" y="2953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2" name="Text Box 137"/>
            <p:cNvSpPr txBox="1">
              <a:spLocks noChangeArrowheads="1"/>
            </p:cNvSpPr>
            <p:nvPr/>
          </p:nvSpPr>
          <p:spPr bwMode="auto">
            <a:xfrm>
              <a:off x="5520" y="2160"/>
              <a:ext cx="72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</a:t>
              </a:r>
              <a:endParaRPr lang="ru-RU"/>
            </a:p>
          </p:txBody>
        </p:sp>
        <p:sp>
          <p:nvSpPr>
            <p:cNvPr id="20563" name="Text Box 138"/>
            <p:cNvSpPr txBox="1">
              <a:spLocks noChangeArrowheads="1"/>
            </p:cNvSpPr>
            <p:nvPr/>
          </p:nvSpPr>
          <p:spPr bwMode="auto">
            <a:xfrm>
              <a:off x="5520" y="2925"/>
              <a:ext cx="540" cy="5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0564" name="Line 139"/>
            <p:cNvSpPr>
              <a:spLocks noChangeShapeType="1"/>
            </p:cNvSpPr>
            <p:nvPr/>
          </p:nvSpPr>
          <p:spPr bwMode="auto">
            <a:xfrm flipV="1">
              <a:off x="5850" y="292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5" name="Line 140"/>
            <p:cNvSpPr>
              <a:spLocks noChangeShapeType="1"/>
            </p:cNvSpPr>
            <p:nvPr/>
          </p:nvSpPr>
          <p:spPr bwMode="auto">
            <a:xfrm flipV="1">
              <a:off x="5865" y="297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6" name="Line 141"/>
            <p:cNvSpPr>
              <a:spLocks noChangeShapeType="1"/>
            </p:cNvSpPr>
            <p:nvPr/>
          </p:nvSpPr>
          <p:spPr bwMode="auto">
            <a:xfrm>
              <a:off x="5865" y="238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7" name="Line 142"/>
            <p:cNvSpPr>
              <a:spLocks noChangeShapeType="1"/>
            </p:cNvSpPr>
            <p:nvPr/>
          </p:nvSpPr>
          <p:spPr bwMode="auto">
            <a:xfrm>
              <a:off x="6044" y="2583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8" name="Line 143"/>
            <p:cNvSpPr>
              <a:spLocks noChangeShapeType="1"/>
            </p:cNvSpPr>
            <p:nvPr/>
          </p:nvSpPr>
          <p:spPr bwMode="auto">
            <a:xfrm flipV="1">
              <a:off x="6075" y="2373"/>
              <a:ext cx="180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9" name="Line 144"/>
            <p:cNvSpPr>
              <a:spLocks noChangeShapeType="1"/>
            </p:cNvSpPr>
            <p:nvPr/>
          </p:nvSpPr>
          <p:spPr bwMode="auto">
            <a:xfrm flipV="1">
              <a:off x="6089" y="241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0" name="Line 145"/>
            <p:cNvSpPr>
              <a:spLocks noChangeShapeType="1"/>
            </p:cNvSpPr>
            <p:nvPr/>
          </p:nvSpPr>
          <p:spPr bwMode="auto">
            <a:xfrm>
              <a:off x="6075" y="2956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1" name="Line 146"/>
            <p:cNvSpPr>
              <a:spLocks noChangeShapeType="1"/>
            </p:cNvSpPr>
            <p:nvPr/>
          </p:nvSpPr>
          <p:spPr bwMode="auto">
            <a:xfrm flipH="1">
              <a:off x="6285" y="2956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2" name="Line 147"/>
            <p:cNvSpPr>
              <a:spLocks noChangeShapeType="1"/>
            </p:cNvSpPr>
            <p:nvPr/>
          </p:nvSpPr>
          <p:spPr bwMode="auto">
            <a:xfrm>
              <a:off x="6449" y="2583"/>
              <a:ext cx="2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3" name="Line 148"/>
            <p:cNvSpPr>
              <a:spLocks noChangeShapeType="1"/>
            </p:cNvSpPr>
            <p:nvPr/>
          </p:nvSpPr>
          <p:spPr bwMode="auto">
            <a:xfrm>
              <a:off x="6285" y="238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4" name="Line 149"/>
            <p:cNvSpPr>
              <a:spLocks noChangeShapeType="1"/>
            </p:cNvSpPr>
            <p:nvPr/>
          </p:nvSpPr>
          <p:spPr bwMode="auto">
            <a:xfrm flipV="1">
              <a:off x="6255" y="292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5" name="Line 150"/>
            <p:cNvSpPr>
              <a:spLocks noChangeShapeType="1"/>
            </p:cNvSpPr>
            <p:nvPr/>
          </p:nvSpPr>
          <p:spPr bwMode="auto">
            <a:xfrm flipH="1">
              <a:off x="6495" y="2401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6" name="Line 151"/>
            <p:cNvSpPr>
              <a:spLocks noChangeShapeType="1"/>
            </p:cNvSpPr>
            <p:nvPr/>
          </p:nvSpPr>
          <p:spPr bwMode="auto">
            <a:xfrm flipV="1">
              <a:off x="6480" y="235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7" name="Text Box 152"/>
            <p:cNvSpPr txBox="1">
              <a:spLocks noChangeArrowheads="1"/>
            </p:cNvSpPr>
            <p:nvPr/>
          </p:nvSpPr>
          <p:spPr bwMode="auto">
            <a:xfrm>
              <a:off x="6540" y="2160"/>
              <a:ext cx="72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X</a:t>
              </a:r>
              <a:endParaRPr lang="ru-RU"/>
            </a:p>
          </p:txBody>
        </p:sp>
        <p:sp>
          <p:nvSpPr>
            <p:cNvPr id="20578" name="Line 153"/>
            <p:cNvSpPr>
              <a:spLocks noChangeShapeType="1"/>
            </p:cNvSpPr>
            <p:nvPr/>
          </p:nvSpPr>
          <p:spPr bwMode="auto">
            <a:xfrm>
              <a:off x="5550" y="3693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9" name="Line 154"/>
            <p:cNvSpPr>
              <a:spLocks noChangeShapeType="1"/>
            </p:cNvSpPr>
            <p:nvPr/>
          </p:nvSpPr>
          <p:spPr bwMode="auto">
            <a:xfrm flipV="1">
              <a:off x="5566" y="3483"/>
              <a:ext cx="180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0" name="Line 155"/>
            <p:cNvSpPr>
              <a:spLocks noChangeShapeType="1"/>
            </p:cNvSpPr>
            <p:nvPr/>
          </p:nvSpPr>
          <p:spPr bwMode="auto">
            <a:xfrm flipV="1">
              <a:off x="5580" y="352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1" name="Line 156"/>
            <p:cNvSpPr>
              <a:spLocks noChangeShapeType="1"/>
            </p:cNvSpPr>
            <p:nvPr/>
          </p:nvSpPr>
          <p:spPr bwMode="auto">
            <a:xfrm>
              <a:off x="5566" y="4066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2" name="Line 157"/>
            <p:cNvSpPr>
              <a:spLocks noChangeShapeType="1"/>
            </p:cNvSpPr>
            <p:nvPr/>
          </p:nvSpPr>
          <p:spPr bwMode="auto">
            <a:xfrm>
              <a:off x="5613" y="4049"/>
              <a:ext cx="177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3" name="Line 158"/>
            <p:cNvSpPr>
              <a:spLocks noChangeShapeType="1"/>
            </p:cNvSpPr>
            <p:nvPr/>
          </p:nvSpPr>
          <p:spPr bwMode="auto">
            <a:xfrm flipH="1">
              <a:off x="5776" y="4066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4" name="Line 159"/>
            <p:cNvSpPr>
              <a:spLocks noChangeShapeType="1"/>
            </p:cNvSpPr>
            <p:nvPr/>
          </p:nvSpPr>
          <p:spPr bwMode="auto">
            <a:xfrm>
              <a:off x="5910" y="3693"/>
              <a:ext cx="2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5" name="Line 160"/>
            <p:cNvSpPr>
              <a:spLocks noChangeShapeType="1"/>
            </p:cNvSpPr>
            <p:nvPr/>
          </p:nvSpPr>
          <p:spPr bwMode="auto">
            <a:xfrm>
              <a:off x="5955" y="3693"/>
              <a:ext cx="3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6" name="Line 161"/>
            <p:cNvSpPr>
              <a:spLocks noChangeShapeType="1"/>
            </p:cNvSpPr>
            <p:nvPr/>
          </p:nvSpPr>
          <p:spPr bwMode="auto">
            <a:xfrm>
              <a:off x="5776" y="349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7" name="Line 162"/>
            <p:cNvSpPr>
              <a:spLocks noChangeShapeType="1"/>
            </p:cNvSpPr>
            <p:nvPr/>
          </p:nvSpPr>
          <p:spPr bwMode="auto">
            <a:xfrm>
              <a:off x="5763" y="327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8" name="Text Box 163"/>
            <p:cNvSpPr txBox="1">
              <a:spLocks noChangeArrowheads="1"/>
            </p:cNvSpPr>
            <p:nvPr/>
          </p:nvSpPr>
          <p:spPr bwMode="auto">
            <a:xfrm>
              <a:off x="4365" y="2250"/>
              <a:ext cx="690" cy="7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III</a:t>
              </a:r>
              <a:endParaRPr lang="ru-RU"/>
            </a:p>
          </p:txBody>
        </p:sp>
      </p:grpSp>
      <p:pic>
        <p:nvPicPr>
          <p:cNvPr id="20485" name="Picture 2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4797425"/>
            <a:ext cx="2000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581525"/>
            <a:ext cx="223361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Нитрозокрасители</a:t>
            </a:r>
            <a:r>
              <a:rPr lang="ru-RU" b="1" smtClean="0"/>
              <a:t>.</a:t>
            </a:r>
            <a:r>
              <a:rPr lang="ru-RU" smtClean="0"/>
              <a:t>      </a:t>
            </a:r>
            <a:r>
              <a:rPr lang="ru-RU" b="1" i="1" smtClean="0"/>
              <a:t>Сернистые</a:t>
            </a:r>
            <a:r>
              <a:rPr lang="ru-RU" smtClean="0"/>
              <a:t> </a:t>
            </a:r>
            <a:endParaRPr lang="ru-RU" b="1" i="1" smtClean="0"/>
          </a:p>
          <a:p>
            <a:pPr eaLnBrk="1" hangingPunct="1">
              <a:buFont typeface="Wingdings" pitchFamily="2" charset="2"/>
              <a:buNone/>
            </a:pPr>
            <a:endParaRPr lang="ru-RU" b="1" i="1" smtClean="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187450" y="2349500"/>
            <a:ext cx="2376488" cy="1717675"/>
            <a:chOff x="5482" y="9415"/>
            <a:chExt cx="1793" cy="1298"/>
          </a:xfrm>
        </p:grpSpPr>
        <p:sp>
          <p:nvSpPr>
            <p:cNvPr id="21580" name="AutoShape 6"/>
            <p:cNvSpPr>
              <a:spLocks noChangeAspect="1" noChangeArrowheads="1"/>
            </p:cNvSpPr>
            <p:nvPr/>
          </p:nvSpPr>
          <p:spPr bwMode="auto">
            <a:xfrm>
              <a:off x="5482" y="9415"/>
              <a:ext cx="1793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1" name="Text Box 7"/>
            <p:cNvSpPr txBox="1">
              <a:spLocks noChangeArrowheads="1"/>
            </p:cNvSpPr>
            <p:nvPr/>
          </p:nvSpPr>
          <p:spPr bwMode="auto">
            <a:xfrm>
              <a:off x="5880" y="9415"/>
              <a:ext cx="126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NO</a:t>
              </a:r>
              <a:endParaRPr lang="ru-RU"/>
            </a:p>
          </p:txBody>
        </p:sp>
        <p:sp>
          <p:nvSpPr>
            <p:cNvPr id="21582" name="Line 8"/>
            <p:cNvSpPr>
              <a:spLocks noChangeShapeType="1"/>
            </p:cNvSpPr>
            <p:nvPr/>
          </p:nvSpPr>
          <p:spPr bwMode="auto">
            <a:xfrm>
              <a:off x="5490" y="10138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3" name="Line 9"/>
            <p:cNvSpPr>
              <a:spLocks noChangeShapeType="1"/>
            </p:cNvSpPr>
            <p:nvPr/>
          </p:nvSpPr>
          <p:spPr bwMode="auto">
            <a:xfrm flipV="1">
              <a:off x="5505" y="9928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4" name="Line 10"/>
            <p:cNvSpPr>
              <a:spLocks noChangeShapeType="1"/>
            </p:cNvSpPr>
            <p:nvPr/>
          </p:nvSpPr>
          <p:spPr bwMode="auto">
            <a:xfrm flipV="1">
              <a:off x="5520" y="9970"/>
              <a:ext cx="18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5" name="Line 11"/>
            <p:cNvSpPr>
              <a:spLocks noChangeShapeType="1"/>
            </p:cNvSpPr>
            <p:nvPr/>
          </p:nvSpPr>
          <p:spPr bwMode="auto">
            <a:xfrm>
              <a:off x="5505" y="10511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6" name="Line 12"/>
            <p:cNvSpPr>
              <a:spLocks noChangeShapeType="1"/>
            </p:cNvSpPr>
            <p:nvPr/>
          </p:nvSpPr>
          <p:spPr bwMode="auto">
            <a:xfrm>
              <a:off x="5551" y="10495"/>
              <a:ext cx="18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7" name="Line 13"/>
            <p:cNvSpPr>
              <a:spLocks noChangeShapeType="1"/>
            </p:cNvSpPr>
            <p:nvPr/>
          </p:nvSpPr>
          <p:spPr bwMode="auto">
            <a:xfrm flipH="1">
              <a:off x="5715" y="10511"/>
              <a:ext cx="179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8" name="Line 14"/>
            <p:cNvSpPr>
              <a:spLocks noChangeShapeType="1"/>
            </p:cNvSpPr>
            <p:nvPr/>
          </p:nvSpPr>
          <p:spPr bwMode="auto">
            <a:xfrm>
              <a:off x="5880" y="10138"/>
              <a:ext cx="1" cy="3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9" name="Line 15"/>
            <p:cNvSpPr>
              <a:spLocks noChangeShapeType="1"/>
            </p:cNvSpPr>
            <p:nvPr/>
          </p:nvSpPr>
          <p:spPr bwMode="auto">
            <a:xfrm>
              <a:off x="5940" y="10138"/>
              <a:ext cx="2" cy="3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0" name="Line 16"/>
            <p:cNvSpPr>
              <a:spLocks noChangeShapeType="1"/>
            </p:cNvSpPr>
            <p:nvPr/>
          </p:nvSpPr>
          <p:spPr bwMode="auto">
            <a:xfrm>
              <a:off x="5715" y="9941"/>
              <a:ext cx="179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1" name="Line 17"/>
            <p:cNvSpPr>
              <a:spLocks noChangeShapeType="1"/>
            </p:cNvSpPr>
            <p:nvPr/>
          </p:nvSpPr>
          <p:spPr bwMode="auto">
            <a:xfrm flipV="1">
              <a:off x="5940" y="9941"/>
              <a:ext cx="18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2" name="Line 18"/>
            <p:cNvSpPr>
              <a:spLocks noChangeShapeType="1"/>
            </p:cNvSpPr>
            <p:nvPr/>
          </p:nvSpPr>
          <p:spPr bwMode="auto">
            <a:xfrm>
              <a:off x="5925" y="10511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3" name="Line 19"/>
            <p:cNvSpPr>
              <a:spLocks noChangeShapeType="1"/>
            </p:cNvSpPr>
            <p:nvPr/>
          </p:nvSpPr>
          <p:spPr bwMode="auto">
            <a:xfrm>
              <a:off x="6120" y="9970"/>
              <a:ext cx="18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4" name="Line 20"/>
            <p:cNvSpPr>
              <a:spLocks noChangeShapeType="1"/>
            </p:cNvSpPr>
            <p:nvPr/>
          </p:nvSpPr>
          <p:spPr bwMode="auto">
            <a:xfrm>
              <a:off x="6164" y="9955"/>
              <a:ext cx="180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5" name="Line 21"/>
            <p:cNvSpPr>
              <a:spLocks noChangeShapeType="1"/>
            </p:cNvSpPr>
            <p:nvPr/>
          </p:nvSpPr>
          <p:spPr bwMode="auto">
            <a:xfrm>
              <a:off x="6330" y="10138"/>
              <a:ext cx="3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6" name="Line 22"/>
            <p:cNvSpPr>
              <a:spLocks noChangeShapeType="1"/>
            </p:cNvSpPr>
            <p:nvPr/>
          </p:nvSpPr>
          <p:spPr bwMode="auto">
            <a:xfrm flipV="1">
              <a:off x="6120" y="10480"/>
              <a:ext cx="180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7" name="Line 23"/>
            <p:cNvSpPr>
              <a:spLocks noChangeShapeType="1"/>
            </p:cNvSpPr>
            <p:nvPr/>
          </p:nvSpPr>
          <p:spPr bwMode="auto">
            <a:xfrm flipV="1">
              <a:off x="6135" y="10526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8" name="Line 24"/>
            <p:cNvSpPr>
              <a:spLocks noChangeShapeType="1"/>
            </p:cNvSpPr>
            <p:nvPr/>
          </p:nvSpPr>
          <p:spPr bwMode="auto">
            <a:xfrm flipV="1">
              <a:off x="6135" y="9731"/>
              <a:ext cx="2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9" name="Line 25"/>
            <p:cNvSpPr>
              <a:spLocks noChangeShapeType="1"/>
            </p:cNvSpPr>
            <p:nvPr/>
          </p:nvSpPr>
          <p:spPr bwMode="auto">
            <a:xfrm flipH="1">
              <a:off x="6390" y="10135"/>
              <a:ext cx="28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0" name="Text Box 26"/>
            <p:cNvSpPr txBox="1">
              <a:spLocks noChangeArrowheads="1"/>
            </p:cNvSpPr>
            <p:nvPr/>
          </p:nvSpPr>
          <p:spPr bwMode="auto">
            <a:xfrm>
              <a:off x="6555" y="9940"/>
              <a:ext cx="72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OH</a:t>
              </a:r>
              <a:endParaRPr lang="ru-RU"/>
            </a:p>
          </p:txBody>
        </p:sp>
      </p:grpSp>
      <p:pic>
        <p:nvPicPr>
          <p:cNvPr id="21508" name="Picture 81" descr="tkan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492375"/>
            <a:ext cx="14065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2" descr="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420938"/>
            <a:ext cx="1871663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83"/>
          <p:cNvSpPr>
            <a:spLocks noChangeArrowheads="1"/>
          </p:cNvSpPr>
          <p:nvPr/>
        </p:nvSpPr>
        <p:spPr bwMode="auto">
          <a:xfrm>
            <a:off x="3635375" y="4076700"/>
            <a:ext cx="2087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/>
              <a:t>Кубовые</a:t>
            </a:r>
            <a:r>
              <a:rPr lang="ru-RU" sz="2800"/>
              <a:t> </a:t>
            </a:r>
          </a:p>
        </p:txBody>
      </p:sp>
      <p:grpSp>
        <p:nvGrpSpPr>
          <p:cNvPr id="3" name="Group 84"/>
          <p:cNvGrpSpPr>
            <a:grpSpLocks noChangeAspect="1"/>
          </p:cNvGrpSpPr>
          <p:nvPr/>
        </p:nvGrpSpPr>
        <p:grpSpPr bwMode="auto">
          <a:xfrm>
            <a:off x="1187450" y="4652963"/>
            <a:ext cx="3168650" cy="1970087"/>
            <a:chOff x="2872" y="4451"/>
            <a:chExt cx="2896" cy="3103"/>
          </a:xfrm>
        </p:grpSpPr>
        <p:sp>
          <p:nvSpPr>
            <p:cNvPr id="21513" name="AutoShape 85"/>
            <p:cNvSpPr>
              <a:spLocks noChangeAspect="1" noChangeArrowheads="1"/>
            </p:cNvSpPr>
            <p:nvPr/>
          </p:nvSpPr>
          <p:spPr bwMode="auto">
            <a:xfrm>
              <a:off x="2872" y="4451"/>
              <a:ext cx="2896" cy="3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4" name="Line 86"/>
            <p:cNvSpPr>
              <a:spLocks noChangeShapeType="1"/>
            </p:cNvSpPr>
            <p:nvPr/>
          </p:nvSpPr>
          <p:spPr bwMode="auto">
            <a:xfrm>
              <a:off x="2880" y="5248"/>
              <a:ext cx="1" cy="3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5" name="Line 87"/>
            <p:cNvSpPr>
              <a:spLocks noChangeShapeType="1"/>
            </p:cNvSpPr>
            <p:nvPr/>
          </p:nvSpPr>
          <p:spPr bwMode="auto">
            <a:xfrm flipV="1">
              <a:off x="2894" y="5038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6" name="Line 88"/>
            <p:cNvSpPr>
              <a:spLocks noChangeShapeType="1"/>
            </p:cNvSpPr>
            <p:nvPr/>
          </p:nvSpPr>
          <p:spPr bwMode="auto">
            <a:xfrm flipV="1">
              <a:off x="2908" y="5081"/>
              <a:ext cx="18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7" name="Line 89"/>
            <p:cNvSpPr>
              <a:spLocks noChangeShapeType="1"/>
            </p:cNvSpPr>
            <p:nvPr/>
          </p:nvSpPr>
          <p:spPr bwMode="auto">
            <a:xfrm>
              <a:off x="2894" y="5625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8" name="Line 90"/>
            <p:cNvSpPr>
              <a:spLocks noChangeShapeType="1"/>
            </p:cNvSpPr>
            <p:nvPr/>
          </p:nvSpPr>
          <p:spPr bwMode="auto">
            <a:xfrm>
              <a:off x="2942" y="5606"/>
              <a:ext cx="177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9" name="Line 91"/>
            <p:cNvSpPr>
              <a:spLocks noChangeShapeType="1"/>
            </p:cNvSpPr>
            <p:nvPr/>
          </p:nvSpPr>
          <p:spPr bwMode="auto">
            <a:xfrm flipH="1">
              <a:off x="3105" y="5625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0" name="Line 92"/>
            <p:cNvSpPr>
              <a:spLocks noChangeShapeType="1"/>
            </p:cNvSpPr>
            <p:nvPr/>
          </p:nvSpPr>
          <p:spPr bwMode="auto">
            <a:xfrm>
              <a:off x="3285" y="5248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1" name="Line 93"/>
            <p:cNvSpPr>
              <a:spLocks noChangeShapeType="1"/>
            </p:cNvSpPr>
            <p:nvPr/>
          </p:nvSpPr>
          <p:spPr bwMode="auto">
            <a:xfrm>
              <a:off x="3329" y="5248"/>
              <a:ext cx="3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2" name="Line 94"/>
            <p:cNvSpPr>
              <a:spLocks noChangeShapeType="1"/>
            </p:cNvSpPr>
            <p:nvPr/>
          </p:nvSpPr>
          <p:spPr bwMode="auto">
            <a:xfrm>
              <a:off x="3105" y="5054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3" name="Line 95"/>
            <p:cNvSpPr>
              <a:spLocks noChangeShapeType="1"/>
            </p:cNvSpPr>
            <p:nvPr/>
          </p:nvSpPr>
          <p:spPr bwMode="auto">
            <a:xfrm flipV="1">
              <a:off x="3329" y="5054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4" name="Line 96"/>
            <p:cNvSpPr>
              <a:spLocks noChangeShapeType="1"/>
            </p:cNvSpPr>
            <p:nvPr/>
          </p:nvSpPr>
          <p:spPr bwMode="auto">
            <a:xfrm>
              <a:off x="3316" y="5625"/>
              <a:ext cx="179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5" name="Line 97"/>
            <p:cNvSpPr>
              <a:spLocks noChangeShapeType="1"/>
            </p:cNvSpPr>
            <p:nvPr/>
          </p:nvSpPr>
          <p:spPr bwMode="auto">
            <a:xfrm>
              <a:off x="3883" y="5251"/>
              <a:ext cx="3" cy="3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6" name="Line 98"/>
            <p:cNvSpPr>
              <a:spLocks noChangeShapeType="1"/>
            </p:cNvSpPr>
            <p:nvPr/>
          </p:nvSpPr>
          <p:spPr bwMode="auto">
            <a:xfrm flipV="1">
              <a:off x="3914" y="5041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7" name="Line 99"/>
            <p:cNvSpPr>
              <a:spLocks noChangeShapeType="1"/>
            </p:cNvSpPr>
            <p:nvPr/>
          </p:nvSpPr>
          <p:spPr bwMode="auto">
            <a:xfrm>
              <a:off x="3914" y="562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8" name="Line 100"/>
            <p:cNvSpPr>
              <a:spLocks noChangeShapeType="1"/>
            </p:cNvSpPr>
            <p:nvPr/>
          </p:nvSpPr>
          <p:spPr bwMode="auto">
            <a:xfrm flipH="1">
              <a:off x="4124" y="562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9" name="Text Box 101"/>
            <p:cNvSpPr txBox="1">
              <a:spLocks noChangeArrowheads="1"/>
            </p:cNvSpPr>
            <p:nvPr/>
          </p:nvSpPr>
          <p:spPr bwMode="auto">
            <a:xfrm>
              <a:off x="3358" y="5612"/>
              <a:ext cx="421" cy="3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/>
                <a:t>С</a:t>
              </a:r>
              <a:endParaRPr lang="ru-RU"/>
            </a:p>
          </p:txBody>
        </p:sp>
        <p:sp>
          <p:nvSpPr>
            <p:cNvPr id="21530" name="Line 102"/>
            <p:cNvSpPr>
              <a:spLocks noChangeShapeType="1"/>
            </p:cNvSpPr>
            <p:nvPr/>
          </p:nvSpPr>
          <p:spPr bwMode="auto">
            <a:xfrm>
              <a:off x="4094" y="5087"/>
              <a:ext cx="179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1" name="Line 103"/>
            <p:cNvSpPr>
              <a:spLocks noChangeShapeType="1"/>
            </p:cNvSpPr>
            <p:nvPr/>
          </p:nvSpPr>
          <p:spPr bwMode="auto">
            <a:xfrm flipV="1">
              <a:off x="3689" y="5609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2" name="Line 104"/>
            <p:cNvSpPr>
              <a:spLocks noChangeShapeType="1"/>
            </p:cNvSpPr>
            <p:nvPr/>
          </p:nvSpPr>
          <p:spPr bwMode="auto">
            <a:xfrm>
              <a:off x="3689" y="5054"/>
              <a:ext cx="180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3" name="Text Box 105"/>
            <p:cNvSpPr txBox="1">
              <a:spLocks noChangeArrowheads="1"/>
            </p:cNvSpPr>
            <p:nvPr/>
          </p:nvSpPr>
          <p:spPr bwMode="auto">
            <a:xfrm>
              <a:off x="3375" y="4858"/>
              <a:ext cx="418" cy="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/>
                <a:t>С</a:t>
              </a:r>
              <a:endParaRPr lang="ru-RU"/>
            </a:p>
          </p:txBody>
        </p:sp>
        <p:sp>
          <p:nvSpPr>
            <p:cNvPr id="21534" name="Text Box 106"/>
            <p:cNvSpPr txBox="1">
              <a:spLocks noChangeArrowheads="1"/>
            </p:cNvSpPr>
            <p:nvPr/>
          </p:nvSpPr>
          <p:spPr bwMode="auto">
            <a:xfrm>
              <a:off x="3358" y="6029"/>
              <a:ext cx="421" cy="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</a:t>
              </a:r>
              <a:endParaRPr lang="ru-RU"/>
            </a:p>
          </p:txBody>
        </p:sp>
        <p:sp>
          <p:nvSpPr>
            <p:cNvPr id="21535" name="Line 107"/>
            <p:cNvSpPr>
              <a:spLocks noChangeShapeType="1"/>
            </p:cNvSpPr>
            <p:nvPr/>
          </p:nvSpPr>
          <p:spPr bwMode="auto">
            <a:xfrm flipV="1">
              <a:off x="3599" y="4769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6" name="Line 108"/>
            <p:cNvSpPr>
              <a:spLocks noChangeShapeType="1"/>
            </p:cNvSpPr>
            <p:nvPr/>
          </p:nvSpPr>
          <p:spPr bwMode="auto">
            <a:xfrm flipV="1">
              <a:off x="3644" y="4769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7" name="Line 109"/>
            <p:cNvSpPr>
              <a:spLocks noChangeShapeType="1"/>
            </p:cNvSpPr>
            <p:nvPr/>
          </p:nvSpPr>
          <p:spPr bwMode="auto">
            <a:xfrm flipV="1">
              <a:off x="3568" y="5924"/>
              <a:ext cx="3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8" name="Line 110"/>
            <p:cNvSpPr>
              <a:spLocks noChangeShapeType="1"/>
            </p:cNvSpPr>
            <p:nvPr/>
          </p:nvSpPr>
          <p:spPr bwMode="auto">
            <a:xfrm flipV="1">
              <a:off x="3613" y="5924"/>
              <a:ext cx="3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9" name="Line 111"/>
            <p:cNvSpPr>
              <a:spLocks noChangeShapeType="1"/>
            </p:cNvSpPr>
            <p:nvPr/>
          </p:nvSpPr>
          <p:spPr bwMode="auto">
            <a:xfrm flipV="1">
              <a:off x="4094" y="5593"/>
              <a:ext cx="179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0" name="Line 112"/>
            <p:cNvSpPr>
              <a:spLocks noChangeShapeType="1"/>
            </p:cNvSpPr>
            <p:nvPr/>
          </p:nvSpPr>
          <p:spPr bwMode="auto">
            <a:xfrm>
              <a:off x="3838" y="5247"/>
              <a:ext cx="3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1" name="Line 113"/>
            <p:cNvSpPr>
              <a:spLocks noChangeShapeType="1"/>
            </p:cNvSpPr>
            <p:nvPr/>
          </p:nvSpPr>
          <p:spPr bwMode="auto">
            <a:xfrm>
              <a:off x="4119" y="5046"/>
              <a:ext cx="177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2" name="Line 114"/>
            <p:cNvSpPr>
              <a:spLocks noChangeShapeType="1"/>
            </p:cNvSpPr>
            <p:nvPr/>
          </p:nvSpPr>
          <p:spPr bwMode="auto">
            <a:xfrm>
              <a:off x="4313" y="5243"/>
              <a:ext cx="1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3" name="Text Box 115"/>
            <p:cNvSpPr txBox="1">
              <a:spLocks noChangeArrowheads="1"/>
            </p:cNvSpPr>
            <p:nvPr/>
          </p:nvSpPr>
          <p:spPr bwMode="auto">
            <a:xfrm>
              <a:off x="3390" y="4451"/>
              <a:ext cx="421" cy="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</a:t>
              </a:r>
              <a:endParaRPr lang="ru-RU"/>
            </a:p>
          </p:txBody>
        </p:sp>
        <p:sp>
          <p:nvSpPr>
            <p:cNvPr id="21544" name="Line 116"/>
            <p:cNvSpPr>
              <a:spLocks noChangeShapeType="1"/>
            </p:cNvSpPr>
            <p:nvPr/>
          </p:nvSpPr>
          <p:spPr bwMode="auto">
            <a:xfrm flipV="1">
              <a:off x="4110" y="5846"/>
              <a:ext cx="1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5" name="Text Box 117"/>
            <p:cNvSpPr txBox="1">
              <a:spLocks noChangeArrowheads="1"/>
            </p:cNvSpPr>
            <p:nvPr/>
          </p:nvSpPr>
          <p:spPr bwMode="auto">
            <a:xfrm>
              <a:off x="3765" y="5936"/>
              <a:ext cx="720" cy="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HN</a:t>
              </a:r>
              <a:endParaRPr lang="ru-RU"/>
            </a:p>
          </p:txBody>
        </p:sp>
        <p:sp>
          <p:nvSpPr>
            <p:cNvPr id="21546" name="Line 118"/>
            <p:cNvSpPr>
              <a:spLocks noChangeShapeType="1"/>
            </p:cNvSpPr>
            <p:nvPr/>
          </p:nvSpPr>
          <p:spPr bwMode="auto">
            <a:xfrm>
              <a:off x="4335" y="5621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7" name="Text Box 119"/>
            <p:cNvSpPr txBox="1">
              <a:spLocks noChangeArrowheads="1"/>
            </p:cNvSpPr>
            <p:nvPr/>
          </p:nvSpPr>
          <p:spPr bwMode="auto">
            <a:xfrm>
              <a:off x="4275" y="5696"/>
              <a:ext cx="720" cy="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NH</a:t>
              </a:r>
              <a:endParaRPr lang="ru-RU"/>
            </a:p>
          </p:txBody>
        </p:sp>
        <p:sp>
          <p:nvSpPr>
            <p:cNvPr id="21548" name="Line 120"/>
            <p:cNvSpPr>
              <a:spLocks noChangeShapeType="1"/>
            </p:cNvSpPr>
            <p:nvPr/>
          </p:nvSpPr>
          <p:spPr bwMode="auto">
            <a:xfrm>
              <a:off x="4140" y="6251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9" name="Line 121"/>
            <p:cNvSpPr>
              <a:spLocks noChangeShapeType="1"/>
            </p:cNvSpPr>
            <p:nvPr/>
          </p:nvSpPr>
          <p:spPr bwMode="auto">
            <a:xfrm flipV="1">
              <a:off x="4530" y="6011"/>
              <a:ext cx="1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0" name="Line 122"/>
            <p:cNvSpPr>
              <a:spLocks noChangeShapeType="1"/>
            </p:cNvSpPr>
            <p:nvPr/>
          </p:nvSpPr>
          <p:spPr bwMode="auto">
            <a:xfrm flipH="1">
              <a:off x="4335" y="6223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1" name="Line 123"/>
            <p:cNvSpPr>
              <a:spLocks noChangeShapeType="1"/>
            </p:cNvSpPr>
            <p:nvPr/>
          </p:nvSpPr>
          <p:spPr bwMode="auto">
            <a:xfrm flipV="1">
              <a:off x="4305" y="6191"/>
              <a:ext cx="179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2" name="Line 124"/>
            <p:cNvSpPr>
              <a:spLocks noChangeShapeType="1"/>
            </p:cNvSpPr>
            <p:nvPr/>
          </p:nvSpPr>
          <p:spPr bwMode="auto">
            <a:xfrm>
              <a:off x="4327" y="6417"/>
              <a:ext cx="1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3" name="Line 125"/>
            <p:cNvSpPr>
              <a:spLocks noChangeShapeType="1"/>
            </p:cNvSpPr>
            <p:nvPr/>
          </p:nvSpPr>
          <p:spPr bwMode="auto">
            <a:xfrm>
              <a:off x="4341" y="6792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4" name="Line 126"/>
            <p:cNvSpPr>
              <a:spLocks noChangeShapeType="1"/>
            </p:cNvSpPr>
            <p:nvPr/>
          </p:nvSpPr>
          <p:spPr bwMode="auto">
            <a:xfrm>
              <a:off x="4390" y="6773"/>
              <a:ext cx="177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5" name="Line 127"/>
            <p:cNvSpPr>
              <a:spLocks noChangeShapeType="1"/>
            </p:cNvSpPr>
            <p:nvPr/>
          </p:nvSpPr>
          <p:spPr bwMode="auto">
            <a:xfrm flipH="1">
              <a:off x="4552" y="6792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6" name="Line 128"/>
            <p:cNvSpPr>
              <a:spLocks noChangeShapeType="1"/>
            </p:cNvSpPr>
            <p:nvPr/>
          </p:nvSpPr>
          <p:spPr bwMode="auto">
            <a:xfrm>
              <a:off x="4731" y="6417"/>
              <a:ext cx="3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7" name="Line 129"/>
            <p:cNvSpPr>
              <a:spLocks noChangeShapeType="1"/>
            </p:cNvSpPr>
            <p:nvPr/>
          </p:nvSpPr>
          <p:spPr bwMode="auto">
            <a:xfrm>
              <a:off x="4776" y="6417"/>
              <a:ext cx="3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8" name="Line 130"/>
            <p:cNvSpPr>
              <a:spLocks noChangeShapeType="1"/>
            </p:cNvSpPr>
            <p:nvPr/>
          </p:nvSpPr>
          <p:spPr bwMode="auto">
            <a:xfrm>
              <a:off x="4552" y="6222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9" name="Line 131"/>
            <p:cNvSpPr>
              <a:spLocks noChangeShapeType="1"/>
            </p:cNvSpPr>
            <p:nvPr/>
          </p:nvSpPr>
          <p:spPr bwMode="auto">
            <a:xfrm flipV="1">
              <a:off x="4776" y="6222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0" name="Line 132"/>
            <p:cNvSpPr>
              <a:spLocks noChangeShapeType="1"/>
            </p:cNvSpPr>
            <p:nvPr/>
          </p:nvSpPr>
          <p:spPr bwMode="auto">
            <a:xfrm>
              <a:off x="4762" y="6792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1" name="Line 133"/>
            <p:cNvSpPr>
              <a:spLocks noChangeShapeType="1"/>
            </p:cNvSpPr>
            <p:nvPr/>
          </p:nvSpPr>
          <p:spPr bwMode="auto">
            <a:xfrm>
              <a:off x="5330" y="6420"/>
              <a:ext cx="3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2" name="Line 134"/>
            <p:cNvSpPr>
              <a:spLocks noChangeShapeType="1"/>
            </p:cNvSpPr>
            <p:nvPr/>
          </p:nvSpPr>
          <p:spPr bwMode="auto">
            <a:xfrm flipV="1">
              <a:off x="5361" y="6210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3" name="Line 135"/>
            <p:cNvSpPr>
              <a:spLocks noChangeShapeType="1"/>
            </p:cNvSpPr>
            <p:nvPr/>
          </p:nvSpPr>
          <p:spPr bwMode="auto">
            <a:xfrm>
              <a:off x="5361" y="6792"/>
              <a:ext cx="18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4" name="Line 136"/>
            <p:cNvSpPr>
              <a:spLocks noChangeShapeType="1"/>
            </p:cNvSpPr>
            <p:nvPr/>
          </p:nvSpPr>
          <p:spPr bwMode="auto">
            <a:xfrm flipH="1">
              <a:off x="5571" y="6792"/>
              <a:ext cx="18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5" name="Text Box 137"/>
            <p:cNvSpPr txBox="1">
              <a:spLocks noChangeArrowheads="1"/>
            </p:cNvSpPr>
            <p:nvPr/>
          </p:nvSpPr>
          <p:spPr bwMode="auto">
            <a:xfrm>
              <a:off x="4806" y="6779"/>
              <a:ext cx="420" cy="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/>
                <a:t>С</a:t>
              </a:r>
              <a:endParaRPr lang="ru-RU"/>
            </a:p>
          </p:txBody>
        </p:sp>
        <p:sp>
          <p:nvSpPr>
            <p:cNvPr id="21566" name="Line 138"/>
            <p:cNvSpPr>
              <a:spLocks noChangeShapeType="1"/>
            </p:cNvSpPr>
            <p:nvPr/>
          </p:nvSpPr>
          <p:spPr bwMode="auto">
            <a:xfrm>
              <a:off x="5541" y="6254"/>
              <a:ext cx="179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7" name="Line 139"/>
            <p:cNvSpPr>
              <a:spLocks noChangeShapeType="1"/>
            </p:cNvSpPr>
            <p:nvPr/>
          </p:nvSpPr>
          <p:spPr bwMode="auto">
            <a:xfrm flipV="1">
              <a:off x="5136" y="6776"/>
              <a:ext cx="18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8" name="Line 140"/>
            <p:cNvSpPr>
              <a:spLocks noChangeShapeType="1"/>
            </p:cNvSpPr>
            <p:nvPr/>
          </p:nvSpPr>
          <p:spPr bwMode="auto">
            <a:xfrm>
              <a:off x="5136" y="6222"/>
              <a:ext cx="180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9" name="Text Box 141"/>
            <p:cNvSpPr txBox="1">
              <a:spLocks noChangeArrowheads="1"/>
            </p:cNvSpPr>
            <p:nvPr/>
          </p:nvSpPr>
          <p:spPr bwMode="auto">
            <a:xfrm>
              <a:off x="4821" y="6026"/>
              <a:ext cx="420" cy="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/>
                <a:t>С</a:t>
              </a:r>
              <a:endParaRPr lang="ru-RU"/>
            </a:p>
          </p:txBody>
        </p:sp>
        <p:sp>
          <p:nvSpPr>
            <p:cNvPr id="21570" name="Text Box 142"/>
            <p:cNvSpPr txBox="1">
              <a:spLocks noChangeArrowheads="1"/>
            </p:cNvSpPr>
            <p:nvPr/>
          </p:nvSpPr>
          <p:spPr bwMode="auto">
            <a:xfrm>
              <a:off x="4806" y="7196"/>
              <a:ext cx="420" cy="3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</a:t>
              </a:r>
              <a:endParaRPr lang="ru-RU"/>
            </a:p>
          </p:txBody>
        </p:sp>
        <p:sp>
          <p:nvSpPr>
            <p:cNvPr id="21571" name="Line 143"/>
            <p:cNvSpPr>
              <a:spLocks noChangeShapeType="1"/>
            </p:cNvSpPr>
            <p:nvPr/>
          </p:nvSpPr>
          <p:spPr bwMode="auto">
            <a:xfrm flipV="1">
              <a:off x="5046" y="5936"/>
              <a:ext cx="1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2" name="Line 144"/>
            <p:cNvSpPr>
              <a:spLocks noChangeShapeType="1"/>
            </p:cNvSpPr>
            <p:nvPr/>
          </p:nvSpPr>
          <p:spPr bwMode="auto">
            <a:xfrm flipV="1">
              <a:off x="5091" y="5936"/>
              <a:ext cx="1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3" name="Line 145"/>
            <p:cNvSpPr>
              <a:spLocks noChangeShapeType="1"/>
            </p:cNvSpPr>
            <p:nvPr/>
          </p:nvSpPr>
          <p:spPr bwMode="auto">
            <a:xfrm flipV="1">
              <a:off x="5015" y="7091"/>
              <a:ext cx="2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4" name="Line 146"/>
            <p:cNvSpPr>
              <a:spLocks noChangeShapeType="1"/>
            </p:cNvSpPr>
            <p:nvPr/>
          </p:nvSpPr>
          <p:spPr bwMode="auto">
            <a:xfrm flipV="1">
              <a:off x="5061" y="7091"/>
              <a:ext cx="2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5" name="Line 147"/>
            <p:cNvSpPr>
              <a:spLocks noChangeShapeType="1"/>
            </p:cNvSpPr>
            <p:nvPr/>
          </p:nvSpPr>
          <p:spPr bwMode="auto">
            <a:xfrm flipV="1">
              <a:off x="5541" y="6761"/>
              <a:ext cx="179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6" name="Line 148"/>
            <p:cNvSpPr>
              <a:spLocks noChangeShapeType="1"/>
            </p:cNvSpPr>
            <p:nvPr/>
          </p:nvSpPr>
          <p:spPr bwMode="auto">
            <a:xfrm>
              <a:off x="5285" y="6415"/>
              <a:ext cx="3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7" name="Line 149"/>
            <p:cNvSpPr>
              <a:spLocks noChangeShapeType="1"/>
            </p:cNvSpPr>
            <p:nvPr/>
          </p:nvSpPr>
          <p:spPr bwMode="auto">
            <a:xfrm>
              <a:off x="5566" y="6214"/>
              <a:ext cx="178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8" name="Line 150"/>
            <p:cNvSpPr>
              <a:spLocks noChangeShapeType="1"/>
            </p:cNvSpPr>
            <p:nvPr/>
          </p:nvSpPr>
          <p:spPr bwMode="auto">
            <a:xfrm>
              <a:off x="5759" y="6410"/>
              <a:ext cx="1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9" name="Text Box 151"/>
            <p:cNvSpPr txBox="1">
              <a:spLocks noChangeArrowheads="1"/>
            </p:cNvSpPr>
            <p:nvPr/>
          </p:nvSpPr>
          <p:spPr bwMode="auto">
            <a:xfrm>
              <a:off x="4830" y="5606"/>
              <a:ext cx="420" cy="3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</a:t>
              </a:r>
              <a:endParaRPr lang="ru-RU"/>
            </a:p>
          </p:txBody>
        </p:sp>
      </p:grpSp>
      <p:pic>
        <p:nvPicPr>
          <p:cNvPr id="21512" name="Picture 152" descr="tkani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4797425"/>
            <a:ext cx="236855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i="1" smtClean="0"/>
              <a:t>               Индигоидные красители.</a:t>
            </a:r>
            <a:r>
              <a:rPr lang="ru-RU" smtClean="0"/>
              <a:t> 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2268538" y="2420938"/>
            <a:ext cx="4614862" cy="1152525"/>
            <a:chOff x="1650" y="8142"/>
            <a:chExt cx="7267" cy="1815"/>
          </a:xfrm>
        </p:grpSpPr>
        <p:sp>
          <p:nvSpPr>
            <p:cNvPr id="22617" name="AutoShape 8"/>
            <p:cNvSpPr>
              <a:spLocks noChangeAspect="1" noChangeArrowheads="1"/>
            </p:cNvSpPr>
            <p:nvPr/>
          </p:nvSpPr>
          <p:spPr bwMode="auto">
            <a:xfrm>
              <a:off x="1650" y="8142"/>
              <a:ext cx="7267" cy="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8" name="Line 9"/>
            <p:cNvSpPr>
              <a:spLocks noChangeShapeType="1"/>
            </p:cNvSpPr>
            <p:nvPr/>
          </p:nvSpPr>
          <p:spPr bwMode="auto">
            <a:xfrm flipV="1">
              <a:off x="2160" y="8623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9" name="Line 10"/>
            <p:cNvSpPr>
              <a:spLocks noChangeShapeType="1"/>
            </p:cNvSpPr>
            <p:nvPr/>
          </p:nvSpPr>
          <p:spPr bwMode="auto">
            <a:xfrm flipV="1">
              <a:off x="2190" y="8652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0" name="Line 11"/>
            <p:cNvSpPr>
              <a:spLocks noChangeShapeType="1"/>
            </p:cNvSpPr>
            <p:nvPr/>
          </p:nvSpPr>
          <p:spPr bwMode="auto">
            <a:xfrm>
              <a:off x="2160" y="8847"/>
              <a:ext cx="1" cy="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1" name="Line 12"/>
            <p:cNvSpPr>
              <a:spLocks noChangeShapeType="1"/>
            </p:cNvSpPr>
            <p:nvPr/>
          </p:nvSpPr>
          <p:spPr bwMode="auto">
            <a:xfrm>
              <a:off x="2175" y="938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2" name="Line 13"/>
            <p:cNvSpPr>
              <a:spLocks noChangeShapeType="1"/>
            </p:cNvSpPr>
            <p:nvPr/>
          </p:nvSpPr>
          <p:spPr bwMode="auto">
            <a:xfrm>
              <a:off x="2145" y="941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3" name="Line 14"/>
            <p:cNvSpPr>
              <a:spLocks noChangeShapeType="1"/>
            </p:cNvSpPr>
            <p:nvPr/>
          </p:nvSpPr>
          <p:spPr bwMode="auto">
            <a:xfrm flipV="1">
              <a:off x="2370" y="9402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4" name="Line 15"/>
            <p:cNvSpPr>
              <a:spLocks noChangeShapeType="1"/>
            </p:cNvSpPr>
            <p:nvPr/>
          </p:nvSpPr>
          <p:spPr bwMode="auto">
            <a:xfrm>
              <a:off x="2385" y="863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5" name="Line 16"/>
            <p:cNvSpPr>
              <a:spLocks noChangeShapeType="1"/>
            </p:cNvSpPr>
            <p:nvPr/>
          </p:nvSpPr>
          <p:spPr bwMode="auto">
            <a:xfrm flipH="1">
              <a:off x="2520" y="8832"/>
              <a:ext cx="14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6" name="Line 17"/>
            <p:cNvSpPr>
              <a:spLocks noChangeShapeType="1"/>
            </p:cNvSpPr>
            <p:nvPr/>
          </p:nvSpPr>
          <p:spPr bwMode="auto">
            <a:xfrm>
              <a:off x="2610" y="8832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7" name="Line 18"/>
            <p:cNvSpPr>
              <a:spLocks noChangeShapeType="1"/>
            </p:cNvSpPr>
            <p:nvPr/>
          </p:nvSpPr>
          <p:spPr bwMode="auto">
            <a:xfrm>
              <a:off x="2595" y="9372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8" name="Line 19"/>
            <p:cNvSpPr>
              <a:spLocks noChangeShapeType="1"/>
            </p:cNvSpPr>
            <p:nvPr/>
          </p:nvSpPr>
          <p:spPr bwMode="auto">
            <a:xfrm flipV="1">
              <a:off x="2880" y="8517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9" name="Line 20"/>
            <p:cNvSpPr>
              <a:spLocks noChangeShapeType="1"/>
            </p:cNvSpPr>
            <p:nvPr/>
          </p:nvSpPr>
          <p:spPr bwMode="auto">
            <a:xfrm flipV="1">
              <a:off x="2925" y="8517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0" name="Line 21"/>
            <p:cNvSpPr>
              <a:spLocks noChangeShapeType="1"/>
            </p:cNvSpPr>
            <p:nvPr/>
          </p:nvSpPr>
          <p:spPr bwMode="auto">
            <a:xfrm flipV="1">
              <a:off x="2895" y="9492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1" name="Line 22"/>
            <p:cNvSpPr>
              <a:spLocks noChangeShapeType="1"/>
            </p:cNvSpPr>
            <p:nvPr/>
          </p:nvSpPr>
          <p:spPr bwMode="auto">
            <a:xfrm>
              <a:off x="3015" y="880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2" name="Line 23"/>
            <p:cNvSpPr>
              <a:spLocks noChangeShapeType="1"/>
            </p:cNvSpPr>
            <p:nvPr/>
          </p:nvSpPr>
          <p:spPr bwMode="auto">
            <a:xfrm flipV="1">
              <a:off x="3000" y="9222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3" name="Text Box 24"/>
            <p:cNvSpPr txBox="1">
              <a:spLocks noChangeArrowheads="1"/>
            </p:cNvSpPr>
            <p:nvPr/>
          </p:nvSpPr>
          <p:spPr bwMode="auto">
            <a:xfrm>
              <a:off x="2670" y="8622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634" name="Text Box 25"/>
            <p:cNvSpPr txBox="1">
              <a:spLocks noChangeArrowheads="1"/>
            </p:cNvSpPr>
            <p:nvPr/>
          </p:nvSpPr>
          <p:spPr bwMode="auto">
            <a:xfrm>
              <a:off x="2655" y="9162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</a:t>
              </a:r>
              <a:endParaRPr lang="ru-RU"/>
            </a:p>
          </p:txBody>
        </p:sp>
        <p:sp>
          <p:nvSpPr>
            <p:cNvPr id="22635" name="Line 26"/>
            <p:cNvSpPr>
              <a:spLocks noChangeShapeType="1"/>
            </p:cNvSpPr>
            <p:nvPr/>
          </p:nvSpPr>
          <p:spPr bwMode="auto">
            <a:xfrm flipH="1">
              <a:off x="2565" y="8832"/>
              <a:ext cx="14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6" name="Text Box 27"/>
            <p:cNvSpPr txBox="1">
              <a:spLocks noChangeArrowheads="1"/>
            </p:cNvSpPr>
            <p:nvPr/>
          </p:nvSpPr>
          <p:spPr bwMode="auto">
            <a:xfrm>
              <a:off x="2970" y="8907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637" name="Line 28"/>
            <p:cNvSpPr>
              <a:spLocks noChangeShapeType="1"/>
            </p:cNvSpPr>
            <p:nvPr/>
          </p:nvSpPr>
          <p:spPr bwMode="auto">
            <a:xfrm>
              <a:off x="3315" y="9131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8" name="Line 29"/>
            <p:cNvSpPr>
              <a:spLocks noChangeShapeType="1"/>
            </p:cNvSpPr>
            <p:nvPr/>
          </p:nvSpPr>
          <p:spPr bwMode="auto">
            <a:xfrm>
              <a:off x="3315" y="9086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9" name="Text Box 30"/>
            <p:cNvSpPr txBox="1">
              <a:spLocks noChangeArrowheads="1"/>
            </p:cNvSpPr>
            <p:nvPr/>
          </p:nvSpPr>
          <p:spPr bwMode="auto">
            <a:xfrm>
              <a:off x="3375" y="8907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640" name="Line 31"/>
            <p:cNvSpPr>
              <a:spLocks noChangeShapeType="1"/>
            </p:cNvSpPr>
            <p:nvPr/>
          </p:nvSpPr>
          <p:spPr bwMode="auto">
            <a:xfrm flipV="1">
              <a:off x="4335" y="8593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1" name="Line 32"/>
            <p:cNvSpPr>
              <a:spLocks noChangeShapeType="1"/>
            </p:cNvSpPr>
            <p:nvPr/>
          </p:nvSpPr>
          <p:spPr bwMode="auto">
            <a:xfrm flipV="1">
              <a:off x="4365" y="8622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2" name="Line 33"/>
            <p:cNvSpPr>
              <a:spLocks noChangeShapeType="1"/>
            </p:cNvSpPr>
            <p:nvPr/>
          </p:nvSpPr>
          <p:spPr bwMode="auto">
            <a:xfrm>
              <a:off x="4320" y="8817"/>
              <a:ext cx="1" cy="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3" name="Line 34"/>
            <p:cNvSpPr>
              <a:spLocks noChangeShapeType="1"/>
            </p:cNvSpPr>
            <p:nvPr/>
          </p:nvSpPr>
          <p:spPr bwMode="auto">
            <a:xfrm>
              <a:off x="4350" y="935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4" name="Line 35"/>
            <p:cNvSpPr>
              <a:spLocks noChangeShapeType="1"/>
            </p:cNvSpPr>
            <p:nvPr/>
          </p:nvSpPr>
          <p:spPr bwMode="auto">
            <a:xfrm>
              <a:off x="4320" y="938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5" name="Line 36"/>
            <p:cNvSpPr>
              <a:spLocks noChangeShapeType="1"/>
            </p:cNvSpPr>
            <p:nvPr/>
          </p:nvSpPr>
          <p:spPr bwMode="auto">
            <a:xfrm flipV="1">
              <a:off x="4545" y="9372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6" name="Line 37"/>
            <p:cNvSpPr>
              <a:spLocks noChangeShapeType="1"/>
            </p:cNvSpPr>
            <p:nvPr/>
          </p:nvSpPr>
          <p:spPr bwMode="auto">
            <a:xfrm>
              <a:off x="4560" y="860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7" name="Line 38"/>
            <p:cNvSpPr>
              <a:spLocks noChangeShapeType="1"/>
            </p:cNvSpPr>
            <p:nvPr/>
          </p:nvSpPr>
          <p:spPr bwMode="auto">
            <a:xfrm flipH="1">
              <a:off x="4695" y="8802"/>
              <a:ext cx="14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8" name="Line 39"/>
            <p:cNvSpPr>
              <a:spLocks noChangeShapeType="1"/>
            </p:cNvSpPr>
            <p:nvPr/>
          </p:nvSpPr>
          <p:spPr bwMode="auto">
            <a:xfrm>
              <a:off x="4110" y="8802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9" name="Line 40"/>
            <p:cNvSpPr>
              <a:spLocks noChangeShapeType="1"/>
            </p:cNvSpPr>
            <p:nvPr/>
          </p:nvSpPr>
          <p:spPr bwMode="auto">
            <a:xfrm>
              <a:off x="4095" y="9342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0" name="Line 41"/>
            <p:cNvSpPr>
              <a:spLocks noChangeShapeType="1"/>
            </p:cNvSpPr>
            <p:nvPr/>
          </p:nvSpPr>
          <p:spPr bwMode="auto">
            <a:xfrm flipV="1">
              <a:off x="3975" y="9462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1" name="Line 42"/>
            <p:cNvSpPr>
              <a:spLocks noChangeShapeType="1"/>
            </p:cNvSpPr>
            <p:nvPr/>
          </p:nvSpPr>
          <p:spPr bwMode="auto">
            <a:xfrm flipV="1">
              <a:off x="4005" y="8487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2" name="Line 43"/>
            <p:cNvSpPr>
              <a:spLocks noChangeShapeType="1"/>
            </p:cNvSpPr>
            <p:nvPr/>
          </p:nvSpPr>
          <p:spPr bwMode="auto">
            <a:xfrm flipV="1">
              <a:off x="4020" y="9462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3" name="Line 44"/>
            <p:cNvSpPr>
              <a:spLocks noChangeShapeType="1"/>
            </p:cNvSpPr>
            <p:nvPr/>
          </p:nvSpPr>
          <p:spPr bwMode="auto">
            <a:xfrm>
              <a:off x="3720" y="917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4" name="Line 45"/>
            <p:cNvSpPr>
              <a:spLocks noChangeShapeType="1"/>
            </p:cNvSpPr>
            <p:nvPr/>
          </p:nvSpPr>
          <p:spPr bwMode="auto">
            <a:xfrm flipV="1">
              <a:off x="3720" y="8832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5" name="Text Box 46"/>
            <p:cNvSpPr txBox="1">
              <a:spLocks noChangeArrowheads="1"/>
            </p:cNvSpPr>
            <p:nvPr/>
          </p:nvSpPr>
          <p:spPr bwMode="auto">
            <a:xfrm>
              <a:off x="3780" y="8592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</a:t>
              </a:r>
              <a:endParaRPr lang="ru-RU"/>
            </a:p>
          </p:txBody>
        </p:sp>
        <p:sp>
          <p:nvSpPr>
            <p:cNvPr id="22656" name="Text Box 47"/>
            <p:cNvSpPr txBox="1">
              <a:spLocks noChangeArrowheads="1"/>
            </p:cNvSpPr>
            <p:nvPr/>
          </p:nvSpPr>
          <p:spPr bwMode="auto">
            <a:xfrm>
              <a:off x="3765" y="9132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657" name="Line 48"/>
            <p:cNvSpPr>
              <a:spLocks noChangeShapeType="1"/>
            </p:cNvSpPr>
            <p:nvPr/>
          </p:nvSpPr>
          <p:spPr bwMode="auto">
            <a:xfrm flipH="1">
              <a:off x="4740" y="8802"/>
              <a:ext cx="14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8" name="Text Box 49"/>
            <p:cNvSpPr txBox="1">
              <a:spLocks noChangeArrowheads="1"/>
            </p:cNvSpPr>
            <p:nvPr/>
          </p:nvSpPr>
          <p:spPr bwMode="auto">
            <a:xfrm>
              <a:off x="2670" y="8187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</a:t>
              </a:r>
              <a:endParaRPr lang="ru-RU"/>
            </a:p>
          </p:txBody>
        </p:sp>
        <p:sp>
          <p:nvSpPr>
            <p:cNvPr id="22659" name="Text Box 50"/>
            <p:cNvSpPr txBox="1">
              <a:spLocks noChangeArrowheads="1"/>
            </p:cNvSpPr>
            <p:nvPr/>
          </p:nvSpPr>
          <p:spPr bwMode="auto">
            <a:xfrm>
              <a:off x="3765" y="9567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</a:t>
              </a:r>
              <a:endParaRPr lang="ru-RU"/>
            </a:p>
          </p:txBody>
        </p:sp>
        <p:sp>
          <p:nvSpPr>
            <p:cNvPr id="22660" name="Text Box 51"/>
            <p:cNvSpPr txBox="1">
              <a:spLocks noChangeArrowheads="1"/>
            </p:cNvSpPr>
            <p:nvPr/>
          </p:nvSpPr>
          <p:spPr bwMode="auto">
            <a:xfrm>
              <a:off x="2655" y="9597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H</a:t>
              </a:r>
              <a:endParaRPr lang="ru-RU"/>
            </a:p>
          </p:txBody>
        </p:sp>
        <p:sp>
          <p:nvSpPr>
            <p:cNvPr id="22661" name="Text Box 52"/>
            <p:cNvSpPr txBox="1">
              <a:spLocks noChangeArrowheads="1"/>
            </p:cNvSpPr>
            <p:nvPr/>
          </p:nvSpPr>
          <p:spPr bwMode="auto">
            <a:xfrm>
              <a:off x="3780" y="8157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H</a:t>
              </a:r>
              <a:endParaRPr lang="ru-RU"/>
            </a:p>
          </p:txBody>
        </p:sp>
        <p:sp>
          <p:nvSpPr>
            <p:cNvPr id="22662" name="Line 53"/>
            <p:cNvSpPr>
              <a:spLocks noChangeShapeType="1"/>
            </p:cNvSpPr>
            <p:nvPr/>
          </p:nvSpPr>
          <p:spPr bwMode="auto">
            <a:xfrm flipV="1">
              <a:off x="6315" y="8578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3" name="Line 54"/>
            <p:cNvSpPr>
              <a:spLocks noChangeShapeType="1"/>
            </p:cNvSpPr>
            <p:nvPr/>
          </p:nvSpPr>
          <p:spPr bwMode="auto">
            <a:xfrm flipV="1">
              <a:off x="6345" y="8607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4" name="Line 55"/>
            <p:cNvSpPr>
              <a:spLocks noChangeShapeType="1"/>
            </p:cNvSpPr>
            <p:nvPr/>
          </p:nvSpPr>
          <p:spPr bwMode="auto">
            <a:xfrm>
              <a:off x="6315" y="8802"/>
              <a:ext cx="1" cy="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5" name="Line 56"/>
            <p:cNvSpPr>
              <a:spLocks noChangeShapeType="1"/>
            </p:cNvSpPr>
            <p:nvPr/>
          </p:nvSpPr>
          <p:spPr bwMode="auto">
            <a:xfrm>
              <a:off x="6330" y="934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6" name="Line 57"/>
            <p:cNvSpPr>
              <a:spLocks noChangeShapeType="1"/>
            </p:cNvSpPr>
            <p:nvPr/>
          </p:nvSpPr>
          <p:spPr bwMode="auto">
            <a:xfrm>
              <a:off x="6300" y="937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7" name="Line 58"/>
            <p:cNvSpPr>
              <a:spLocks noChangeShapeType="1"/>
            </p:cNvSpPr>
            <p:nvPr/>
          </p:nvSpPr>
          <p:spPr bwMode="auto">
            <a:xfrm flipV="1">
              <a:off x="6525" y="9357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8" name="Line 59"/>
            <p:cNvSpPr>
              <a:spLocks noChangeShapeType="1"/>
            </p:cNvSpPr>
            <p:nvPr/>
          </p:nvSpPr>
          <p:spPr bwMode="auto">
            <a:xfrm>
              <a:off x="6540" y="859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9" name="Line 60"/>
            <p:cNvSpPr>
              <a:spLocks noChangeShapeType="1"/>
            </p:cNvSpPr>
            <p:nvPr/>
          </p:nvSpPr>
          <p:spPr bwMode="auto">
            <a:xfrm flipH="1">
              <a:off x="6675" y="8787"/>
              <a:ext cx="14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0" name="Line 61"/>
            <p:cNvSpPr>
              <a:spLocks noChangeShapeType="1"/>
            </p:cNvSpPr>
            <p:nvPr/>
          </p:nvSpPr>
          <p:spPr bwMode="auto">
            <a:xfrm>
              <a:off x="6765" y="8787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1" name="Line 62"/>
            <p:cNvSpPr>
              <a:spLocks noChangeShapeType="1"/>
            </p:cNvSpPr>
            <p:nvPr/>
          </p:nvSpPr>
          <p:spPr bwMode="auto">
            <a:xfrm>
              <a:off x="6750" y="9327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2" name="Line 63"/>
            <p:cNvSpPr>
              <a:spLocks noChangeShapeType="1"/>
            </p:cNvSpPr>
            <p:nvPr/>
          </p:nvSpPr>
          <p:spPr bwMode="auto">
            <a:xfrm flipV="1">
              <a:off x="7035" y="8472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3" name="Line 64"/>
            <p:cNvSpPr>
              <a:spLocks noChangeShapeType="1"/>
            </p:cNvSpPr>
            <p:nvPr/>
          </p:nvSpPr>
          <p:spPr bwMode="auto">
            <a:xfrm flipV="1">
              <a:off x="7080" y="8472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4" name="Line 65"/>
            <p:cNvSpPr>
              <a:spLocks noChangeShapeType="1"/>
            </p:cNvSpPr>
            <p:nvPr/>
          </p:nvSpPr>
          <p:spPr bwMode="auto">
            <a:xfrm>
              <a:off x="7170" y="875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5" name="Line 66"/>
            <p:cNvSpPr>
              <a:spLocks noChangeShapeType="1"/>
            </p:cNvSpPr>
            <p:nvPr/>
          </p:nvSpPr>
          <p:spPr bwMode="auto">
            <a:xfrm flipV="1">
              <a:off x="7155" y="9177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6" name="Text Box 67"/>
            <p:cNvSpPr txBox="1">
              <a:spLocks noChangeArrowheads="1"/>
            </p:cNvSpPr>
            <p:nvPr/>
          </p:nvSpPr>
          <p:spPr bwMode="auto">
            <a:xfrm>
              <a:off x="6825" y="8577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677" name="Text Box 68"/>
            <p:cNvSpPr txBox="1">
              <a:spLocks noChangeArrowheads="1"/>
            </p:cNvSpPr>
            <p:nvPr/>
          </p:nvSpPr>
          <p:spPr bwMode="auto">
            <a:xfrm>
              <a:off x="6840" y="9117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S</a:t>
              </a:r>
              <a:endParaRPr lang="ru-RU"/>
            </a:p>
          </p:txBody>
        </p:sp>
        <p:sp>
          <p:nvSpPr>
            <p:cNvPr id="22678" name="Line 69"/>
            <p:cNvSpPr>
              <a:spLocks noChangeShapeType="1"/>
            </p:cNvSpPr>
            <p:nvPr/>
          </p:nvSpPr>
          <p:spPr bwMode="auto">
            <a:xfrm flipH="1">
              <a:off x="6720" y="8787"/>
              <a:ext cx="14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9" name="Text Box 70"/>
            <p:cNvSpPr txBox="1">
              <a:spLocks noChangeArrowheads="1"/>
            </p:cNvSpPr>
            <p:nvPr/>
          </p:nvSpPr>
          <p:spPr bwMode="auto">
            <a:xfrm>
              <a:off x="7125" y="8862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680" name="Line 71"/>
            <p:cNvSpPr>
              <a:spLocks noChangeShapeType="1"/>
            </p:cNvSpPr>
            <p:nvPr/>
          </p:nvSpPr>
          <p:spPr bwMode="auto">
            <a:xfrm>
              <a:off x="7470" y="9086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1" name="Line 72"/>
            <p:cNvSpPr>
              <a:spLocks noChangeShapeType="1"/>
            </p:cNvSpPr>
            <p:nvPr/>
          </p:nvSpPr>
          <p:spPr bwMode="auto">
            <a:xfrm>
              <a:off x="7470" y="9041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2" name="Text Box 73"/>
            <p:cNvSpPr txBox="1">
              <a:spLocks noChangeArrowheads="1"/>
            </p:cNvSpPr>
            <p:nvPr/>
          </p:nvSpPr>
          <p:spPr bwMode="auto">
            <a:xfrm>
              <a:off x="7530" y="8862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683" name="Line 74"/>
            <p:cNvSpPr>
              <a:spLocks noChangeShapeType="1"/>
            </p:cNvSpPr>
            <p:nvPr/>
          </p:nvSpPr>
          <p:spPr bwMode="auto">
            <a:xfrm flipV="1">
              <a:off x="8490" y="8548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4" name="Line 75"/>
            <p:cNvSpPr>
              <a:spLocks noChangeShapeType="1"/>
            </p:cNvSpPr>
            <p:nvPr/>
          </p:nvSpPr>
          <p:spPr bwMode="auto">
            <a:xfrm flipV="1">
              <a:off x="8520" y="8577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5" name="Line 76"/>
            <p:cNvSpPr>
              <a:spLocks noChangeShapeType="1"/>
            </p:cNvSpPr>
            <p:nvPr/>
          </p:nvSpPr>
          <p:spPr bwMode="auto">
            <a:xfrm>
              <a:off x="8475" y="8772"/>
              <a:ext cx="1" cy="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6" name="Line 77"/>
            <p:cNvSpPr>
              <a:spLocks noChangeShapeType="1"/>
            </p:cNvSpPr>
            <p:nvPr/>
          </p:nvSpPr>
          <p:spPr bwMode="auto">
            <a:xfrm>
              <a:off x="8505" y="931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7" name="Line 78"/>
            <p:cNvSpPr>
              <a:spLocks noChangeShapeType="1"/>
            </p:cNvSpPr>
            <p:nvPr/>
          </p:nvSpPr>
          <p:spPr bwMode="auto">
            <a:xfrm>
              <a:off x="8475" y="934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8" name="Line 79"/>
            <p:cNvSpPr>
              <a:spLocks noChangeShapeType="1"/>
            </p:cNvSpPr>
            <p:nvPr/>
          </p:nvSpPr>
          <p:spPr bwMode="auto">
            <a:xfrm flipV="1">
              <a:off x="8700" y="9327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9" name="Line 80"/>
            <p:cNvSpPr>
              <a:spLocks noChangeShapeType="1"/>
            </p:cNvSpPr>
            <p:nvPr/>
          </p:nvSpPr>
          <p:spPr bwMode="auto">
            <a:xfrm>
              <a:off x="8715" y="856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0" name="Line 81"/>
            <p:cNvSpPr>
              <a:spLocks noChangeShapeType="1"/>
            </p:cNvSpPr>
            <p:nvPr/>
          </p:nvSpPr>
          <p:spPr bwMode="auto">
            <a:xfrm flipH="1">
              <a:off x="8850" y="8757"/>
              <a:ext cx="14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1" name="Line 82"/>
            <p:cNvSpPr>
              <a:spLocks noChangeShapeType="1"/>
            </p:cNvSpPr>
            <p:nvPr/>
          </p:nvSpPr>
          <p:spPr bwMode="auto">
            <a:xfrm>
              <a:off x="8265" y="8757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2" name="Line 83"/>
            <p:cNvSpPr>
              <a:spLocks noChangeShapeType="1"/>
            </p:cNvSpPr>
            <p:nvPr/>
          </p:nvSpPr>
          <p:spPr bwMode="auto">
            <a:xfrm>
              <a:off x="8250" y="9297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3" name="Line 84"/>
            <p:cNvSpPr>
              <a:spLocks noChangeShapeType="1"/>
            </p:cNvSpPr>
            <p:nvPr/>
          </p:nvSpPr>
          <p:spPr bwMode="auto">
            <a:xfrm flipV="1">
              <a:off x="8130" y="9417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4" name="Line 85"/>
            <p:cNvSpPr>
              <a:spLocks noChangeShapeType="1"/>
            </p:cNvSpPr>
            <p:nvPr/>
          </p:nvSpPr>
          <p:spPr bwMode="auto">
            <a:xfrm flipV="1">
              <a:off x="8175" y="9417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5" name="Line 86"/>
            <p:cNvSpPr>
              <a:spLocks noChangeShapeType="1"/>
            </p:cNvSpPr>
            <p:nvPr/>
          </p:nvSpPr>
          <p:spPr bwMode="auto">
            <a:xfrm>
              <a:off x="7875" y="913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6" name="Line 87"/>
            <p:cNvSpPr>
              <a:spLocks noChangeShapeType="1"/>
            </p:cNvSpPr>
            <p:nvPr/>
          </p:nvSpPr>
          <p:spPr bwMode="auto">
            <a:xfrm flipV="1">
              <a:off x="7875" y="8787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7" name="Text Box 88"/>
            <p:cNvSpPr txBox="1">
              <a:spLocks noChangeArrowheads="1"/>
            </p:cNvSpPr>
            <p:nvPr/>
          </p:nvSpPr>
          <p:spPr bwMode="auto">
            <a:xfrm>
              <a:off x="7935" y="8547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S</a:t>
              </a:r>
              <a:endParaRPr lang="ru-RU"/>
            </a:p>
          </p:txBody>
        </p:sp>
        <p:sp>
          <p:nvSpPr>
            <p:cNvPr id="22698" name="Text Box 89"/>
            <p:cNvSpPr txBox="1">
              <a:spLocks noChangeArrowheads="1"/>
            </p:cNvSpPr>
            <p:nvPr/>
          </p:nvSpPr>
          <p:spPr bwMode="auto">
            <a:xfrm>
              <a:off x="7920" y="9087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699" name="Line 90"/>
            <p:cNvSpPr>
              <a:spLocks noChangeShapeType="1"/>
            </p:cNvSpPr>
            <p:nvPr/>
          </p:nvSpPr>
          <p:spPr bwMode="auto">
            <a:xfrm flipH="1">
              <a:off x="8895" y="8757"/>
              <a:ext cx="14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0" name="Text Box 91"/>
            <p:cNvSpPr txBox="1">
              <a:spLocks noChangeArrowheads="1"/>
            </p:cNvSpPr>
            <p:nvPr/>
          </p:nvSpPr>
          <p:spPr bwMode="auto">
            <a:xfrm>
              <a:off x="6825" y="8142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</a:t>
              </a:r>
              <a:endParaRPr lang="ru-RU"/>
            </a:p>
          </p:txBody>
        </p:sp>
        <p:sp>
          <p:nvSpPr>
            <p:cNvPr id="22701" name="Text Box 92"/>
            <p:cNvSpPr txBox="1">
              <a:spLocks noChangeArrowheads="1"/>
            </p:cNvSpPr>
            <p:nvPr/>
          </p:nvSpPr>
          <p:spPr bwMode="auto">
            <a:xfrm>
              <a:off x="7920" y="9522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</a:t>
              </a:r>
              <a:endParaRPr lang="ru-RU"/>
            </a:p>
          </p:txBody>
        </p:sp>
        <p:sp>
          <p:nvSpPr>
            <p:cNvPr id="22702" name="Text Box 93"/>
            <p:cNvSpPr txBox="1">
              <a:spLocks noChangeArrowheads="1"/>
            </p:cNvSpPr>
            <p:nvPr/>
          </p:nvSpPr>
          <p:spPr bwMode="auto">
            <a:xfrm>
              <a:off x="1650" y="8862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I</a:t>
              </a:r>
              <a:endParaRPr lang="ru-RU"/>
            </a:p>
          </p:txBody>
        </p:sp>
        <p:sp>
          <p:nvSpPr>
            <p:cNvPr id="22703" name="Text Box 94"/>
            <p:cNvSpPr txBox="1">
              <a:spLocks noChangeArrowheads="1"/>
            </p:cNvSpPr>
            <p:nvPr/>
          </p:nvSpPr>
          <p:spPr bwMode="auto">
            <a:xfrm>
              <a:off x="5745" y="8832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II</a:t>
              </a:r>
              <a:endParaRPr lang="ru-RU"/>
            </a:p>
          </p:txBody>
        </p:sp>
      </p:grpSp>
      <p:sp>
        <p:nvSpPr>
          <p:cNvPr id="22532" name="Rectangle 96"/>
          <p:cNvSpPr>
            <a:spLocks noChangeArrowheads="1"/>
          </p:cNvSpPr>
          <p:nvPr/>
        </p:nvSpPr>
        <p:spPr bwMode="auto">
          <a:xfrm>
            <a:off x="2268538" y="3860800"/>
            <a:ext cx="5370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 i="1"/>
              <a:t>Фталоциановые красители</a:t>
            </a:r>
            <a:r>
              <a:rPr lang="ru-RU" sz="2800"/>
              <a:t> </a:t>
            </a:r>
          </a:p>
        </p:txBody>
      </p:sp>
      <p:grpSp>
        <p:nvGrpSpPr>
          <p:cNvPr id="3" name="Group 97"/>
          <p:cNvGrpSpPr>
            <a:grpSpLocks noChangeAspect="1"/>
          </p:cNvGrpSpPr>
          <p:nvPr/>
        </p:nvGrpSpPr>
        <p:grpSpPr bwMode="auto">
          <a:xfrm>
            <a:off x="3708400" y="4652963"/>
            <a:ext cx="2420938" cy="1839912"/>
            <a:chOff x="2722" y="1897"/>
            <a:chExt cx="3811" cy="2897"/>
          </a:xfrm>
        </p:grpSpPr>
        <p:sp>
          <p:nvSpPr>
            <p:cNvPr id="22534" name="AutoShape 98"/>
            <p:cNvSpPr>
              <a:spLocks noChangeAspect="1" noChangeArrowheads="1"/>
            </p:cNvSpPr>
            <p:nvPr/>
          </p:nvSpPr>
          <p:spPr bwMode="auto">
            <a:xfrm>
              <a:off x="2722" y="1897"/>
              <a:ext cx="3811" cy="2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5" name="Line 99"/>
            <p:cNvSpPr>
              <a:spLocks noChangeShapeType="1"/>
            </p:cNvSpPr>
            <p:nvPr/>
          </p:nvSpPr>
          <p:spPr bwMode="auto">
            <a:xfrm flipV="1">
              <a:off x="2744" y="2881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Line 100"/>
            <p:cNvSpPr>
              <a:spLocks noChangeShapeType="1"/>
            </p:cNvSpPr>
            <p:nvPr/>
          </p:nvSpPr>
          <p:spPr bwMode="auto">
            <a:xfrm flipV="1">
              <a:off x="2774" y="2910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Line 101"/>
            <p:cNvSpPr>
              <a:spLocks noChangeShapeType="1"/>
            </p:cNvSpPr>
            <p:nvPr/>
          </p:nvSpPr>
          <p:spPr bwMode="auto">
            <a:xfrm>
              <a:off x="2744" y="3105"/>
              <a:ext cx="1" cy="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Line 102"/>
            <p:cNvSpPr>
              <a:spLocks noChangeShapeType="1"/>
            </p:cNvSpPr>
            <p:nvPr/>
          </p:nvSpPr>
          <p:spPr bwMode="auto">
            <a:xfrm>
              <a:off x="2759" y="3645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Line 103"/>
            <p:cNvSpPr>
              <a:spLocks noChangeShapeType="1"/>
            </p:cNvSpPr>
            <p:nvPr/>
          </p:nvSpPr>
          <p:spPr bwMode="auto">
            <a:xfrm>
              <a:off x="2730" y="3676"/>
              <a:ext cx="179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Line 104"/>
            <p:cNvSpPr>
              <a:spLocks noChangeShapeType="1"/>
            </p:cNvSpPr>
            <p:nvPr/>
          </p:nvSpPr>
          <p:spPr bwMode="auto">
            <a:xfrm flipV="1">
              <a:off x="2954" y="3660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Line 105"/>
            <p:cNvSpPr>
              <a:spLocks noChangeShapeType="1"/>
            </p:cNvSpPr>
            <p:nvPr/>
          </p:nvSpPr>
          <p:spPr bwMode="auto">
            <a:xfrm>
              <a:off x="2968" y="289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Line 106"/>
            <p:cNvSpPr>
              <a:spLocks noChangeShapeType="1"/>
            </p:cNvSpPr>
            <p:nvPr/>
          </p:nvSpPr>
          <p:spPr bwMode="auto">
            <a:xfrm flipH="1">
              <a:off x="3104" y="3089"/>
              <a:ext cx="13" cy="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3" name="Line 107"/>
            <p:cNvSpPr>
              <a:spLocks noChangeShapeType="1"/>
            </p:cNvSpPr>
            <p:nvPr/>
          </p:nvSpPr>
          <p:spPr bwMode="auto">
            <a:xfrm flipV="1">
              <a:off x="3629" y="2774"/>
              <a:ext cx="2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Line 108"/>
            <p:cNvSpPr>
              <a:spLocks noChangeShapeType="1"/>
            </p:cNvSpPr>
            <p:nvPr/>
          </p:nvSpPr>
          <p:spPr bwMode="auto">
            <a:xfrm flipV="1">
              <a:off x="3673" y="2774"/>
              <a:ext cx="2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Line 109"/>
            <p:cNvSpPr>
              <a:spLocks noChangeShapeType="1"/>
            </p:cNvSpPr>
            <p:nvPr/>
          </p:nvSpPr>
          <p:spPr bwMode="auto">
            <a:xfrm flipV="1">
              <a:off x="3644" y="3750"/>
              <a:ext cx="1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Line 110"/>
            <p:cNvSpPr>
              <a:spLocks noChangeShapeType="1"/>
            </p:cNvSpPr>
            <p:nvPr/>
          </p:nvSpPr>
          <p:spPr bwMode="auto">
            <a:xfrm>
              <a:off x="3763" y="3060"/>
              <a:ext cx="182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Line 111"/>
            <p:cNvSpPr>
              <a:spLocks noChangeShapeType="1"/>
            </p:cNvSpPr>
            <p:nvPr/>
          </p:nvSpPr>
          <p:spPr bwMode="auto">
            <a:xfrm flipV="1">
              <a:off x="3734" y="346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Text Box 112"/>
            <p:cNvSpPr txBox="1">
              <a:spLocks noChangeArrowheads="1"/>
            </p:cNvSpPr>
            <p:nvPr/>
          </p:nvSpPr>
          <p:spPr bwMode="auto">
            <a:xfrm>
              <a:off x="3420" y="2879"/>
              <a:ext cx="539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549" name="Text Box 113"/>
            <p:cNvSpPr txBox="1">
              <a:spLocks noChangeArrowheads="1"/>
            </p:cNvSpPr>
            <p:nvPr/>
          </p:nvSpPr>
          <p:spPr bwMode="auto">
            <a:xfrm>
              <a:off x="3418" y="3420"/>
              <a:ext cx="542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550" name="Line 114"/>
            <p:cNvSpPr>
              <a:spLocks noChangeShapeType="1"/>
            </p:cNvSpPr>
            <p:nvPr/>
          </p:nvSpPr>
          <p:spPr bwMode="auto">
            <a:xfrm flipH="1">
              <a:off x="3148" y="3089"/>
              <a:ext cx="15" cy="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1" name="Text Box 115"/>
            <p:cNvSpPr txBox="1">
              <a:spLocks noChangeArrowheads="1"/>
            </p:cNvSpPr>
            <p:nvPr/>
          </p:nvSpPr>
          <p:spPr bwMode="auto">
            <a:xfrm>
              <a:off x="3420" y="2445"/>
              <a:ext cx="539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</a:t>
              </a:r>
              <a:endParaRPr lang="ru-RU"/>
            </a:p>
          </p:txBody>
        </p:sp>
        <p:sp>
          <p:nvSpPr>
            <p:cNvPr id="22552" name="Text Box 116"/>
            <p:cNvSpPr txBox="1">
              <a:spLocks noChangeArrowheads="1"/>
            </p:cNvSpPr>
            <p:nvPr/>
          </p:nvSpPr>
          <p:spPr bwMode="auto">
            <a:xfrm>
              <a:off x="3403" y="3855"/>
              <a:ext cx="542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</a:t>
              </a:r>
              <a:endParaRPr lang="ru-RU"/>
            </a:p>
          </p:txBody>
        </p:sp>
        <p:sp>
          <p:nvSpPr>
            <p:cNvPr id="22553" name="Text Box 117"/>
            <p:cNvSpPr txBox="1">
              <a:spLocks noChangeArrowheads="1"/>
            </p:cNvSpPr>
            <p:nvPr/>
          </p:nvSpPr>
          <p:spPr bwMode="auto">
            <a:xfrm>
              <a:off x="3690" y="3165"/>
              <a:ext cx="795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NH</a:t>
              </a:r>
              <a:endParaRPr lang="ru-RU"/>
            </a:p>
          </p:txBody>
        </p:sp>
        <p:sp>
          <p:nvSpPr>
            <p:cNvPr id="22554" name="Line 118"/>
            <p:cNvSpPr>
              <a:spLocks noChangeShapeType="1"/>
            </p:cNvSpPr>
            <p:nvPr/>
          </p:nvSpPr>
          <p:spPr bwMode="auto">
            <a:xfrm>
              <a:off x="3780" y="265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5" name="Line 119"/>
            <p:cNvSpPr>
              <a:spLocks noChangeShapeType="1"/>
            </p:cNvSpPr>
            <p:nvPr/>
          </p:nvSpPr>
          <p:spPr bwMode="auto">
            <a:xfrm>
              <a:off x="3765" y="4050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6" name="Text Box 120"/>
            <p:cNvSpPr txBox="1">
              <a:spLocks noChangeArrowheads="1"/>
            </p:cNvSpPr>
            <p:nvPr/>
          </p:nvSpPr>
          <p:spPr bwMode="auto">
            <a:xfrm>
              <a:off x="4035" y="2445"/>
              <a:ext cx="539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557" name="Text Box 121"/>
            <p:cNvSpPr txBox="1">
              <a:spLocks noChangeArrowheads="1"/>
            </p:cNvSpPr>
            <p:nvPr/>
          </p:nvSpPr>
          <p:spPr bwMode="auto">
            <a:xfrm>
              <a:off x="4020" y="3840"/>
              <a:ext cx="539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558" name="Line 122"/>
            <p:cNvSpPr>
              <a:spLocks noChangeShapeType="1"/>
            </p:cNvSpPr>
            <p:nvPr/>
          </p:nvSpPr>
          <p:spPr bwMode="auto">
            <a:xfrm>
              <a:off x="4275" y="234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9" name="Line 123"/>
            <p:cNvSpPr>
              <a:spLocks noChangeShapeType="1"/>
            </p:cNvSpPr>
            <p:nvPr/>
          </p:nvSpPr>
          <p:spPr bwMode="auto">
            <a:xfrm>
              <a:off x="4260" y="417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Line 124"/>
            <p:cNvSpPr>
              <a:spLocks noChangeShapeType="1"/>
            </p:cNvSpPr>
            <p:nvPr/>
          </p:nvSpPr>
          <p:spPr bwMode="auto">
            <a:xfrm>
              <a:off x="4275" y="2295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Line 125"/>
            <p:cNvSpPr>
              <a:spLocks noChangeShapeType="1"/>
            </p:cNvSpPr>
            <p:nvPr/>
          </p:nvSpPr>
          <p:spPr bwMode="auto">
            <a:xfrm>
              <a:off x="4275" y="2264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2" name="Line 126"/>
            <p:cNvSpPr>
              <a:spLocks noChangeShapeType="1"/>
            </p:cNvSpPr>
            <p:nvPr/>
          </p:nvSpPr>
          <p:spPr bwMode="auto">
            <a:xfrm>
              <a:off x="4290" y="1905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Line 127"/>
            <p:cNvSpPr>
              <a:spLocks noChangeShapeType="1"/>
            </p:cNvSpPr>
            <p:nvPr/>
          </p:nvSpPr>
          <p:spPr bwMode="auto">
            <a:xfrm flipH="1">
              <a:off x="4065" y="190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Line 128"/>
            <p:cNvSpPr>
              <a:spLocks noChangeShapeType="1"/>
            </p:cNvSpPr>
            <p:nvPr/>
          </p:nvSpPr>
          <p:spPr bwMode="auto">
            <a:xfrm>
              <a:off x="4065" y="211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5" name="Line 129"/>
            <p:cNvSpPr>
              <a:spLocks noChangeShapeType="1"/>
            </p:cNvSpPr>
            <p:nvPr/>
          </p:nvSpPr>
          <p:spPr bwMode="auto">
            <a:xfrm>
              <a:off x="5040" y="190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6" name="Line 130"/>
            <p:cNvSpPr>
              <a:spLocks noChangeShapeType="1"/>
            </p:cNvSpPr>
            <p:nvPr/>
          </p:nvSpPr>
          <p:spPr bwMode="auto">
            <a:xfrm flipH="1">
              <a:off x="5040" y="211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Line 131"/>
            <p:cNvSpPr>
              <a:spLocks noChangeShapeType="1"/>
            </p:cNvSpPr>
            <p:nvPr/>
          </p:nvSpPr>
          <p:spPr bwMode="auto">
            <a:xfrm flipH="1">
              <a:off x="4095" y="193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8" name="Line 132"/>
            <p:cNvSpPr>
              <a:spLocks noChangeShapeType="1"/>
            </p:cNvSpPr>
            <p:nvPr/>
          </p:nvSpPr>
          <p:spPr bwMode="auto">
            <a:xfrm>
              <a:off x="5010" y="193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9" name="Text Box 133"/>
            <p:cNvSpPr txBox="1">
              <a:spLocks noChangeArrowheads="1"/>
            </p:cNvSpPr>
            <p:nvPr/>
          </p:nvSpPr>
          <p:spPr bwMode="auto">
            <a:xfrm>
              <a:off x="4755" y="2445"/>
              <a:ext cx="539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570" name="Line 134"/>
            <p:cNvSpPr>
              <a:spLocks noChangeShapeType="1"/>
            </p:cNvSpPr>
            <p:nvPr/>
          </p:nvSpPr>
          <p:spPr bwMode="auto">
            <a:xfrm>
              <a:off x="4995" y="234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1" name="Line 135"/>
            <p:cNvSpPr>
              <a:spLocks noChangeShapeType="1"/>
            </p:cNvSpPr>
            <p:nvPr/>
          </p:nvSpPr>
          <p:spPr bwMode="auto">
            <a:xfrm>
              <a:off x="5115" y="2670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2" name="Line 136"/>
            <p:cNvSpPr>
              <a:spLocks noChangeShapeType="1"/>
            </p:cNvSpPr>
            <p:nvPr/>
          </p:nvSpPr>
          <p:spPr bwMode="auto">
            <a:xfrm>
              <a:off x="5115" y="2624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3" name="Text Box 137"/>
            <p:cNvSpPr txBox="1">
              <a:spLocks noChangeArrowheads="1"/>
            </p:cNvSpPr>
            <p:nvPr/>
          </p:nvSpPr>
          <p:spPr bwMode="auto">
            <a:xfrm>
              <a:off x="5370" y="2445"/>
              <a:ext cx="539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</a:t>
              </a:r>
              <a:endParaRPr lang="ru-RU"/>
            </a:p>
          </p:txBody>
        </p:sp>
        <p:sp>
          <p:nvSpPr>
            <p:cNvPr id="22574" name="Line 138"/>
            <p:cNvSpPr>
              <a:spLocks noChangeShapeType="1"/>
            </p:cNvSpPr>
            <p:nvPr/>
          </p:nvSpPr>
          <p:spPr bwMode="auto">
            <a:xfrm flipV="1">
              <a:off x="6106" y="2851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5" name="Line 139"/>
            <p:cNvSpPr>
              <a:spLocks noChangeShapeType="1"/>
            </p:cNvSpPr>
            <p:nvPr/>
          </p:nvSpPr>
          <p:spPr bwMode="auto">
            <a:xfrm flipV="1">
              <a:off x="6286" y="3600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6" name="Line 140"/>
            <p:cNvSpPr>
              <a:spLocks noChangeShapeType="1"/>
            </p:cNvSpPr>
            <p:nvPr/>
          </p:nvSpPr>
          <p:spPr bwMode="auto">
            <a:xfrm>
              <a:off x="6106" y="3075"/>
              <a:ext cx="1" cy="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7" name="Line 141"/>
            <p:cNvSpPr>
              <a:spLocks noChangeShapeType="1"/>
            </p:cNvSpPr>
            <p:nvPr/>
          </p:nvSpPr>
          <p:spPr bwMode="auto">
            <a:xfrm>
              <a:off x="6301" y="2895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8" name="Line 142"/>
            <p:cNvSpPr>
              <a:spLocks noChangeShapeType="1"/>
            </p:cNvSpPr>
            <p:nvPr/>
          </p:nvSpPr>
          <p:spPr bwMode="auto">
            <a:xfrm>
              <a:off x="6092" y="3646"/>
              <a:ext cx="179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9" name="Line 143"/>
            <p:cNvSpPr>
              <a:spLocks noChangeShapeType="1"/>
            </p:cNvSpPr>
            <p:nvPr/>
          </p:nvSpPr>
          <p:spPr bwMode="auto">
            <a:xfrm flipV="1">
              <a:off x="6316" y="3630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0" name="Line 144"/>
            <p:cNvSpPr>
              <a:spLocks noChangeShapeType="1"/>
            </p:cNvSpPr>
            <p:nvPr/>
          </p:nvSpPr>
          <p:spPr bwMode="auto">
            <a:xfrm>
              <a:off x="6330" y="286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1" name="Line 145"/>
            <p:cNvSpPr>
              <a:spLocks noChangeShapeType="1"/>
            </p:cNvSpPr>
            <p:nvPr/>
          </p:nvSpPr>
          <p:spPr bwMode="auto">
            <a:xfrm flipV="1">
              <a:off x="5610" y="2759"/>
              <a:ext cx="2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2" name="Line 146"/>
            <p:cNvSpPr>
              <a:spLocks noChangeShapeType="1"/>
            </p:cNvSpPr>
            <p:nvPr/>
          </p:nvSpPr>
          <p:spPr bwMode="auto">
            <a:xfrm>
              <a:off x="5310" y="3480"/>
              <a:ext cx="182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3" name="Line 147"/>
            <p:cNvSpPr>
              <a:spLocks noChangeShapeType="1"/>
            </p:cNvSpPr>
            <p:nvPr/>
          </p:nvSpPr>
          <p:spPr bwMode="auto">
            <a:xfrm flipV="1">
              <a:off x="5325" y="304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4" name="Text Box 148"/>
            <p:cNvSpPr txBox="1">
              <a:spLocks noChangeArrowheads="1"/>
            </p:cNvSpPr>
            <p:nvPr/>
          </p:nvSpPr>
          <p:spPr bwMode="auto">
            <a:xfrm>
              <a:off x="5371" y="2864"/>
              <a:ext cx="539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585" name="Text Box 149"/>
            <p:cNvSpPr txBox="1">
              <a:spLocks noChangeArrowheads="1"/>
            </p:cNvSpPr>
            <p:nvPr/>
          </p:nvSpPr>
          <p:spPr bwMode="auto">
            <a:xfrm>
              <a:off x="5368" y="3420"/>
              <a:ext cx="542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586" name="Line 150"/>
            <p:cNvSpPr>
              <a:spLocks noChangeShapeType="1"/>
            </p:cNvSpPr>
            <p:nvPr/>
          </p:nvSpPr>
          <p:spPr bwMode="auto">
            <a:xfrm flipH="1">
              <a:off x="6510" y="3059"/>
              <a:ext cx="15" cy="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7" name="Text Box 151"/>
            <p:cNvSpPr txBox="1">
              <a:spLocks noChangeArrowheads="1"/>
            </p:cNvSpPr>
            <p:nvPr/>
          </p:nvSpPr>
          <p:spPr bwMode="auto">
            <a:xfrm>
              <a:off x="5370" y="3825"/>
              <a:ext cx="542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</a:t>
              </a:r>
              <a:endParaRPr lang="ru-RU"/>
            </a:p>
          </p:txBody>
        </p:sp>
        <p:sp>
          <p:nvSpPr>
            <p:cNvPr id="22588" name="Line 152"/>
            <p:cNvSpPr>
              <a:spLocks noChangeShapeType="1"/>
            </p:cNvSpPr>
            <p:nvPr/>
          </p:nvSpPr>
          <p:spPr bwMode="auto">
            <a:xfrm flipV="1">
              <a:off x="5595" y="3735"/>
              <a:ext cx="2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9" name="Text Box 153"/>
            <p:cNvSpPr txBox="1">
              <a:spLocks noChangeArrowheads="1"/>
            </p:cNvSpPr>
            <p:nvPr/>
          </p:nvSpPr>
          <p:spPr bwMode="auto">
            <a:xfrm>
              <a:off x="4935" y="3150"/>
              <a:ext cx="795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HN</a:t>
              </a:r>
              <a:endParaRPr lang="ru-RU"/>
            </a:p>
          </p:txBody>
        </p:sp>
        <p:sp>
          <p:nvSpPr>
            <p:cNvPr id="22590" name="Line 154"/>
            <p:cNvSpPr>
              <a:spLocks noChangeShapeType="1"/>
            </p:cNvSpPr>
            <p:nvPr/>
          </p:nvSpPr>
          <p:spPr bwMode="auto">
            <a:xfrm flipH="1">
              <a:off x="3195" y="307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1" name="Line 155"/>
            <p:cNvSpPr>
              <a:spLocks noChangeShapeType="1"/>
            </p:cNvSpPr>
            <p:nvPr/>
          </p:nvSpPr>
          <p:spPr bwMode="auto">
            <a:xfrm flipH="1">
              <a:off x="3180" y="361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2" name="Line 156"/>
            <p:cNvSpPr>
              <a:spLocks noChangeShapeType="1"/>
            </p:cNvSpPr>
            <p:nvPr/>
          </p:nvSpPr>
          <p:spPr bwMode="auto">
            <a:xfrm flipH="1">
              <a:off x="5715" y="3060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3" name="Line 157"/>
            <p:cNvSpPr>
              <a:spLocks noChangeShapeType="1"/>
            </p:cNvSpPr>
            <p:nvPr/>
          </p:nvSpPr>
          <p:spPr bwMode="auto">
            <a:xfrm flipH="1">
              <a:off x="5700" y="361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4" name="Line 158"/>
            <p:cNvSpPr>
              <a:spLocks noChangeShapeType="1"/>
            </p:cNvSpPr>
            <p:nvPr/>
          </p:nvSpPr>
          <p:spPr bwMode="auto">
            <a:xfrm flipH="1">
              <a:off x="5700" y="3569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5" name="Line 159"/>
            <p:cNvSpPr>
              <a:spLocks noChangeShapeType="1"/>
            </p:cNvSpPr>
            <p:nvPr/>
          </p:nvSpPr>
          <p:spPr bwMode="auto">
            <a:xfrm flipH="1">
              <a:off x="5715" y="310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6" name="Line 160"/>
            <p:cNvSpPr>
              <a:spLocks noChangeShapeType="1"/>
            </p:cNvSpPr>
            <p:nvPr/>
          </p:nvSpPr>
          <p:spPr bwMode="auto">
            <a:xfrm>
              <a:off x="5010" y="4155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7" name="Line 161"/>
            <p:cNvSpPr>
              <a:spLocks noChangeShapeType="1"/>
            </p:cNvSpPr>
            <p:nvPr/>
          </p:nvSpPr>
          <p:spPr bwMode="auto">
            <a:xfrm>
              <a:off x="4260" y="4785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8" name="Line 162"/>
            <p:cNvSpPr>
              <a:spLocks noChangeShapeType="1"/>
            </p:cNvSpPr>
            <p:nvPr/>
          </p:nvSpPr>
          <p:spPr bwMode="auto">
            <a:xfrm>
              <a:off x="4260" y="4754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9" name="Line 163"/>
            <p:cNvSpPr>
              <a:spLocks noChangeShapeType="1"/>
            </p:cNvSpPr>
            <p:nvPr/>
          </p:nvSpPr>
          <p:spPr bwMode="auto">
            <a:xfrm>
              <a:off x="4275" y="4395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0" name="Line 164"/>
            <p:cNvSpPr>
              <a:spLocks noChangeShapeType="1"/>
            </p:cNvSpPr>
            <p:nvPr/>
          </p:nvSpPr>
          <p:spPr bwMode="auto">
            <a:xfrm flipH="1">
              <a:off x="4050" y="439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1" name="Line 165"/>
            <p:cNvSpPr>
              <a:spLocks noChangeShapeType="1"/>
            </p:cNvSpPr>
            <p:nvPr/>
          </p:nvSpPr>
          <p:spPr bwMode="auto">
            <a:xfrm>
              <a:off x="4050" y="460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2" name="Line 166"/>
            <p:cNvSpPr>
              <a:spLocks noChangeShapeType="1"/>
            </p:cNvSpPr>
            <p:nvPr/>
          </p:nvSpPr>
          <p:spPr bwMode="auto">
            <a:xfrm>
              <a:off x="5025" y="439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3" name="Line 167"/>
            <p:cNvSpPr>
              <a:spLocks noChangeShapeType="1"/>
            </p:cNvSpPr>
            <p:nvPr/>
          </p:nvSpPr>
          <p:spPr bwMode="auto">
            <a:xfrm flipH="1">
              <a:off x="5025" y="460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4" name="Line 168"/>
            <p:cNvSpPr>
              <a:spLocks noChangeShapeType="1"/>
            </p:cNvSpPr>
            <p:nvPr/>
          </p:nvSpPr>
          <p:spPr bwMode="auto">
            <a:xfrm flipH="1">
              <a:off x="4080" y="442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5" name="Line 169"/>
            <p:cNvSpPr>
              <a:spLocks noChangeShapeType="1"/>
            </p:cNvSpPr>
            <p:nvPr/>
          </p:nvSpPr>
          <p:spPr bwMode="auto">
            <a:xfrm>
              <a:off x="4995" y="442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6" name="Line 170"/>
            <p:cNvSpPr>
              <a:spLocks noChangeShapeType="1"/>
            </p:cNvSpPr>
            <p:nvPr/>
          </p:nvSpPr>
          <p:spPr bwMode="auto">
            <a:xfrm flipH="1">
              <a:off x="5115" y="406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7" name="Line 171"/>
            <p:cNvSpPr>
              <a:spLocks noChangeShapeType="1"/>
            </p:cNvSpPr>
            <p:nvPr/>
          </p:nvSpPr>
          <p:spPr bwMode="auto">
            <a:xfrm flipH="1">
              <a:off x="5115" y="4019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8" name="Text Box 172"/>
            <p:cNvSpPr txBox="1">
              <a:spLocks noChangeArrowheads="1"/>
            </p:cNvSpPr>
            <p:nvPr/>
          </p:nvSpPr>
          <p:spPr bwMode="auto">
            <a:xfrm>
              <a:off x="4770" y="3840"/>
              <a:ext cx="539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609" name="Line 173"/>
            <p:cNvSpPr>
              <a:spLocks noChangeShapeType="1"/>
            </p:cNvSpPr>
            <p:nvPr/>
          </p:nvSpPr>
          <p:spPr bwMode="auto">
            <a:xfrm>
              <a:off x="4365" y="271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0" name="Line 174"/>
            <p:cNvSpPr>
              <a:spLocks noChangeShapeType="1"/>
            </p:cNvSpPr>
            <p:nvPr/>
          </p:nvSpPr>
          <p:spPr bwMode="auto">
            <a:xfrm>
              <a:off x="4335" y="274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1" name="Line 175"/>
            <p:cNvSpPr>
              <a:spLocks noChangeShapeType="1"/>
            </p:cNvSpPr>
            <p:nvPr/>
          </p:nvSpPr>
          <p:spPr bwMode="auto">
            <a:xfrm flipH="1">
              <a:off x="4785" y="274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2" name="Text Box 176"/>
            <p:cNvSpPr txBox="1">
              <a:spLocks noChangeArrowheads="1"/>
            </p:cNvSpPr>
            <p:nvPr/>
          </p:nvSpPr>
          <p:spPr bwMode="auto">
            <a:xfrm>
              <a:off x="4425" y="2745"/>
              <a:ext cx="539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</a:t>
              </a:r>
              <a:endParaRPr lang="ru-RU"/>
            </a:p>
          </p:txBody>
        </p:sp>
        <p:sp>
          <p:nvSpPr>
            <p:cNvPr id="22613" name="Line 177"/>
            <p:cNvSpPr>
              <a:spLocks noChangeShapeType="1"/>
            </p:cNvSpPr>
            <p:nvPr/>
          </p:nvSpPr>
          <p:spPr bwMode="auto">
            <a:xfrm flipH="1">
              <a:off x="4320" y="375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4" name="Line 178"/>
            <p:cNvSpPr>
              <a:spLocks noChangeShapeType="1"/>
            </p:cNvSpPr>
            <p:nvPr/>
          </p:nvSpPr>
          <p:spPr bwMode="auto">
            <a:xfrm flipH="1">
              <a:off x="4350" y="378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5" name="Line 179"/>
            <p:cNvSpPr>
              <a:spLocks noChangeShapeType="1"/>
            </p:cNvSpPr>
            <p:nvPr/>
          </p:nvSpPr>
          <p:spPr bwMode="auto">
            <a:xfrm>
              <a:off x="4770" y="376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6" name="Text Box 180"/>
            <p:cNvSpPr txBox="1">
              <a:spLocks noChangeArrowheads="1"/>
            </p:cNvSpPr>
            <p:nvPr/>
          </p:nvSpPr>
          <p:spPr bwMode="auto">
            <a:xfrm>
              <a:off x="4425" y="3555"/>
              <a:ext cx="539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</a:t>
              </a:r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-71462"/>
            <a:ext cx="7924800" cy="11430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Техническая классификация синтетических красителей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071546"/>
            <a:ext cx="5000660" cy="5357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Химическая классификация отражает строение и способы получения красителей, но не отражает их технических свойств и назначения. Между тем для тех отраслей промышленности, которые применяют красители, важно знать их технические свойства, то есть для крашения каких материалов предназначен краситель и в каких условиях его применяют. Поэтому существует вторая классификация красителей – техническая, в которой красители объединены в группы по их техническому назначению.</a:t>
            </a:r>
          </a:p>
        </p:txBody>
      </p:sp>
      <p:pic>
        <p:nvPicPr>
          <p:cNvPr id="23556" name="Picture 5" descr="superkoncentra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2750" y="2362200"/>
            <a:ext cx="2306638" cy="37242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 технической классификации красители подразделяют на следующие важнейшие группы.</a:t>
            </a:r>
          </a:p>
          <a:p>
            <a:pPr eaLnBrk="1" hangingPunct="1"/>
            <a:r>
              <a:rPr lang="ru-RU" smtClean="0"/>
              <a:t>1</a:t>
            </a:r>
            <a:r>
              <a:rPr lang="ru-RU" i="1" smtClean="0"/>
              <a:t>. </a:t>
            </a:r>
            <a:r>
              <a:rPr lang="ru-RU" b="1" i="1" smtClean="0"/>
              <a:t>Кислотные красители</a:t>
            </a: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2</a:t>
            </a:r>
            <a:r>
              <a:rPr lang="ru-RU" i="1" smtClean="0"/>
              <a:t>.  </a:t>
            </a:r>
            <a:r>
              <a:rPr lang="ru-RU" b="1" i="1" smtClean="0"/>
              <a:t>Основные красители</a:t>
            </a: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3. </a:t>
            </a:r>
            <a:r>
              <a:rPr lang="ru-RU" b="1" i="1" smtClean="0"/>
              <a:t>Прямые красители</a:t>
            </a: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4. </a:t>
            </a:r>
            <a:r>
              <a:rPr lang="ru-RU" b="1" i="1" smtClean="0"/>
              <a:t>Протравные красители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5. </a:t>
            </a:r>
            <a:r>
              <a:rPr lang="ru-RU" b="1" i="1" smtClean="0"/>
              <a:t>Активные красители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6. </a:t>
            </a:r>
            <a:r>
              <a:rPr lang="ru-RU" b="1" i="1" smtClean="0"/>
              <a:t>Кубовые красители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7. </a:t>
            </a:r>
            <a:r>
              <a:rPr lang="ru-RU" b="1" i="1" smtClean="0"/>
              <a:t>Сернистые красители</a:t>
            </a:r>
            <a:r>
              <a:rPr lang="ru-RU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8. </a:t>
            </a:r>
            <a:r>
              <a:rPr lang="ru-RU" b="1" i="1" smtClean="0"/>
              <a:t>Красители, образующиеся на волокне</a:t>
            </a:r>
            <a:r>
              <a:rPr lang="ru-RU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9. </a:t>
            </a:r>
            <a:r>
              <a:rPr lang="ru-RU" b="1" i="1" smtClean="0"/>
              <a:t>Красители для меха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i="1" smtClean="0"/>
              <a:t>  10. </a:t>
            </a:r>
            <a:r>
              <a:rPr lang="ru-RU" b="1" i="1" smtClean="0"/>
              <a:t>Красители для кожи и шубной овчины</a:t>
            </a:r>
            <a:endParaRPr lang="ru-RU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11. </a:t>
            </a:r>
            <a:r>
              <a:rPr lang="ru-RU" b="1" i="1" smtClean="0"/>
              <a:t>Дисперсные красители</a:t>
            </a: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12. </a:t>
            </a:r>
            <a:r>
              <a:rPr lang="ru-RU" b="1" i="1" smtClean="0"/>
              <a:t>Красители жиро- и спирторастворимые</a:t>
            </a: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13. </a:t>
            </a:r>
            <a:r>
              <a:rPr lang="ru-RU" b="1" i="1" smtClean="0"/>
              <a:t>Пигменты и лаки</a:t>
            </a: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6628" name="Picture 4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4437063"/>
            <a:ext cx="396081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Применение красителей</a:t>
            </a:r>
          </a:p>
        </p:txBody>
      </p:sp>
      <p:graphicFrame>
        <p:nvGraphicFramePr>
          <p:cNvPr id="2050" name="Diagram 8"/>
          <p:cNvGraphicFramePr>
            <a:graphicFrameLocks/>
          </p:cNvGraphicFramePr>
          <p:nvPr>
            <p:ph type="dgm" idx="1"/>
          </p:nvPr>
        </p:nvGraphicFramePr>
        <p:xfrm>
          <a:off x="833438" y="2349500"/>
          <a:ext cx="7632700" cy="3665538"/>
        </p:xfrm>
        <a:graphic>
          <a:graphicData uri="http://schemas.openxmlformats.org/drawingml/2006/compatibility">
            <com:legacyDrawing xmlns:com="http://schemas.openxmlformats.org/drawingml/2006/compatibility" spid="_x0000_s161794"/>
          </a:graphicData>
        </a:graphic>
      </p:graphicFrame>
      <p:pic>
        <p:nvPicPr>
          <p:cNvPr id="2070" name="Picture 26" descr="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724400"/>
            <a:ext cx="14398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7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492375"/>
            <a:ext cx="248443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600" cy="4114800"/>
          </a:xfrm>
          <a:solidFill>
            <a:srgbClr val="FFFFCC"/>
          </a:solidFill>
          <a:ln/>
        </p:spPr>
        <p:txBody>
          <a:bodyPr lIns="90488" tIns="44450" rIns="90488" bIns="44450"/>
          <a:lstStyle/>
          <a:p>
            <a:pPr>
              <a:buFontTx/>
              <a:buNone/>
            </a:pPr>
            <a:endParaRPr lang="en-GB" b="1" dirty="0"/>
          </a:p>
          <a:p>
            <a:pPr lvl="4">
              <a:buFontTx/>
              <a:buChar char="•"/>
            </a:pPr>
            <a:r>
              <a:rPr lang="en-GB" sz="3200" b="1" dirty="0"/>
              <a:t> </a:t>
            </a:r>
            <a:r>
              <a:rPr lang="ru-RU" sz="3200" b="1" dirty="0"/>
              <a:t>Высыхание окислением </a:t>
            </a:r>
          </a:p>
          <a:p>
            <a:pPr lvl="4">
              <a:buFontTx/>
              <a:buChar char="•"/>
            </a:pPr>
            <a:r>
              <a:rPr lang="ru-RU" sz="3200" b="1" dirty="0"/>
              <a:t> Физическое высыхание</a:t>
            </a:r>
          </a:p>
          <a:p>
            <a:pPr lvl="4">
              <a:buFontTx/>
              <a:buChar char="•"/>
            </a:pPr>
            <a:r>
              <a:rPr lang="ru-RU" sz="3200" b="1" dirty="0"/>
              <a:t> Химическое высыхание </a:t>
            </a:r>
          </a:p>
          <a:p>
            <a:pPr lvl="4">
              <a:buFontTx/>
              <a:buChar char="•"/>
            </a:pPr>
            <a:r>
              <a:rPr lang="ru-RU" sz="3200" b="1" dirty="0"/>
              <a:t>высыхание под действием </a:t>
            </a:r>
            <a:r>
              <a:rPr lang="ru-RU" sz="3200" b="1" dirty="0" smtClean="0"/>
              <a:t>инфракрасных/ультрафиолетовых </a:t>
            </a:r>
            <a:r>
              <a:rPr lang="ru-RU" sz="3200" b="1" dirty="0"/>
              <a:t>лучей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890713" y="304800"/>
            <a:ext cx="6208712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Различные типы высыхания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0" y="1524000"/>
            <a:ext cx="4267200" cy="2286000"/>
          </a:xfrm>
          <a:solidFill>
            <a:srgbClr val="AFFFDF"/>
          </a:solidFill>
          <a:ln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ru-RU" sz="2400" b="1">
                <a:solidFill>
                  <a:srgbClr val="FF0000"/>
                </a:solidFill>
              </a:rPr>
              <a:t>     Антикоррозионные  пигменты:</a:t>
            </a:r>
          </a:p>
          <a:p>
            <a:pPr lvl="1">
              <a:buFontTx/>
              <a:buChar char="•"/>
            </a:pPr>
            <a:r>
              <a:rPr lang="ru-RU" sz="2000" b="1">
                <a:solidFill>
                  <a:schemeClr val="accent2"/>
                </a:solidFill>
              </a:rPr>
              <a:t>Красный свинец</a:t>
            </a:r>
          </a:p>
          <a:p>
            <a:pPr lvl="1">
              <a:buFontTx/>
              <a:buChar char="•"/>
            </a:pPr>
            <a:r>
              <a:rPr lang="ru-RU" sz="2000" b="1">
                <a:solidFill>
                  <a:schemeClr val="accent2"/>
                </a:solidFill>
              </a:rPr>
              <a:t>Цинк</a:t>
            </a:r>
          </a:p>
          <a:p>
            <a:pPr lvl="1">
              <a:buFontTx/>
              <a:buChar char="•"/>
            </a:pPr>
            <a:r>
              <a:rPr lang="ru-RU" sz="2000" b="1">
                <a:solidFill>
                  <a:schemeClr val="accent2"/>
                </a:solidFill>
              </a:rPr>
              <a:t>Хромат цинка </a:t>
            </a:r>
          </a:p>
          <a:p>
            <a:pPr lvl="1">
              <a:buFontTx/>
              <a:buChar char="•"/>
            </a:pPr>
            <a:r>
              <a:rPr lang="ru-RU" sz="2000" b="1">
                <a:solidFill>
                  <a:schemeClr val="accent2"/>
                </a:solidFill>
              </a:rPr>
              <a:t>Фосфат Цинка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057400" y="4038600"/>
            <a:ext cx="5410200" cy="2057400"/>
          </a:xfrm>
          <a:solidFill>
            <a:srgbClr val="FFD5D6"/>
          </a:solidFill>
          <a:ln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ru-RU" sz="2400" b="1" u="sng">
                <a:solidFill>
                  <a:srgbClr val="FF0000"/>
                </a:solidFill>
              </a:rPr>
              <a:t>Пигментный наполнитель</a:t>
            </a:r>
          </a:p>
          <a:p>
            <a:pPr>
              <a:buFontTx/>
              <a:buNone/>
            </a:pPr>
            <a:endParaRPr lang="ru-RU" sz="2400" u="sng"/>
          </a:p>
          <a:p>
            <a:r>
              <a:rPr lang="ru-RU" sz="2000" b="1"/>
              <a:t>Тальк</a:t>
            </a:r>
          </a:p>
          <a:p>
            <a:r>
              <a:rPr lang="ru-RU" sz="2000" b="1"/>
              <a:t>Сульфат бария</a:t>
            </a:r>
          </a:p>
          <a:p>
            <a:r>
              <a:rPr lang="ru-RU" sz="2000" b="1"/>
              <a:t>Доломит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590800" y="381000"/>
            <a:ext cx="450215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ru-RU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Пигменты, примеры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495800" y="1371600"/>
            <a:ext cx="4648200" cy="255454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Цветопередающие</a:t>
            </a:r>
            <a:r>
              <a:rPr lang="ru-RU" b="1" dirty="0">
                <a:solidFill>
                  <a:srgbClr val="FF0000"/>
                </a:solidFill>
              </a:rPr>
              <a:t> пигменты </a:t>
            </a:r>
          </a:p>
          <a:p>
            <a:r>
              <a:rPr lang="ru-RU" b="1" dirty="0">
                <a:solidFill>
                  <a:srgbClr val="FF0000"/>
                </a:solidFill>
              </a:rPr>
              <a:t>   (прозрачные / непрозрачные):</a:t>
            </a:r>
            <a:endParaRPr lang="ru-RU" u="sng" dirty="0"/>
          </a:p>
          <a:p>
            <a:pPr>
              <a:buClr>
                <a:srgbClr val="FF0000"/>
              </a:buClr>
              <a:buFontTx/>
              <a:buChar char="•"/>
            </a:pPr>
            <a:r>
              <a:rPr lang="ru-RU" sz="2000" b="1" dirty="0" smtClean="0"/>
              <a:t>Неорганические</a:t>
            </a:r>
            <a:r>
              <a:rPr lang="ru-RU" b="1" dirty="0" smtClean="0"/>
              <a:t> </a:t>
            </a:r>
            <a:r>
              <a:rPr lang="ru-RU" sz="2000" b="1" dirty="0">
                <a:solidFill>
                  <a:schemeClr val="accent2"/>
                </a:solidFill>
              </a:rPr>
              <a:t>; красный, желтый,</a:t>
            </a:r>
          </a:p>
          <a:p>
            <a:pPr>
              <a:buClr>
                <a:srgbClr val="FF0000"/>
              </a:buClr>
            </a:pPr>
            <a:r>
              <a:rPr lang="ru-RU" sz="2000" b="1" dirty="0">
                <a:solidFill>
                  <a:schemeClr val="accent2"/>
                </a:solidFill>
              </a:rPr>
              <a:t>                               коричневый, черный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ru-RU" sz="2000" b="1" dirty="0">
                <a:solidFill>
                  <a:schemeClr val="accent2"/>
                </a:solidFill>
              </a:rPr>
              <a:t> Органические, все цвета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ru-RU" sz="2000" b="1" dirty="0">
                <a:solidFill>
                  <a:schemeClr val="accent2"/>
                </a:solidFill>
              </a:rPr>
              <a:t> Диоксид титана (белый</a:t>
            </a:r>
            <a:r>
              <a:rPr lang="ru-RU" b="1" dirty="0">
                <a:solidFill>
                  <a:schemeClr val="accent2"/>
                </a:solidFill>
              </a:rPr>
              <a:t>)</a:t>
            </a:r>
            <a:endParaRPr lang="ru-RU" sz="2000" b="1" dirty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FontTx/>
              <a:buChar char="•"/>
            </a:pP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GB" sz="3200"/>
              <a:t>ПКК: </a:t>
            </a:r>
            <a:r>
              <a:rPr lang="ru-RU" sz="3200"/>
              <a:t>Пигмент - Количество - Концентрация </a:t>
            </a:r>
            <a:br>
              <a:rPr lang="ru-RU" sz="3200"/>
            </a:br>
            <a:r>
              <a:rPr lang="ru-RU" sz="3200"/>
              <a:t>Определение</a:t>
            </a:r>
            <a:endParaRPr lang="en-GB" sz="3200"/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1298575" y="2362200"/>
            <a:ext cx="6653213" cy="1373188"/>
          </a:xfrm>
          <a:prstGeom prst="rect">
            <a:avLst/>
          </a:prstGeom>
          <a:solidFill>
            <a:srgbClr val="FFFFD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3399"/>
                </a:solidFill>
              </a:rPr>
              <a:t>Количество пигмента относительно</a:t>
            </a:r>
          </a:p>
          <a:p>
            <a:pPr algn="ctr"/>
            <a:r>
              <a:rPr lang="ru-RU" sz="2800" b="1" dirty="0">
                <a:solidFill>
                  <a:srgbClr val="003399"/>
                </a:solidFill>
              </a:rPr>
              <a:t>количества </a:t>
            </a:r>
            <a:r>
              <a:rPr lang="ru-RU" sz="2800" b="1" dirty="0" smtClean="0">
                <a:solidFill>
                  <a:srgbClr val="003399"/>
                </a:solidFill>
              </a:rPr>
              <a:t>неиспарившегося </a:t>
            </a:r>
            <a:r>
              <a:rPr lang="ru-RU" sz="2800" b="1" dirty="0">
                <a:solidFill>
                  <a:srgbClr val="003399"/>
                </a:solidFill>
              </a:rPr>
              <a:t>вещества</a:t>
            </a:r>
          </a:p>
          <a:p>
            <a:pPr algn="ctr"/>
            <a:r>
              <a:rPr lang="ru-RU" sz="2800" b="1" dirty="0">
                <a:solidFill>
                  <a:srgbClr val="003399"/>
                </a:solidFill>
              </a:rPr>
              <a:t>(сухой остаток)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71406" y="4071942"/>
            <a:ext cx="9186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15000"/>
              <a:buFont typeface="Monotype Sorts" pitchFamily="2" charset="2"/>
              <a:buChar char="¶"/>
            </a:pPr>
            <a:r>
              <a:rPr lang="en-GB" b="1" dirty="0">
                <a:solidFill>
                  <a:srgbClr val="003399"/>
                </a:solidFill>
              </a:rPr>
              <a:t> </a:t>
            </a:r>
            <a:r>
              <a:rPr lang="ru-RU" b="1" dirty="0" smtClean="0">
                <a:solidFill>
                  <a:srgbClr val="003399"/>
                </a:solidFill>
              </a:rPr>
              <a:t>Неиспаряющееся </a:t>
            </a:r>
            <a:r>
              <a:rPr lang="ru-RU" b="1" dirty="0">
                <a:solidFill>
                  <a:srgbClr val="003399"/>
                </a:solidFill>
              </a:rPr>
              <a:t>вещество</a:t>
            </a:r>
            <a:r>
              <a:rPr lang="ru-RU" b="1" dirty="0" smtClean="0">
                <a:solidFill>
                  <a:srgbClr val="003399"/>
                </a:solidFill>
              </a:rPr>
              <a:t>: пигмент </a:t>
            </a:r>
            <a:r>
              <a:rPr lang="ru-RU" b="1" dirty="0">
                <a:solidFill>
                  <a:srgbClr val="003399"/>
                </a:solidFill>
              </a:rPr>
              <a:t>и связующий </a:t>
            </a:r>
            <a:r>
              <a:rPr lang="ru-RU" b="1" dirty="0" smtClean="0">
                <a:solidFill>
                  <a:srgbClr val="003399"/>
                </a:solidFill>
              </a:rPr>
              <a:t>элемент</a:t>
            </a:r>
            <a:endParaRPr lang="ru-RU" b="1" dirty="0">
              <a:solidFill>
                <a:srgbClr val="003399"/>
              </a:solidFill>
            </a:endParaRPr>
          </a:p>
          <a:p>
            <a:pPr>
              <a:buClr>
                <a:srgbClr val="FF0000"/>
              </a:buClr>
              <a:buSzPct val="115000"/>
              <a:buFont typeface="Monotype Sorts" pitchFamily="2" charset="2"/>
              <a:buChar char="·"/>
            </a:pPr>
            <a:r>
              <a:rPr lang="ru-RU" b="1" dirty="0">
                <a:solidFill>
                  <a:srgbClr val="003399"/>
                </a:solidFill>
              </a:rPr>
              <a:t> Отношение обычно выражается в процентах.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1786</Words>
  <Application>Microsoft PowerPoint</Application>
  <PresentationFormat>Экран (4:3)</PresentationFormat>
  <Paragraphs>414</Paragraphs>
  <Slides>69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4" baseType="lpstr">
      <vt:lpstr>Times New Roman</vt:lpstr>
      <vt:lpstr>Arial</vt:lpstr>
      <vt:lpstr>Monotype Sorts</vt:lpstr>
      <vt:lpstr>Humnst777 BT</vt:lpstr>
      <vt:lpstr>Тема Office</vt:lpstr>
      <vt:lpstr>Слайд 1</vt:lpstr>
      <vt:lpstr>Краска состоит из следующих компонентов:</vt:lpstr>
      <vt:lpstr>Что такое связующий элемент ?</vt:lpstr>
      <vt:lpstr>Свойства краски зависят от связующего элемента.</vt:lpstr>
      <vt:lpstr>Слайд 5</vt:lpstr>
      <vt:lpstr>Слайд 6</vt:lpstr>
      <vt:lpstr>Слайд 7</vt:lpstr>
      <vt:lpstr>Слайд 8</vt:lpstr>
      <vt:lpstr>ПКК: Пигмент - Количество - Концентрация  Определение</vt:lpstr>
      <vt:lpstr>Глянцевость краски зависит от ПКК (Пигмент - Количество - Концентрация )</vt:lpstr>
      <vt:lpstr>Слайд 11</vt:lpstr>
      <vt:lpstr>Слайд 12</vt:lpstr>
      <vt:lpstr>Слайд 13</vt:lpstr>
      <vt:lpstr>Слайд 14</vt:lpstr>
      <vt:lpstr>Растворитель или разжижитель</vt:lpstr>
      <vt:lpstr>Разбавитель</vt:lpstr>
      <vt:lpstr>Добавления разбавителя</vt:lpstr>
      <vt:lpstr>Слайд 18</vt:lpstr>
      <vt:lpstr>Защита</vt:lpstr>
      <vt:lpstr>    Что влияет на процесс высыхания ?</vt:lpstr>
      <vt:lpstr>Слайд 21</vt:lpstr>
      <vt:lpstr>Что такое химическая   устойчивость?</vt:lpstr>
      <vt:lpstr>Почему химикаты агрессивны к покрытиям ?</vt:lpstr>
      <vt:lpstr>Молекулярный размер и Химическая устойчивость</vt:lpstr>
      <vt:lpstr>Характеристики агрессивных химикатов</vt:lpstr>
      <vt:lpstr>Химический состав и виды акварельных красок. Гуаши. Масляные краски.</vt:lpstr>
      <vt:lpstr>Слайд 27</vt:lpstr>
      <vt:lpstr>Краски делятся на две группы   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Красители</vt:lpstr>
      <vt:lpstr>Одно и тоже или нет?</vt:lpstr>
      <vt:lpstr>Краситель</vt:lpstr>
      <vt:lpstr>Красители</vt:lpstr>
      <vt:lpstr>КЛАССИФИКАЦИЯ  Красителей</vt:lpstr>
      <vt:lpstr>Пигменты</vt:lpstr>
      <vt:lpstr>Пигменты. Определение</vt:lpstr>
      <vt:lpstr>Область применения</vt:lpstr>
      <vt:lpstr>КЛАССИФИКАЦИЯ  пигментов</vt:lpstr>
      <vt:lpstr>Пигменты в оформ. работах</vt:lpstr>
      <vt:lpstr>Слайд 47</vt:lpstr>
      <vt:lpstr>Природные и синтетические красители</vt:lpstr>
      <vt:lpstr>Красители</vt:lpstr>
      <vt:lpstr>Красители</vt:lpstr>
      <vt:lpstr>Природные красители</vt:lpstr>
      <vt:lpstr>Алифатические и алициклические красители</vt:lpstr>
      <vt:lpstr>Ароматические красители</vt:lpstr>
      <vt:lpstr>Кармин</vt:lpstr>
      <vt:lpstr>Гетероциклические красители</vt:lpstr>
      <vt:lpstr>Азотосодержащие гетероциклы</vt:lpstr>
      <vt:lpstr>Меланины</vt:lpstr>
      <vt:lpstr>Синтетические красители</vt:lpstr>
      <vt:lpstr>Производство красителей</vt:lpstr>
      <vt:lpstr>Производство красителей</vt:lpstr>
      <vt:lpstr>Химическая классификация синтетических красителей</vt:lpstr>
      <vt:lpstr>Слайд 62</vt:lpstr>
      <vt:lpstr>Слайд 63</vt:lpstr>
      <vt:lpstr>Слайд 64</vt:lpstr>
      <vt:lpstr>Техническая классификация синтетических красителей</vt:lpstr>
      <vt:lpstr>Слайд 66</vt:lpstr>
      <vt:lpstr>Слайд 67</vt:lpstr>
      <vt:lpstr>Слайд 68</vt:lpstr>
      <vt:lpstr>Применение красителей</vt:lpstr>
    </vt:vector>
  </TitlesOfParts>
  <Company>Jotun 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Per Sigurd Solheim</dc:creator>
  <cp:lastModifiedBy>женя</cp:lastModifiedBy>
  <cp:revision>137</cp:revision>
  <cp:lastPrinted>1998-06-22T09:03:46Z</cp:lastPrinted>
  <dcterms:created xsi:type="dcterms:W3CDTF">1998-05-11T12:05:06Z</dcterms:created>
  <dcterms:modified xsi:type="dcterms:W3CDTF">2020-05-19T19:20:45Z</dcterms:modified>
</cp:coreProperties>
</file>