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6"/>
            <a:ext cx="12192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noFill/>
          <a:ln>
            <a:noFill/>
          </a:ln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3794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BE6DB-3B93-469A-9B3A-5A330CE37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2439-73DB-4892-8EC8-5DAF30E30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811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BE6DB-3B93-469A-9B3A-5A330CE37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2439-73DB-4892-8EC8-5DAF30E30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0063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BE6DB-3B93-469A-9B3A-5A330CE37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2439-73DB-4892-8EC8-5DAF30E30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902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6"/>
            <a:ext cx="12192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698650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BE6DB-3B93-469A-9B3A-5A330CE37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2439-73DB-4892-8EC8-5DAF30E30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0444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BE6DB-3B93-469A-9B3A-5A330CE37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2439-73DB-4892-8EC8-5DAF30E30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5273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BE6DB-3B93-469A-9B3A-5A330CE37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2439-73DB-4892-8EC8-5DAF30E30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3103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BE6DB-3B93-469A-9B3A-5A330CE37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2439-73DB-4892-8EC8-5DAF30E30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4440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BE6DB-3B93-469A-9B3A-5A330CE37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2439-73DB-4892-8EC8-5DAF30E30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5332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BE6DB-3B93-469A-9B3A-5A330CE37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2439-73DB-4892-8EC8-5DAF30E30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3198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EECE1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90500" y="142875"/>
            <a:ext cx="190500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1" y="214313"/>
            <a:ext cx="9144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ADBE6DB-3B93-469A-9B3A-5A330CE372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9572439-73DB-4892-8EC8-5DAF30E30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bf55d717cbe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" y="214313"/>
            <a:ext cx="1458384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0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go.mail.ru/frame.html?&amp;imgurl=http://i069.radikal.ru/0812/b2/08dde918614c.jpg&amp;pageurl=http://www.photosight.ru/photos/2264644/?from_member&amp;id=71823313&amp;iid=5&amp;imgwidth=640&amp;imgheight=469&amp;imgsize=151901" TargetMode="External"/><Relationship Id="rId7" Type="http://schemas.openxmlformats.org/officeDocument/2006/relationships/hyperlink" Target="http://900igr.net/Detskie_prezentatsii/biologiya/KHischniki_2.files/017_Buryj_medved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5869" y="35004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0117" y="20002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382" y="2207969"/>
            <a:ext cx="11679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prstClr val="white"/>
                </a:solidFill>
                <a:latin typeface="Arial Narrow" pitchFamily="34" charset="0"/>
              </a:rPr>
              <a:t>КАК ЖИВЫЕ ОРГАНИЗМЫ СВЯЗАНЫ ДРУГ С ДРУГОМ?</a:t>
            </a:r>
            <a:endParaRPr lang="ru-RU" sz="5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835" y="279143"/>
            <a:ext cx="1194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ГБУ ДО ЦДО ЭКОМИР 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973047"/>
            <a:ext cx="8579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Детское объединение «Путешествие в мир экологии»</a:t>
            </a:r>
          </a:p>
          <a:p>
            <a:pPr algn="ctr"/>
            <a:r>
              <a:rPr lang="ru-RU" sz="2400" b="1" dirty="0"/>
              <a:t>1,2 и 3 группа 1 год обучения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62790" y="4318890"/>
            <a:ext cx="2890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Педагог дополнительного образования</a:t>
            </a:r>
          </a:p>
          <a:p>
            <a:r>
              <a:rPr lang="ru-RU" sz="2400" b="1" dirty="0"/>
              <a:t> Хлопкова Н.А.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95869" y="6409846"/>
            <a:ext cx="1348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858499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st-6773-1163190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6056" r="8130" b="19731"/>
          <a:stretch>
            <a:fillRect/>
          </a:stretch>
        </p:blipFill>
        <p:spPr bwMode="auto">
          <a:xfrm rot="682518" flipH="1">
            <a:off x="7535864" y="2636839"/>
            <a:ext cx="28082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135188" y="1628776"/>
            <a:ext cx="7993062" cy="2620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0080"/>
                </a:solidFill>
                <a:cs typeface="Arial" panose="020B0604020202020204" pitchFamily="34" charset="0"/>
              </a:rPr>
              <a:t>Электронные физминутки</a:t>
            </a:r>
          </a:p>
          <a:p>
            <a:pPr algn="ctr"/>
            <a:r>
              <a:rPr lang="ru-RU" sz="3600" b="1" kern="10">
                <a:solidFill>
                  <a:srgbClr val="000080"/>
                </a:solidFill>
                <a:cs typeface="Arial" panose="020B0604020202020204" pitchFamily="34" charset="0"/>
              </a:rPr>
              <a:t>для глаз</a:t>
            </a:r>
          </a:p>
        </p:txBody>
      </p:sp>
      <p:pic>
        <p:nvPicPr>
          <p:cNvPr id="2053" name="Picture 5" descr="post-6773-116319099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6056" r="8130" b="19731"/>
          <a:stretch>
            <a:fillRect/>
          </a:stretch>
        </p:blipFill>
        <p:spPr bwMode="auto">
          <a:xfrm rot="21178821">
            <a:off x="1992313" y="2636839"/>
            <a:ext cx="27352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039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48" descr="Штриховой диагональный 2"/>
          <p:cNvSpPr>
            <a:spLocks/>
          </p:cNvSpPr>
          <p:nvPr/>
        </p:nvSpPr>
        <p:spPr bwMode="auto">
          <a:xfrm rot="21473434">
            <a:off x="1130301" y="5222875"/>
            <a:ext cx="9864725" cy="2884488"/>
          </a:xfrm>
          <a:custGeom>
            <a:avLst/>
            <a:gdLst>
              <a:gd name="T0" fmla="*/ 433259 w 6102"/>
              <a:gd name="T1" fmla="*/ 1299080 h 1632"/>
              <a:gd name="T2" fmla="*/ 514091 w 6102"/>
              <a:gd name="T3" fmla="*/ 1095823 h 1632"/>
              <a:gd name="T4" fmla="*/ 646655 w 6102"/>
              <a:gd name="T5" fmla="*/ 979171 h 1632"/>
              <a:gd name="T6" fmla="*/ 740420 w 6102"/>
              <a:gd name="T7" fmla="*/ 906705 h 1632"/>
              <a:gd name="T8" fmla="*/ 979683 w 6102"/>
              <a:gd name="T9" fmla="*/ 775913 h 1632"/>
              <a:gd name="T10" fmla="*/ 1020099 w 6102"/>
              <a:gd name="T11" fmla="*/ 733494 h 1632"/>
              <a:gd name="T12" fmla="*/ 1045965 w 6102"/>
              <a:gd name="T13" fmla="*/ 689308 h 1632"/>
              <a:gd name="T14" fmla="*/ 1231878 w 6102"/>
              <a:gd name="T15" fmla="*/ 586795 h 1632"/>
              <a:gd name="T16" fmla="*/ 1312710 w 6102"/>
              <a:gd name="T17" fmla="*/ 544376 h 1632"/>
              <a:gd name="T18" fmla="*/ 1351509 w 6102"/>
              <a:gd name="T19" fmla="*/ 514330 h 1632"/>
              <a:gd name="T20" fmla="*/ 1445274 w 6102"/>
              <a:gd name="T21" fmla="*/ 486050 h 1632"/>
              <a:gd name="T22" fmla="*/ 2056364 w 6102"/>
              <a:gd name="T23" fmla="*/ 208560 h 1632"/>
              <a:gd name="T24" fmla="*/ 2163062 w 6102"/>
              <a:gd name="T25" fmla="*/ 136094 h 1632"/>
              <a:gd name="T26" fmla="*/ 3467688 w 6102"/>
              <a:gd name="T27" fmla="*/ 107815 h 1632"/>
              <a:gd name="T28" fmla="*/ 4225892 w 6102"/>
              <a:gd name="T29" fmla="*/ 91908 h 1632"/>
              <a:gd name="T30" fmla="*/ 4305107 w 6102"/>
              <a:gd name="T31" fmla="*/ 77768 h 1632"/>
              <a:gd name="T32" fmla="*/ 4676934 w 6102"/>
              <a:gd name="T33" fmla="*/ 19442 h 1632"/>
              <a:gd name="T34" fmla="*/ 5622667 w 6102"/>
              <a:gd name="T35" fmla="*/ 77768 h 1632"/>
              <a:gd name="T36" fmla="*/ 5821513 w 6102"/>
              <a:gd name="T37" fmla="*/ 166141 h 1632"/>
              <a:gd name="T38" fmla="*/ 6312971 w 6102"/>
              <a:gd name="T39" fmla="*/ 296933 h 1632"/>
              <a:gd name="T40" fmla="*/ 7098657 w 6102"/>
              <a:gd name="T41" fmla="*/ 311072 h 1632"/>
              <a:gd name="T42" fmla="*/ 7231222 w 6102"/>
              <a:gd name="T43" fmla="*/ 383538 h 1632"/>
              <a:gd name="T44" fmla="*/ 7404202 w 6102"/>
              <a:gd name="T45" fmla="*/ 397678 h 1632"/>
              <a:gd name="T46" fmla="*/ 7485034 w 6102"/>
              <a:gd name="T47" fmla="*/ 456004 h 1632"/>
              <a:gd name="T48" fmla="*/ 7604665 w 6102"/>
              <a:gd name="T49" fmla="*/ 600935 h 1632"/>
              <a:gd name="T50" fmla="*/ 7936076 w 6102"/>
              <a:gd name="T51" fmla="*/ 703447 h 1632"/>
              <a:gd name="T52" fmla="*/ 8003975 w 6102"/>
              <a:gd name="T53" fmla="*/ 733494 h 1632"/>
              <a:gd name="T54" fmla="*/ 8416217 w 6102"/>
              <a:gd name="T55" fmla="*/ 761773 h 1632"/>
              <a:gd name="T56" fmla="*/ 8521299 w 6102"/>
              <a:gd name="T57" fmla="*/ 848379 h 1632"/>
              <a:gd name="T58" fmla="*/ 8548782 w 6102"/>
              <a:gd name="T59" fmla="*/ 878426 h 1632"/>
              <a:gd name="T60" fmla="*/ 8602131 w 6102"/>
              <a:gd name="T61" fmla="*/ 965031 h 1632"/>
              <a:gd name="T62" fmla="*/ 8694279 w 6102"/>
              <a:gd name="T63" fmla="*/ 1037497 h 1632"/>
              <a:gd name="T64" fmla="*/ 8854326 w 6102"/>
              <a:gd name="T65" fmla="*/ 1109962 h 1632"/>
              <a:gd name="T66" fmla="*/ 8935158 w 6102"/>
              <a:gd name="T67" fmla="*/ 1140009 h 1632"/>
              <a:gd name="T68" fmla="*/ 9146938 w 6102"/>
              <a:gd name="T69" fmla="*/ 1270801 h 1632"/>
              <a:gd name="T70" fmla="*/ 9306985 w 6102"/>
              <a:gd name="T71" fmla="*/ 1401593 h 1632"/>
              <a:gd name="T72" fmla="*/ 9612529 w 6102"/>
              <a:gd name="T73" fmla="*/ 1474058 h 1632"/>
              <a:gd name="T74" fmla="*/ 5195874 w 6102"/>
              <a:gd name="T75" fmla="*/ 1618990 h 1632"/>
              <a:gd name="T76" fmla="*/ 2974614 w 6102"/>
              <a:gd name="T77" fmla="*/ 1576571 h 1632"/>
              <a:gd name="T78" fmla="*/ 1977148 w 6102"/>
              <a:gd name="T79" fmla="*/ 1562431 h 1632"/>
              <a:gd name="T80" fmla="*/ 447809 w 6102"/>
              <a:gd name="T81" fmla="*/ 1314987 h 1632"/>
              <a:gd name="T82" fmla="*/ 433259 w 6102"/>
              <a:gd name="T83" fmla="*/ 1270801 h 1632"/>
              <a:gd name="T84" fmla="*/ 433259 w 6102"/>
              <a:gd name="T85" fmla="*/ 1299080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7"/>
          <a:stretch>
            <a:fillRect/>
          </a:stretch>
        </p:blipFill>
        <p:spPr bwMode="auto">
          <a:xfrm>
            <a:off x="2424113" y="836613"/>
            <a:ext cx="7129462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3216275" y="188914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661026"/>
            <a:ext cx="8651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724400"/>
            <a:ext cx="152241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27" flipH="1">
            <a:off x="6888163" y="4724400"/>
            <a:ext cx="1371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5300663"/>
            <a:ext cx="12922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5661026"/>
            <a:ext cx="8651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012" y="2565401"/>
            <a:ext cx="1296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432">
            <a:off x="6816726" y="2349501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2495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7175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3287714" y="333376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8040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3935414" y="1989139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5375276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6313488" y="2205039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7391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8040688" y="1844676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2927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61" name="Pese66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021388"/>
            <a:ext cx="8651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5949951"/>
            <a:ext cx="8651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949951"/>
            <a:ext cx="8651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6165851"/>
            <a:ext cx="8651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724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9929" y="4941168"/>
            <a:ext cx="45719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37089" y="52120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42" name="Picture 2" descr="http://player.myshared.ru/824745/data/images/im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00808"/>
            <a:ext cx="5256302" cy="40324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88088" y="1196752"/>
            <a:ext cx="3384376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Животные питаются растениями или другими животными. Поэтому говорят, что живые существа связаны между собой в </a:t>
            </a:r>
          </a:p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цепи питания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936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0"/>
          <p:cNvSpPr>
            <a:spLocks noChangeArrowheads="1"/>
          </p:cNvSpPr>
          <p:nvPr/>
        </p:nvSpPr>
        <p:spPr bwMode="auto">
          <a:xfrm>
            <a:off x="7824193" y="2276872"/>
            <a:ext cx="2592387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AutoShape 19"/>
          <p:cNvSpPr>
            <a:spLocks noChangeArrowheads="1"/>
          </p:cNvSpPr>
          <p:nvPr/>
        </p:nvSpPr>
        <p:spPr bwMode="auto">
          <a:xfrm>
            <a:off x="1703513" y="2132856"/>
            <a:ext cx="2232025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AutoShape 15"/>
          <p:cNvSpPr>
            <a:spLocks noChangeArrowheads="1"/>
          </p:cNvSpPr>
          <p:nvPr/>
        </p:nvSpPr>
        <p:spPr bwMode="auto">
          <a:xfrm>
            <a:off x="4727848" y="2204864"/>
            <a:ext cx="2519362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49" name="Rectangle 21"/>
          <p:cNvSpPr>
            <a:spLocks noGrp="1" noChangeArrowheads="1"/>
          </p:cNvSpPr>
          <p:nvPr>
            <p:ph type="title"/>
          </p:nvPr>
        </p:nvSpPr>
        <p:spPr>
          <a:xfrm>
            <a:off x="4223792" y="476672"/>
            <a:ext cx="5544616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4800" u="sng" dirty="0"/>
          </a:p>
        </p:txBody>
      </p:sp>
      <p:pic>
        <p:nvPicPr>
          <p:cNvPr id="15366" name="Picture 6" descr="сканирование00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1864" y="2492896"/>
            <a:ext cx="2253996" cy="1993392"/>
          </a:xfrm>
          <a:noFill/>
        </p:spPr>
      </p:pic>
      <p:pic>
        <p:nvPicPr>
          <p:cNvPr id="15367" name="Picture 7" descr="сканирование00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04438" y="2492375"/>
            <a:ext cx="2087562" cy="2341563"/>
          </a:xfrm>
          <a:noFill/>
        </p:spPr>
      </p:pic>
      <p:pic>
        <p:nvPicPr>
          <p:cNvPr id="15368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636838"/>
            <a:ext cx="1728788" cy="1681162"/>
          </a:xfrm>
          <a:noFill/>
        </p:spPr>
      </p:pic>
      <p:sp>
        <p:nvSpPr>
          <p:cNvPr id="15369" name="AutoShape 23"/>
          <p:cNvSpPr>
            <a:spLocks noChangeArrowheads="1"/>
          </p:cNvSpPr>
          <p:nvPr/>
        </p:nvSpPr>
        <p:spPr bwMode="auto">
          <a:xfrm>
            <a:off x="4151784" y="3356992"/>
            <a:ext cx="360362" cy="287338"/>
          </a:xfrm>
          <a:prstGeom prst="chevron">
            <a:avLst>
              <a:gd name="adj" fmla="val 31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70" name="AutoShape 24"/>
          <p:cNvSpPr>
            <a:spLocks noChangeArrowheads="1"/>
          </p:cNvSpPr>
          <p:nvPr/>
        </p:nvSpPr>
        <p:spPr bwMode="auto">
          <a:xfrm>
            <a:off x="7392144" y="3429000"/>
            <a:ext cx="360362" cy="287338"/>
          </a:xfrm>
          <a:prstGeom prst="chevron">
            <a:avLst>
              <a:gd name="adj" fmla="val 31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863752" y="332656"/>
          <a:ext cx="60486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растительноядное животное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насекомоядное или хищное животные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растение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07568" y="5373216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растение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1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5801" y="5373217"/>
            <a:ext cx="29377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растительноядное</a:t>
            </a:r>
          </a:p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животное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48329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48128" y="5229200"/>
            <a:ext cx="3419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насекомоядное </a:t>
            </a:r>
          </a:p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algn="ctr"/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хищное животные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58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3" y="5013176"/>
            <a:ext cx="2321619" cy="15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4151784" y="5517232"/>
            <a:ext cx="720080" cy="288032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7536160" y="5589240"/>
            <a:ext cx="648072" cy="288032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279576" y="2780928"/>
            <a:ext cx="727280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			 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сова </a:t>
            </a:r>
          </a:p>
          <a:p>
            <a:pPr algn="ctr"/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мышь</a:t>
            </a:r>
          </a:p>
          <a:p>
            <a:pPr algn="ctr"/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жёлуди</a:t>
            </a:r>
          </a:p>
          <a:p>
            <a:pPr algn="ctr"/>
            <a:endParaRPr lang="ru-RU" sz="4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			</a:t>
            </a:r>
          </a:p>
        </p:txBody>
      </p:sp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4509120"/>
            <a:ext cx="2008740" cy="20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3" y="4941169"/>
            <a:ext cx="2305921" cy="152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524000" y="1484784"/>
            <a:ext cx="19077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растение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39816" y="1196752"/>
            <a:ext cx="25922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растительно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ядное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животное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52184" y="908720"/>
            <a:ext cx="291581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насекомоядное или</a:t>
            </a:r>
          </a:p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хищное </a:t>
            </a:r>
          </a:p>
          <a:p>
            <a:pPr algn="ctr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животные 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3503712" y="1700808"/>
            <a:ext cx="688280" cy="360040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7032104" y="1700808"/>
            <a:ext cx="648072" cy="360040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471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  <p:bldP spid="389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783632" y="1700809"/>
            <a:ext cx="7081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Дубы ––&gt; шелкопряд ––&gt; птицы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7568" y="1484784"/>
            <a:ext cx="77768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351584" y="2924944"/>
            <a:ext cx="7560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старой дубраве стали пасти коров и коз. Вскоре её покинули птицы, гнездившиеся в кустах и траве. В результате начал привольно плодиться непарный шелкопряд. Он быстро объел листву на деревьях. Могучие дубы высохли.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303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135560" y="1988841"/>
            <a:ext cx="83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Молодые  деревья ––&gt; козы ––&gt; волки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91544" y="1700808"/>
            <a:ext cx="86764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7608" y="2996952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крымском заповеднике расправились с волками. Скоро над лесом  нависла угроза вымирания: расплодившиеся козы съедали молодые деревца.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7993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95600" y="1628801"/>
            <a:ext cx="7995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Деревца ––&gt; мыши ––&gt; ежи, барсуки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2207569" y="1484784"/>
            <a:ext cx="8064897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5640" y="2564904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защиты от зайцев посадки обнесли изгородями – стало ещё хуже. За изгородь не могли попасть не только зайцы, но и барсуки, и ежи. В этих условиях расплодились мыши, которые погубили молодые насаждения.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027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712" y="260648"/>
            <a:ext cx="6840760" cy="93610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Проверка.</a:t>
            </a:r>
          </a:p>
        </p:txBody>
      </p:sp>
      <p:graphicFrame>
        <p:nvGraphicFramePr>
          <p:cNvPr id="20548" name="Group 68"/>
          <p:cNvGraphicFramePr>
            <a:graphicFrameLocks noGrp="1"/>
          </p:cNvGraphicFramePr>
          <p:nvPr/>
        </p:nvGraphicFramePr>
        <p:xfrm>
          <a:off x="1919288" y="1397000"/>
          <a:ext cx="8424862" cy="4334256"/>
        </p:xfrm>
        <a:graphic>
          <a:graphicData uri="http://schemas.openxmlformats.org/drawingml/2006/table">
            <a:tbl>
              <a:tblPr/>
              <a:tblGrid>
                <a:gridCol w="302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животных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 пища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по питанию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Ласточка, ёж,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ящерица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Насекомые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Сова, лиса, рысь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Мыши, полёвки, зайцы, птицы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Ворона, кабан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Любая растительная и животная пища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Лесная мышь, заяц, лось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Плоды, семена,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точки, листья, кора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49" name="Oval 69"/>
          <p:cNvSpPr>
            <a:spLocks noChangeArrowheads="1"/>
          </p:cNvSpPr>
          <p:nvPr/>
        </p:nvSpPr>
        <p:spPr bwMode="auto">
          <a:xfrm>
            <a:off x="8904313" y="2348880"/>
            <a:ext cx="720725" cy="719138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50" name="Oval 70"/>
          <p:cNvSpPr>
            <a:spLocks noChangeArrowheads="1"/>
          </p:cNvSpPr>
          <p:nvPr/>
        </p:nvSpPr>
        <p:spPr bwMode="auto">
          <a:xfrm>
            <a:off x="8904313" y="3212977"/>
            <a:ext cx="720725" cy="719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51" name="Oval 71"/>
          <p:cNvSpPr>
            <a:spLocks noChangeArrowheads="1"/>
          </p:cNvSpPr>
          <p:nvPr/>
        </p:nvSpPr>
        <p:spPr bwMode="auto">
          <a:xfrm>
            <a:off x="8976321" y="4077072"/>
            <a:ext cx="720725" cy="7191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52" name="Oval 72"/>
          <p:cNvSpPr>
            <a:spLocks noChangeArrowheads="1"/>
          </p:cNvSpPr>
          <p:nvPr/>
        </p:nvSpPr>
        <p:spPr bwMode="auto">
          <a:xfrm>
            <a:off x="8976321" y="4869160"/>
            <a:ext cx="720725" cy="7191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5015881" y="2348881"/>
            <a:ext cx="3095625" cy="7207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Насекомоядные</a:t>
            </a:r>
          </a:p>
        </p:txBody>
      </p:sp>
      <p:sp>
        <p:nvSpPr>
          <p:cNvPr id="20554" name="Rectangle 74"/>
          <p:cNvSpPr>
            <a:spLocks noChangeArrowheads="1"/>
          </p:cNvSpPr>
          <p:nvPr/>
        </p:nvSpPr>
        <p:spPr bwMode="auto">
          <a:xfrm>
            <a:off x="5015881" y="3284984"/>
            <a:ext cx="3095625" cy="6492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Хищные</a:t>
            </a:r>
          </a:p>
        </p:txBody>
      </p:sp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5015881" y="4077073"/>
            <a:ext cx="3095625" cy="6492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Всеядные</a:t>
            </a:r>
          </a:p>
        </p:txBody>
      </p:sp>
      <p:sp>
        <p:nvSpPr>
          <p:cNvPr id="20556" name="Rectangle 76"/>
          <p:cNvSpPr>
            <a:spLocks noChangeArrowheads="1"/>
          </p:cNvSpPr>
          <p:nvPr/>
        </p:nvSpPr>
        <p:spPr bwMode="auto">
          <a:xfrm>
            <a:off x="5015880" y="4869161"/>
            <a:ext cx="3094038" cy="7921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Растительноядные</a:t>
            </a:r>
          </a:p>
        </p:txBody>
      </p:sp>
    </p:spTree>
    <p:extLst>
      <p:ext uri="{BB962C8B-B14F-4D97-AF65-F5344CB8AC3E}">
        <p14:creationId xmlns:p14="http://schemas.microsoft.com/office/powerpoint/2010/main" val="39456783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9" grpId="0" animBg="1"/>
      <p:bldP spid="20550" grpId="0" animBg="1"/>
      <p:bldP spid="20551" grpId="0" animBg="1"/>
      <p:bldP spid="20552" grpId="0" animBg="1"/>
      <p:bldP spid="20553" grpId="0" animBg="1"/>
      <p:bldP spid="20554" grpId="0" animBg="1"/>
      <p:bldP spid="20555" grpId="0" animBg="1"/>
      <p:bldP spid="205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696" y="188641"/>
            <a:ext cx="6840760" cy="105444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0726" name="Picture 6" descr="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1268414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260649"/>
            <a:ext cx="14747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1557339"/>
            <a:ext cx="24018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0136" y="1340769"/>
            <a:ext cx="2880320" cy="171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3863975" y="2276475"/>
            <a:ext cx="431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743701" y="2205038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32" name="Picture 12" descr="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2313" y="3644901"/>
            <a:ext cx="11684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1451" y="4868863"/>
            <a:ext cx="14382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8301" y="4149725"/>
            <a:ext cx="10128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00257" y="3645024"/>
            <a:ext cx="1737797" cy="26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351088" y="2997200"/>
            <a:ext cx="6252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Дуб                  Кабан                        Волк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279577" y="6334780"/>
            <a:ext cx="71642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Сосна                  Жук-короед                   Дятел</a:t>
            </a: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4224338" y="5157192"/>
            <a:ext cx="1007566" cy="5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6888089" y="5157192"/>
            <a:ext cx="108012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2090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  <p:bldP spid="30736" grpId="0"/>
      <p:bldP spid="30737" grpId="0"/>
      <p:bldP spid="30738" grpId="0" animBg="1"/>
      <p:bldP spid="307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9" y="2870768"/>
            <a:ext cx="105987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Arial Narrow" pitchFamily="34" charset="0"/>
              </a:rPr>
              <a:t>ТЕМА:</a:t>
            </a:r>
          </a:p>
          <a:p>
            <a:pPr lvl="0" algn="ctr"/>
            <a:r>
              <a:rPr lang="ru-RU" sz="5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Arial Narrow" pitchFamily="34" charset="0"/>
              </a:rPr>
              <a:t>КАК </a:t>
            </a:r>
            <a:r>
              <a:rPr lang="ru-RU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Arial Narrow" pitchFamily="34" charset="0"/>
              </a:rPr>
              <a:t>ЖИВЫЕ ОРГАНИЗМЫ СВЯЗАНЫ ДРУГ С ДРУГОМ?</a:t>
            </a:r>
            <a:endParaRPr lang="ru-RU" sz="5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23121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034" y="27146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3872" y="2564905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Тихие  шаги, прекрасный слух, острые зубы.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9858" y="4653136"/>
            <a:ext cx="5868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Мягкое оперение делает полёт бесшумным, огромные глаза, которые прекрасно видят ночью, острые когти, изогнутый клюв.</a:t>
            </a:r>
          </a:p>
        </p:txBody>
      </p:sp>
      <p:pic>
        <p:nvPicPr>
          <p:cNvPr id="9" name="Рисунок 8" descr="л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47528" y="2132856"/>
            <a:ext cx="2571768" cy="2057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с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91544" y="4653136"/>
            <a:ext cx="2428892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31704" y="332656"/>
            <a:ext cx="6840760" cy="115212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 приспособились хищники </a:t>
            </a:r>
            <a:b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 добыванию пищи?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53617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9536" y="3212977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Быстрые  ноги, цвет  шубки.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1624" y="616530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8008" y="3714752"/>
            <a:ext cx="435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Отбрасывают  свой  хвост.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8168" y="587727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Едкая  кровь.</a:t>
            </a:r>
          </a:p>
        </p:txBody>
      </p:sp>
      <p:pic>
        <p:nvPicPr>
          <p:cNvPr id="7" name="Рисунок 6" descr="заяц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67609" y="1628800"/>
            <a:ext cx="2158987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ящерица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4153" y="1412776"/>
            <a:ext cx="2184213" cy="235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ожья 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36160" y="4365105"/>
            <a:ext cx="2143140" cy="151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ё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3592" y="4221088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87688" y="188641"/>
            <a:ext cx="6880250" cy="116867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 приспособились животные защищаться от хищников?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071312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9938" y="214313"/>
            <a:ext cx="7106542" cy="11430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28800"/>
            <a:ext cx="91440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solidFill>
                  <a:srgbClr val="1D1DF3"/>
                </a:solidFill>
                <a:latin typeface="Times New Roman" pitchFamily="18" charset="0"/>
                <a:cs typeface="Times New Roman" pitchFamily="18" charset="0"/>
              </a:rPr>
              <a:t>   1. Животные по типу питания делятся на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39616" y="260648"/>
            <a:ext cx="720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>
                <a:solidFill>
                  <a:prstClr val="black"/>
                </a:solidFill>
                <a:latin typeface="Calibri"/>
              </a:rPr>
              <a:t>          </a:t>
            </a:r>
            <a:endParaRPr lang="ru-RU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524000" y="2132856"/>
            <a:ext cx="9338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растительноядных, насекомоядных, хищных, всеядных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775520" y="2564905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D1DF3"/>
                </a:solidFill>
                <a:latin typeface="Times New Roman" pitchFamily="18" charset="0"/>
                <a:cs typeface="Times New Roman" pitchFamily="18" charset="0"/>
              </a:rPr>
              <a:t>2. Живые существа связаны между собой и с  растениями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367809" y="2996952"/>
            <a:ext cx="2718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цепи питания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775521" y="3645024"/>
            <a:ext cx="52136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D1DF3"/>
                </a:solidFill>
                <a:latin typeface="Times New Roman" pitchFamily="18" charset="0"/>
                <a:cs typeface="Times New Roman" pitchFamily="18" charset="0"/>
              </a:rPr>
              <a:t>3. Цепи питания начинаются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888089" y="3645024"/>
            <a:ext cx="2004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растения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775520" y="4293096"/>
            <a:ext cx="5230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D1DF3"/>
                </a:solidFill>
                <a:latin typeface="Times New Roman" pitchFamily="18" charset="0"/>
                <a:cs typeface="Times New Roman" pitchFamily="18" charset="0"/>
              </a:rPr>
              <a:t>4. Второе звено цепи питан</a:t>
            </a:r>
            <a:r>
              <a:rPr lang="ru-RU" sz="2800" dirty="0">
                <a:solidFill>
                  <a:srgbClr val="1D1DF3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063552" y="4869160"/>
            <a:ext cx="5759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растительноядные животные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847528" y="5445224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D1DF3"/>
                </a:solidFill>
                <a:latin typeface="Times New Roman" pitchFamily="18" charset="0"/>
                <a:cs typeface="Times New Roman" pitchFamily="18" charset="0"/>
              </a:rPr>
              <a:t>5. А заканчивается цепь питания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063553" y="5990070"/>
            <a:ext cx="540699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FF66"/>
              </a:buClr>
              <a:buSzPct val="75000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насекомоядными и хищниками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9776" y="404665"/>
            <a:ext cx="4882170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Дополни предложения</a:t>
            </a: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2982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4" grpId="0"/>
      <p:bldP spid="45066" grpId="0"/>
      <p:bldP spid="45068" grpId="0"/>
      <p:bldP spid="450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955953"/>
            <a:ext cx="1033549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Каких животных </a:t>
            </a:r>
            <a:r>
              <a:rPr lang="ru-RU" sz="5400" b="1" cap="none" spc="50" dirty="0" smtClean="0">
                <a:ln w="952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 </a:t>
            </a:r>
            <a:r>
              <a:rPr lang="ru-RU" sz="5400" b="1" cap="none" spc="50" dirty="0" smtClean="0">
                <a:ln w="952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типу питания вы помните</a:t>
            </a:r>
          </a:p>
          <a:p>
            <a:pPr algn="ctr"/>
            <a:r>
              <a:rPr lang="ru-RU" sz="18000" b="1" cap="none" spc="50" dirty="0" smtClean="0">
                <a:ln w="952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?</a:t>
            </a:r>
            <a:endParaRPr lang="ru-RU" sz="18000" b="1" cap="none" spc="50" dirty="0">
              <a:ln w="952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68343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267400" y="332656"/>
          <a:ext cx="5400600" cy="1152128"/>
        </p:xfrm>
        <a:graphic>
          <a:graphicData uri="http://schemas.openxmlformats.org/drawingml/2006/table">
            <a:tbl>
              <a:tblPr/>
              <a:tblGrid>
                <a:gridCol w="54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indent="5403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Заяц летом ест травы, зимой – почки, молодые побеги, тонкие веточки, кору, семена, ягоды деревьев.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226" name="Picture 2" descr="http://file.mobilmusic.ru/af/0b/3d/742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16632"/>
            <a:ext cx="2592288" cy="1944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1865" y="836713"/>
            <a:ext cx="4496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prstClr val="white"/>
                </a:solidFill>
                <a:latin typeface="Calibri"/>
              </a:rPr>
              <a:t>РАСТИТЕЛЬНОЯДНЫЕ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71864" y="1484784"/>
          <a:ext cx="5437112" cy="2080895"/>
        </p:xfrm>
        <a:graphic>
          <a:graphicData uri="http://schemas.openxmlformats.org/drawingml/2006/table">
            <a:tbl>
              <a:tblPr/>
              <a:tblGrid>
                <a:gridCol w="543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indent="5403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Волку достаточно съесть бобра, или кролика, или мышь, или птицу, и он будет сыт. Стае волков нужна крупная добыча – лось или кабан. Их жертвами становятся старые, больные животные, Поэтому их называют санитарами леса.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228" name="Picture 4" descr="Canis lupus 26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276873"/>
            <a:ext cx="2592288" cy="1946663"/>
          </a:xfrm>
          <a:prstGeom prst="rect">
            <a:avLst/>
          </a:prstGeom>
          <a:noFill/>
        </p:spPr>
      </p:pic>
      <p:pic>
        <p:nvPicPr>
          <p:cNvPr id="52230" name="Picture 6" descr="Бурый медвед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3" y="4437112"/>
            <a:ext cx="2592287" cy="1759414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99856" y="3356992"/>
          <a:ext cx="5400600" cy="2080895"/>
        </p:xfrm>
        <a:graphic>
          <a:graphicData uri="http://schemas.openxmlformats.org/drawingml/2006/table">
            <a:tbl>
              <a:tblPr/>
              <a:tblGrid>
                <a:gridCol w="54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indent="5403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Медведь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е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ст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жёлуди, орехи, корни, клубни и стебли растений. В его рацион входят насекомые (муравьи), черви, ящерицы, лягушки, мыши. Медведь – отличный рыбак, он ловко ловит рыбу в реках и с удовольствием съедает.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43872" y="2708921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prstClr val="white"/>
                </a:solidFill>
                <a:latin typeface="Calibri"/>
              </a:rPr>
              <a:t>ХИЩНИКИ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3873" y="4869161"/>
            <a:ext cx="2364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prstClr val="white"/>
                </a:solidFill>
                <a:latin typeface="Calibri"/>
              </a:rPr>
              <a:t>ВСЕЯДНЫЕ</a:t>
            </a:r>
          </a:p>
        </p:txBody>
      </p:sp>
      <p:pic>
        <p:nvPicPr>
          <p:cNvPr id="34818" name="Picture 2" descr="какие животные насекомоядн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2224" y="5157192"/>
            <a:ext cx="2411760" cy="15492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07769" y="6211670"/>
            <a:ext cx="393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prstClr val="white"/>
                </a:solidFill>
                <a:latin typeface="Calibri"/>
              </a:rPr>
              <a:t>НАСЕКОМОЯДНЫЕ</a:t>
            </a:r>
          </a:p>
        </p:txBody>
      </p:sp>
    </p:spTree>
    <p:extLst>
      <p:ext uri="{BB962C8B-B14F-4D97-AF65-F5344CB8AC3E}">
        <p14:creationId xmlns:p14="http://schemas.microsoft.com/office/powerpoint/2010/main" val="2133032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688" y="188640"/>
            <a:ext cx="698477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Растительноядные.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75520" y="1484785"/>
            <a:ext cx="8496870" cy="1152128"/>
          </a:xfrm>
          <a:solidFill>
            <a:srgbClr val="99FF66"/>
          </a:solidFill>
          <a:ln w="28575">
            <a:solidFill>
              <a:srgbClr val="006600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/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животные, которым нужна растительная пища (листья, стебли, плоды, семена, корни, трава, мох, грибы).</a:t>
            </a:r>
          </a:p>
        </p:txBody>
      </p:sp>
      <p:pic>
        <p:nvPicPr>
          <p:cNvPr id="8196" name="Picture 4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575" y="2781301"/>
            <a:ext cx="2730500" cy="181927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197" name="Picture 5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193" y="2924944"/>
            <a:ext cx="2536825" cy="33845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198" name="Picture 6" descr="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3" y="2996953"/>
            <a:ext cx="2471737" cy="331152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199" name="Picture 7" descr="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576" y="4689475"/>
            <a:ext cx="2760663" cy="19621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847851" y="2887663"/>
            <a:ext cx="1598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Calibri"/>
              </a:rPr>
              <a:t>Гусеница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799857" y="6093296"/>
            <a:ext cx="1470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Calibri"/>
              </a:rPr>
              <a:t>Бабочка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824193" y="2852936"/>
            <a:ext cx="91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Calibri"/>
              </a:rPr>
              <a:t>Лось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943873" y="2780928"/>
            <a:ext cx="2547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Calibri"/>
              </a:rPr>
              <a:t>Полевая мышь</a:t>
            </a:r>
          </a:p>
        </p:txBody>
      </p:sp>
    </p:spTree>
    <p:extLst>
      <p:ext uri="{BB962C8B-B14F-4D97-AF65-F5344CB8AC3E}">
        <p14:creationId xmlns:p14="http://schemas.microsoft.com/office/powerpoint/2010/main" val="17664869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696" y="188641"/>
            <a:ext cx="6912768" cy="11430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Хищные</a:t>
            </a:r>
            <a:r>
              <a:rPr lang="ru-RU" sz="3600" dirty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484785"/>
            <a:ext cx="8229600" cy="1296987"/>
          </a:xfrm>
          <a:solidFill>
            <a:srgbClr val="FFCC99"/>
          </a:solidFill>
          <a:ln w="28575">
            <a:solidFill>
              <a:srgbClr val="CC6600"/>
            </a:solidFill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Comic Sans MS" pitchFamily="66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животные, которые питаются пищей животного происхождения. Хищные животные встречаются среди млекопитающих, птиц, пресмыкающихся, рыб, насекомых, червей и т.д.</a:t>
            </a:r>
          </a:p>
        </p:txBody>
      </p:sp>
      <p:pic>
        <p:nvPicPr>
          <p:cNvPr id="6" name="Picture 10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3429000"/>
            <a:ext cx="3089275" cy="2058988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83633" y="5589240"/>
            <a:ext cx="949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Рысь</a:t>
            </a:r>
          </a:p>
        </p:txBody>
      </p:sp>
      <p:pic>
        <p:nvPicPr>
          <p:cNvPr id="8" name="Picture 12" descr="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7" y="3212977"/>
            <a:ext cx="2304255" cy="2304255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591945" y="5589240"/>
            <a:ext cx="2421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Божья коровка</a:t>
            </a:r>
          </a:p>
        </p:txBody>
      </p:sp>
      <p:pic>
        <p:nvPicPr>
          <p:cNvPr id="10" name="Picture 5" descr="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281" y="3140968"/>
            <a:ext cx="1800199" cy="2432184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048328" y="5661248"/>
            <a:ext cx="1085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</a:p>
        </p:txBody>
      </p:sp>
    </p:spTree>
    <p:extLst>
      <p:ext uri="{BB962C8B-B14F-4D97-AF65-F5344CB8AC3E}">
        <p14:creationId xmlns:p14="http://schemas.microsoft.com/office/powerpoint/2010/main" val="32565722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9938" y="214313"/>
            <a:ext cx="689051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Насекомоядные.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484785"/>
            <a:ext cx="8229600" cy="1152525"/>
          </a:xfrm>
          <a:solidFill>
            <a:srgbClr val="FFFF66"/>
          </a:solidFill>
          <a:ln w="28575">
            <a:solidFill>
              <a:srgbClr val="CC66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Основную пищу насекомоядных составляют насекомые, сороконожки и черви.  </a:t>
            </a:r>
          </a:p>
        </p:txBody>
      </p:sp>
      <p:pic>
        <p:nvPicPr>
          <p:cNvPr id="14340" name="Picture 4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9" y="2924176"/>
            <a:ext cx="41751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463" y="2944814"/>
            <a:ext cx="400526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11450" y="6021388"/>
            <a:ext cx="1968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Землеройка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183564" y="6021388"/>
            <a:ext cx="649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Ёж</a:t>
            </a:r>
          </a:p>
        </p:txBody>
      </p:sp>
    </p:spTree>
    <p:extLst>
      <p:ext uri="{BB962C8B-B14F-4D97-AF65-F5344CB8AC3E}">
        <p14:creationId xmlns:p14="http://schemas.microsoft.com/office/powerpoint/2010/main" val="22314634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696" y="332656"/>
            <a:ext cx="6840760" cy="10801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Всеядные.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556792"/>
            <a:ext cx="8229600" cy="1152128"/>
          </a:xfrm>
          <a:solidFill>
            <a:srgbClr val="99CCFF"/>
          </a:solidFill>
          <a:ln w="28575">
            <a:solidFill>
              <a:srgbClr val="0066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животные, употребляющие как растительную, так и животную пищу.</a:t>
            </a:r>
          </a:p>
        </p:txBody>
      </p:sp>
      <p:pic>
        <p:nvPicPr>
          <p:cNvPr id="16389" name="Picture 5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2996953"/>
            <a:ext cx="4241800" cy="29114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6390" name="Picture 6" descr="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2924944"/>
            <a:ext cx="3937000" cy="2951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143251" y="5876926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Барсук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dirty="0">
                <a:solidFill>
                  <a:srgbClr val="9BBB59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Дрозд  </a:t>
            </a:r>
            <a:r>
              <a:rPr lang="ru-RU" sz="2800" dirty="0">
                <a:solidFill>
                  <a:srgbClr val="9BBB59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229200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91001"/>
            <a:ext cx="2232000" cy="21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953000" y="4191000"/>
            <a:ext cx="2160000" cy="216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alibri"/>
              </a:rPr>
              <a:t>ВСЕЯДНЫЕ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3872" y="4221088"/>
            <a:ext cx="2209800" cy="2160000"/>
          </a:xfrm>
          <a:prstGeom prst="rect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3" descr="i?id=71823313&amp;tov=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114800"/>
            <a:ext cx="2736850" cy="220503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543800" y="4114800"/>
            <a:ext cx="2736000" cy="21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alibri"/>
              </a:rPr>
              <a:t>НАСЕКОМО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Calibri"/>
              </a:rPr>
              <a:t>ЯДНЫЕ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36160" y="4149080"/>
            <a:ext cx="2736000" cy="2196000"/>
          </a:xfrm>
          <a:prstGeom prst="rect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2064" y="2060849"/>
            <a:ext cx="23050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6672064" y="2060848"/>
            <a:ext cx="2304000" cy="172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alibri"/>
              </a:rPr>
              <a:t>ХИЩНИКИ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72064" y="2060848"/>
            <a:ext cx="2304000" cy="1728000"/>
          </a:xfrm>
          <a:prstGeom prst="rect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Picture 7" descr="птицы4"/>
          <p:cNvPicPr>
            <a:picLocks noChangeAspect="1" noChangeArrowheads="1"/>
          </p:cNvPicPr>
          <p:nvPr/>
        </p:nvPicPr>
        <p:blipFill>
          <a:blip r:embed="rId6" cstate="print"/>
          <a:srcRect l="5104" t="5902" r="6302" b="5902"/>
          <a:stretch>
            <a:fillRect/>
          </a:stretch>
        </p:blipFill>
        <p:spPr bwMode="auto">
          <a:xfrm>
            <a:off x="1847528" y="4221089"/>
            <a:ext cx="2743200" cy="2210091"/>
          </a:xfrm>
          <a:prstGeom prst="rect">
            <a:avLst/>
          </a:prstGeom>
          <a:noFill/>
          <a:effectLst>
            <a:outerShdw dist="107763" dir="8100000" algn="ctr" rotWithShape="0">
              <a:srgbClr val="CC6600">
                <a:alpha val="5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1847528" y="4221088"/>
            <a:ext cx="2736000" cy="21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alibri"/>
              </a:rPr>
              <a:t>РАСТИТЕЛЬНО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Calibri"/>
              </a:rPr>
              <a:t>ЯДНЫЕ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847528" y="4221088"/>
            <a:ext cx="2736000" cy="223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20" descr="Бурый медведь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665" y="1988840"/>
            <a:ext cx="2592387" cy="194310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071664" y="1988840"/>
            <a:ext cx="2592000" cy="194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alibri"/>
              </a:rPr>
              <a:t>ВСЕЯДНЫЕ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71664" y="1988840"/>
            <a:ext cx="2592000" cy="1944000"/>
          </a:xfrm>
          <a:prstGeom prst="rect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Отгадай!</a:t>
            </a: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10344472" y="6597353"/>
            <a:ext cx="15436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7520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17" grpId="0" animBg="1"/>
      <p:bldP spid="17" grpId="1" animBg="1"/>
      <p:bldP spid="18" grpId="0" animBg="1"/>
      <p:bldP spid="20" grpId="0" animBg="1"/>
      <p:bldP spid="20" grpId="1" animBg="1"/>
      <p:bldP spid="21" grpId="0" animBg="1"/>
      <p:bldP spid="29" grpId="0" animBg="1"/>
      <p:bldP spid="29" grpId="1" animBg="1"/>
      <p:bldP spid="31" grpId="0" animBg="1"/>
      <p:bldP spid="36" grpId="0" animBg="1"/>
      <p:bldP spid="36" grpId="1" animBg="1"/>
      <p:bldP spid="37" grpId="0" animBg="1"/>
    </p:bldLst>
  </p:timing>
</p:sld>
</file>

<file path=ppt/theme/theme1.xml><?xml version="1.0" encoding="utf-8"?>
<a:theme xmlns:a="http://schemas.openxmlformats.org/drawingml/2006/main" name="bkorov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536</Words>
  <Application>Microsoft Office PowerPoint</Application>
  <PresentationFormat>Широкоэкранный</PresentationFormat>
  <Paragraphs>119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Comic Sans MS</vt:lpstr>
      <vt:lpstr>Garamond</vt:lpstr>
      <vt:lpstr>Times New Roman</vt:lpstr>
      <vt:lpstr>bkorovka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Растительноядные.</vt:lpstr>
      <vt:lpstr>Хищные.</vt:lpstr>
      <vt:lpstr>Насекомоядные.</vt:lpstr>
      <vt:lpstr>Всеядные.</vt:lpstr>
      <vt:lpstr>Отгадай!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Проверка.</vt:lpstr>
      <vt:lpstr>Проверка.</vt:lpstr>
      <vt:lpstr>Как приспособились хищники  к добыванию пищи?</vt:lpstr>
      <vt:lpstr>Как приспособились животные защищаться от хищников?</vt:lpstr>
      <vt:lpstr>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</cp:revision>
  <dcterms:created xsi:type="dcterms:W3CDTF">2020-05-05T08:41:23Z</dcterms:created>
  <dcterms:modified xsi:type="dcterms:W3CDTF">2020-05-05T08:57:21Z</dcterms:modified>
</cp:coreProperties>
</file>