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64" r:id="rId13"/>
    <p:sldId id="265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26"/>
    <a:srgbClr val="074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9D5F-65EA-420B-AC3A-5CB6E0A74EC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735-A9FE-4357-B2A3-BEC23D46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44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9D5F-65EA-420B-AC3A-5CB6E0A74EC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735-A9FE-4357-B2A3-BEC23D46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86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9D5F-65EA-420B-AC3A-5CB6E0A74EC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735-A9FE-4357-B2A3-BEC23D46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91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9D5F-65EA-420B-AC3A-5CB6E0A74EC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735-A9FE-4357-B2A3-BEC23D46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92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9D5F-65EA-420B-AC3A-5CB6E0A74EC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735-A9FE-4357-B2A3-BEC23D46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9D5F-65EA-420B-AC3A-5CB6E0A74EC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735-A9FE-4357-B2A3-BEC23D46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3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9D5F-65EA-420B-AC3A-5CB6E0A74EC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735-A9FE-4357-B2A3-BEC23D46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66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9D5F-65EA-420B-AC3A-5CB6E0A74EC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735-A9FE-4357-B2A3-BEC23D46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486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9D5F-65EA-420B-AC3A-5CB6E0A74EC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735-A9FE-4357-B2A3-BEC23D46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89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9D5F-65EA-420B-AC3A-5CB6E0A74EC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735-A9FE-4357-B2A3-BEC23D46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3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B9D5F-65EA-420B-AC3A-5CB6E0A74EC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4735-A9FE-4357-B2A3-BEC23D46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27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74511"/>
            </a:gs>
            <a:gs pos="74000">
              <a:srgbClr val="00B050"/>
            </a:gs>
            <a:gs pos="83000">
              <a:srgbClr val="00B050"/>
            </a:gs>
            <a:gs pos="100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9D5F-65EA-420B-AC3A-5CB6E0A74ECF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4735-A9FE-4357-B2A3-BEC23D4654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4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yandex.ru/images/search?text=%D0%BF%D0%BE%D1%81%D1%83%D0%B4%D0%B0&amp;img_url=http://is.mixmarket.biz/images/of/31775/37086583.jpg&amp;pos=4&amp;rpt=simage&amp;pin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yandex.ru/images/search?source=related-0&amp;nomisspell=1&amp;text=%D0%B4%D0%B5%D1%80%D0%B5%D0%B2%D1%8F%D0%BD%D0%BD%D0%B0%D1%8F%20%D0%BF%D0%BE%D1%81%D1%83%D0%B4%D0%B0%20%D0%BD%D0%B0%20%D1%80%D1%83%D1%81%D0%B8&amp;img_url=http://www.unn.runnet.ru/pic/hmed.jpg&amp;pos=21&amp;rpt=simage&amp;pin=1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yandex.ru/images/search?text=%D0%BF%D0%BE%D1%81%D1%83%D0%B4%D0%B0&amp;img_url=http://www.super-cup.com.ua/assets/images/STATYI/odnorazovaja-posuda2.jpg&amp;pos=22&amp;rpt=simage&amp;pin=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95869" y="350043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0117" y="20002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24998" y="234576"/>
            <a:ext cx="4371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ГБУ ДО ЦДО ЭКОМИР 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81200" y="973047"/>
            <a:ext cx="8579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Детское объединение «Путешествие в мир экологии»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1 – 3 группа </a:t>
            </a:r>
            <a:r>
              <a:rPr lang="ru-RU" b="1" dirty="0">
                <a:solidFill>
                  <a:srgbClr val="FFFF00"/>
                </a:solidFill>
              </a:rPr>
              <a:t>1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год обучения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29518" y="4338655"/>
            <a:ext cx="2890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Педагог дополнительного образования</a:t>
            </a:r>
          </a:p>
          <a:p>
            <a:r>
              <a:rPr lang="ru-RU" b="1" dirty="0">
                <a:solidFill>
                  <a:srgbClr val="FFFF00"/>
                </a:solidFill>
              </a:rPr>
              <a:t> Хлопкова Н.А.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47187" y="6409846"/>
            <a:ext cx="63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2020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4045" y="2369572"/>
            <a:ext cx="11779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FF00"/>
                </a:solidFill>
              </a:rPr>
              <a:t>ИТОГОВОЕ ЗАНЯТИЕ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85496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8637" t="19798" r="24394" b="5052"/>
          <a:stretch/>
        </p:blipFill>
        <p:spPr>
          <a:xfrm>
            <a:off x="4003963" y="2028364"/>
            <a:ext cx="4433454" cy="438629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47675" y="598207"/>
            <a:ext cx="7746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Не трогай птичьи гнезда!</a:t>
            </a:r>
            <a:endParaRPr lang="ru-RU" sz="5400" b="1" cap="none" spc="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976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8" y="681382"/>
            <a:ext cx="1161010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8.От чего зависит экологическое равновесие: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а) От разнообразия живых организмов;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б) От солнечного света;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в) От влияния человека.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27" y="2422813"/>
            <a:ext cx="3962400" cy="3784092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9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2" descr="http://im0-tub-ru.yandex.net/i?id=b0e8d6963cf52785bba3b3be6efaa890-60-144&amp;n=33&amp;h=19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5" y="1634836"/>
            <a:ext cx="3032841" cy="2299855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3" descr="http://im1-tub-ru.yandex.net/i?id=81e9fd799551363edf4fdc15792238fc-65-144&amp;n=33&amp;h=19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18" y="1634836"/>
            <a:ext cx="3103418" cy="360467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4" descr="http://im1-tub-ru.yandex.net/i?id=cb9fc4a72eff88bd4ed8837018fd0c49-75-144&amp;n=33&amp;h=19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600" y="3519055"/>
            <a:ext cx="3790894" cy="27432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26473" y="411962"/>
            <a:ext cx="1074871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9.Найди посуду из природного материала: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10.Составте правила экологически грамотного образа жизни. (не менее 3 примеров)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666" t="15152" r="6818" b="6060"/>
          <a:stretch/>
        </p:blipFill>
        <p:spPr>
          <a:xfrm>
            <a:off x="2507672" y="1634885"/>
            <a:ext cx="7176655" cy="490174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002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1969" t="10706" r="2728" b="9900"/>
          <a:stretch/>
        </p:blipFill>
        <p:spPr>
          <a:xfrm>
            <a:off x="7952508" y="96982"/>
            <a:ext cx="3906983" cy="6589891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35540"/>
          <a:stretch/>
        </p:blipFill>
        <p:spPr>
          <a:xfrm>
            <a:off x="1246908" y="555481"/>
            <a:ext cx="6106603" cy="556822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64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171" y="362857"/>
            <a:ext cx="118436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ИТОГОВОЕ ЗАНЯТИЕ</a:t>
            </a:r>
            <a:r>
              <a:rPr lang="ru-RU" sz="6600" b="1" dirty="0" smtClean="0">
                <a:solidFill>
                  <a:srgbClr val="FFFF00"/>
                </a:solidFill>
              </a:rPr>
              <a:t> </a:t>
            </a:r>
            <a:endParaRPr lang="ru-RU" sz="6600" b="1" dirty="0" smtClean="0">
              <a:solidFill>
                <a:srgbClr val="FFFF00"/>
              </a:solidFill>
            </a:endParaRPr>
          </a:p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(1 год обучения 1-3 группы)</a:t>
            </a:r>
          </a:p>
        </p:txBody>
      </p:sp>
    </p:spTree>
    <p:extLst>
      <p:ext uri="{BB962C8B-B14F-4D97-AF65-F5344CB8AC3E}">
        <p14:creationId xmlns:p14="http://schemas.microsoft.com/office/powerpoint/2010/main" val="7128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71" y="667435"/>
            <a:ext cx="117420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400" b="1" dirty="0" smtClean="0">
                <a:solidFill>
                  <a:srgbClr val="FFFF00"/>
                </a:solidFill>
              </a:rPr>
              <a:t>Если вы увидите на дороге ползущую гусеницу, то: </a:t>
            </a:r>
          </a:p>
          <a:p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4400" b="1" dirty="0" smtClean="0">
                <a:solidFill>
                  <a:srgbClr val="FFFF00"/>
                </a:solidFill>
              </a:rPr>
              <a:t>а) попытаетесь наступить;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б) пройдете мимо, обойдя ее.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1322" y="2373890"/>
            <a:ext cx="2912280" cy="3403456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30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5" y="182618"/>
            <a:ext cx="1188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2"/>
            </a:pPr>
            <a:r>
              <a:rPr lang="ru-RU" sz="4400" b="1" dirty="0" smtClean="0">
                <a:solidFill>
                  <a:srgbClr val="FFFF00"/>
                </a:solidFill>
              </a:rPr>
              <a:t>Как вы относитесь к истреблению животных браконьерами?</a:t>
            </a:r>
          </a:p>
          <a:p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4400" b="1" dirty="0" smtClean="0">
                <a:solidFill>
                  <a:srgbClr val="FFFF00"/>
                </a:solidFill>
              </a:rPr>
              <a:t>а) отрицательно;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б) все равно: меня это не касается;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в) положительно.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271" y="3179060"/>
            <a:ext cx="2460692" cy="3259194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8549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12" y="99353"/>
            <a:ext cx="1175342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eriod" startAt="3"/>
            </a:pPr>
            <a:r>
              <a:rPr lang="ru-RU" sz="4400" b="1" dirty="0" smtClean="0">
                <a:solidFill>
                  <a:srgbClr val="FFFF00"/>
                </a:solidFill>
              </a:rPr>
              <a:t>Какую помощь природе ты можешь 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</a:rPr>
              <a:t>оказать лично</a:t>
            </a:r>
          </a:p>
          <a:p>
            <a:pPr algn="ctr"/>
            <a:r>
              <a:rPr lang="ru-RU" sz="30000" b="1" dirty="0" smtClean="0">
                <a:solidFill>
                  <a:srgbClr val="FF0000"/>
                </a:solidFill>
              </a:rPr>
              <a:t>?</a:t>
            </a:r>
            <a:endParaRPr lang="ru-RU" sz="30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2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3" y="445854"/>
            <a:ext cx="112498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4"/>
            </a:pPr>
            <a:r>
              <a:rPr lang="ru-RU" sz="4400" b="1" dirty="0" smtClean="0">
                <a:solidFill>
                  <a:srgbClr val="FFFF00"/>
                </a:solidFill>
              </a:rPr>
              <a:t>Что загрязняет воздух?</a:t>
            </a:r>
          </a:p>
          <a:p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4400" b="1" dirty="0" smtClean="0">
                <a:solidFill>
                  <a:srgbClr val="FFFF00"/>
                </a:solidFill>
              </a:rPr>
              <a:t>а)  выхлопные газы автомобилей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б) пыль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в) дым от костров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621" y="3033713"/>
            <a:ext cx="6093515" cy="3309938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513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196473"/>
            <a:ext cx="117902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5"/>
            </a:pPr>
            <a:r>
              <a:rPr lang="ru-RU" sz="4400" b="1" dirty="0" smtClean="0">
                <a:solidFill>
                  <a:srgbClr val="FFFF00"/>
                </a:solidFill>
              </a:rPr>
              <a:t>Что </a:t>
            </a:r>
            <a:r>
              <a:rPr lang="ru-RU" sz="4400" b="1" u="sng" dirty="0" smtClean="0">
                <a:solidFill>
                  <a:srgbClr val="FFFF00"/>
                </a:solidFill>
              </a:rPr>
              <a:t>НЕ</a:t>
            </a:r>
            <a:r>
              <a:rPr lang="ru-RU" sz="4400" b="1" dirty="0" smtClean="0">
                <a:solidFill>
                  <a:srgbClr val="FFFF00"/>
                </a:solidFill>
              </a:rPr>
              <a:t> загрязняет воду?</a:t>
            </a:r>
          </a:p>
          <a:p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4400" b="1" dirty="0" smtClean="0">
                <a:solidFill>
                  <a:srgbClr val="FFFF00"/>
                </a:solidFill>
              </a:rPr>
              <a:t>А)бытовой мусор,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Б)нефть,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В)отходы заводов и фабрик,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Г) водные животные,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Д)водные растения 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073" y="2612519"/>
            <a:ext cx="3643745" cy="3765979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6861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5" y="0"/>
            <a:ext cx="1159625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 startAt="6"/>
            </a:pPr>
            <a:r>
              <a:rPr lang="ru-RU" sz="4400" b="1" dirty="0" smtClean="0">
                <a:solidFill>
                  <a:srgbClr val="FFFF00"/>
                </a:solidFill>
              </a:rPr>
              <a:t>Какие вещества </a:t>
            </a:r>
            <a:r>
              <a:rPr lang="ru-RU" sz="4400" b="1" u="sng" dirty="0" smtClean="0">
                <a:solidFill>
                  <a:srgbClr val="FFFF00"/>
                </a:solidFill>
              </a:rPr>
              <a:t>НЕ</a:t>
            </a:r>
            <a:r>
              <a:rPr lang="ru-RU" sz="4400" b="1" dirty="0" smtClean="0">
                <a:solidFill>
                  <a:srgbClr val="FFFF00"/>
                </a:solidFill>
              </a:rPr>
              <a:t> загрязняют воздух? </a:t>
            </a:r>
          </a:p>
          <a:p>
            <a:endParaRPr lang="ru-RU" sz="4400" b="1" dirty="0" smtClean="0">
              <a:solidFill>
                <a:srgbClr val="FFFF00"/>
              </a:solidFill>
            </a:endParaRPr>
          </a:p>
          <a:p>
            <a:r>
              <a:rPr lang="ru-RU" sz="4400" b="1" dirty="0" smtClean="0">
                <a:solidFill>
                  <a:srgbClr val="FFFF00"/>
                </a:solidFill>
              </a:rPr>
              <a:t>А)Сажа,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Б)пыль,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В)дым,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Г)выхлопные газы,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Д)аэрозоли,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Е)кислород,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Ж)водяные пары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19" y="1562100"/>
            <a:ext cx="3990108" cy="4395355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49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0110" y="99629"/>
            <a:ext cx="120118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7.	Экологические задача: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Андрей увидел в лесу гнездо, расположенное невысоко от земли. Ему захотелось узнать, что в нем находится. Он осторожно заглянул в гнездо. Там были беспомощные птенцы. Очень уж хотелось Андрею взять их домой, но он этого </a:t>
            </a:r>
            <a:r>
              <a:rPr lang="ru-RU" sz="4400" b="1" u="sng" dirty="0" smtClean="0">
                <a:solidFill>
                  <a:srgbClr val="FFFF00"/>
                </a:solidFill>
              </a:rPr>
              <a:t>НЕ</a:t>
            </a:r>
            <a:r>
              <a:rPr lang="ru-RU" sz="4400" b="1" dirty="0" smtClean="0">
                <a:solidFill>
                  <a:srgbClr val="FFFF00"/>
                </a:solidFill>
              </a:rPr>
              <a:t> сделал.  Как вы думаете, правильно ли поступил Андрей? Почему?</a:t>
            </a:r>
          </a:p>
          <a:p>
            <a:r>
              <a:rPr lang="ru-RU" sz="4400" b="1" dirty="0" smtClean="0">
                <a:solidFill>
                  <a:srgbClr val="FF0000"/>
                </a:solidFill>
              </a:rPr>
              <a:t>ПРАВИЛЬНО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66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207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8</cp:revision>
  <dcterms:created xsi:type="dcterms:W3CDTF">2020-05-28T07:54:39Z</dcterms:created>
  <dcterms:modified xsi:type="dcterms:W3CDTF">2020-05-28T09:50:46Z</dcterms:modified>
</cp:coreProperties>
</file>