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61" r:id="rId5"/>
    <p:sldId id="260" r:id="rId6"/>
    <p:sldId id="266" r:id="rId7"/>
    <p:sldId id="262" r:id="rId8"/>
    <p:sldId id="265" r:id="rId9"/>
    <p:sldId id="258" r:id="rId10"/>
    <p:sldId id="263" r:id="rId11"/>
    <p:sldId id="259" r:id="rId12"/>
    <p:sldId id="267" r:id="rId13"/>
    <p:sldId id="268" r:id="rId14"/>
    <p:sldId id="269" r:id="rId15"/>
    <p:sldId id="271" r:id="rId16"/>
    <p:sldId id="272" r:id="rId17"/>
    <p:sldId id="273" r:id="rId18"/>
    <p:sldId id="264" r:id="rId19"/>
  </p:sldIdLst>
  <p:sldSz cx="9144000" cy="5143500" type="screen16x9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336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pn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105420713_1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2786063"/>
            <a:ext cx="19081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 descr="vinilo-infantil-ninos-camino-al-colegio-93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3790950"/>
            <a:ext cx="11430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0" descr="logo.jpg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0"/>
          <a:stretch>
            <a:fillRect/>
          </a:stretch>
        </p:blipFill>
        <p:spPr bwMode="auto">
          <a:xfrm>
            <a:off x="142875" y="214313"/>
            <a:ext cx="1928813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1" descr="i (10).jpg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142875"/>
            <a:ext cx="92868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2" descr="i (7).jpg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744913"/>
            <a:ext cx="1333500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3" descr="i (12).jpg"/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4429125"/>
            <a:ext cx="314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4" descr="i (12).jpg"/>
          <p:cNvPicPr>
            <a:picLocks noChangeAspect="1"/>
          </p:cNvPicPr>
          <p:nvPr userDrawn="1"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3214688"/>
            <a:ext cx="196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5" descr="i (12).jpg"/>
          <p:cNvPicPr>
            <a:picLocks noChangeAspect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3929063"/>
            <a:ext cx="2762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6" descr="i (12).jpg"/>
          <p:cNvPicPr>
            <a:picLocks noChangeAspect="1"/>
          </p:cNvPicPr>
          <p:nvPr userDrawn="1"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572000"/>
            <a:ext cx="30638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7" descr="i (12).jpg"/>
          <p:cNvPicPr>
            <a:picLocks noChangeAspect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2643188"/>
            <a:ext cx="398463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8" descr="i (11).jpg"/>
          <p:cNvPicPr>
            <a:picLocks noChangeAspect="1"/>
          </p:cNvPicPr>
          <p:nvPr userDrawn="1"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38" y="2000250"/>
            <a:ext cx="3460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9" descr="i (11).jpg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4214813"/>
            <a:ext cx="34766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20" descr="i (11).jp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4714875"/>
            <a:ext cx="3730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21" descr="i (11).jpg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643438"/>
            <a:ext cx="43815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22" descr="i (11).jpg"/>
          <p:cNvPicPr>
            <a:picLocks noChangeAspect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143125"/>
            <a:ext cx="44926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23" descr="i (13).jpg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857500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24" descr="i (13).jpg"/>
          <p:cNvPicPr>
            <a:picLocks noChangeAspect="1"/>
          </p:cNvPicPr>
          <p:nvPr userDrawn="1"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3500438"/>
            <a:ext cx="2365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5" descr="i (11).jpg"/>
          <p:cNvPicPr>
            <a:picLocks noChangeAspect="1"/>
          </p:cNvPicPr>
          <p:nvPr userDrawn="1"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38" y="4572000"/>
            <a:ext cx="3460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6" descr="i (11).jpg"/>
          <p:cNvPicPr>
            <a:picLocks noChangeAspect="1"/>
          </p:cNvPicPr>
          <p:nvPr userDrawn="1"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857250"/>
            <a:ext cx="401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7" descr="i (13).jpg"/>
          <p:cNvPicPr>
            <a:picLocks noChangeAspect="1"/>
          </p:cNvPicPr>
          <p:nvPr userDrawn="1"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357688"/>
            <a:ext cx="20478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8" descr="i (13).jpg"/>
          <p:cNvPicPr>
            <a:picLocks noChangeAspect="1"/>
          </p:cNvPicPr>
          <p:nvPr userDrawn="1"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2286000"/>
            <a:ext cx="195263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9" descr="i (13).jpg"/>
          <p:cNvPicPr>
            <a:picLocks noChangeAspect="1"/>
          </p:cNvPicPr>
          <p:nvPr userDrawn="1"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4643438"/>
            <a:ext cx="2571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30" descr="i (13).jpg"/>
          <p:cNvPicPr>
            <a:picLocks noChangeAspect="1"/>
          </p:cNvPicPr>
          <p:nvPr userDrawn="1"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38" y="1285875"/>
            <a:ext cx="30797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31" descr="i (13).jpg"/>
          <p:cNvPicPr>
            <a:picLocks noChangeAspect="1"/>
          </p:cNvPicPr>
          <p:nvPr userDrawn="1"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643063"/>
            <a:ext cx="3794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571618"/>
            <a:ext cx="7772400" cy="1102519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2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F0AED-880D-42FF-933F-299A2462AF8D}" type="datetimeFigureOut">
              <a:rPr lang="ru-RU"/>
              <a:pPr>
                <a:defRPr/>
              </a:pPr>
              <a:t>24.05.2020</a:t>
            </a:fld>
            <a:endParaRPr lang="ru-RU" dirty="0"/>
          </a:p>
        </p:txBody>
      </p:sp>
      <p:sp>
        <p:nvSpPr>
          <p:cNvPr id="2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0029B-6BB7-4FAF-822F-FBC9695CF8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7478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B7F94-6B26-4F4A-9904-24782588BC8E}" type="datetimeFigureOut">
              <a:rPr lang="ru-RU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CB2D1-C0BE-46BC-BE47-1610189E75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78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F5BFD-07CD-4E49-8FE1-7F438A0808DE}" type="datetimeFigureOut">
              <a:rPr lang="ru-RU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86DE0-AC03-4A31-AE04-C2B4F39C2C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4606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i (3)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" y="142875"/>
            <a:ext cx="20335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88842-C39E-4399-94BB-5ABAB61BF0CB}" type="datetimeFigureOut">
              <a:rPr lang="ru-RU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0EBD9-85AC-4BE3-A7F1-493AE8010B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851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C09-33-копия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3214688"/>
            <a:ext cx="1111250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6E104-D697-4A8D-ADD8-377E5599465D}" type="datetimeFigureOut">
              <a:rPr lang="ru-RU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7BCFD-0ED9-4352-923A-652D7D0A37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720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8" descr="insp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13176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8F020-A5AA-4321-9893-6A1F977A926F}" type="datetimeFigureOut">
              <a:rPr lang="ru-RU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3B99-CB0F-48C8-95FE-E090B46FE1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6616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E9385-155D-4368-A5FA-8C242E76CD62}" type="datetimeFigureOut">
              <a:rPr lang="ru-RU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0F68D-DB7C-4EC4-BE1E-34ED3843D4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4389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A91C1-C785-417D-8C57-AC8E7A208B46}" type="datetimeFigureOut">
              <a:rPr lang="ru-RU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053C0-AC90-41FD-BDC5-51016C280C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4522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3554B-ACF0-44FC-A3E8-A9C276EB7627}" type="datetimeFigureOut">
              <a:rPr lang="ru-RU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95360-CE98-487D-B7D9-C57AC7B194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3693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B3D86-E7D8-4023-8983-AAEA550E4C31}" type="datetimeFigureOut">
              <a:rPr lang="ru-RU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0FC42-ED25-42B1-935F-1512E46EF7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794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918DF-D065-4466-B1E3-FA7C5EAAA781}" type="datetimeFigureOut">
              <a:rPr lang="ru-RU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ED9AD-B641-4AA7-825F-63091CBA07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7343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BA6AC0-1F71-4C82-B3CD-240C631A6268}" type="datetimeFigureOut">
              <a:rPr lang="ru-RU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8C6CDD3-0D00-4A36-BBC8-0DC8D09EF5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1624"/>
            </a:avLst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C00000"/>
          </a:solidFill>
          <a:latin typeface="Monotype Corsiva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00000"/>
          </a:solidFill>
          <a:latin typeface="Monotype Corsiva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00000"/>
          </a:solidFill>
          <a:latin typeface="Monotype Corsiva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00000"/>
          </a:solidFill>
          <a:latin typeface="Monotype Corsiva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00000"/>
          </a:solidFill>
          <a:latin typeface="Monotype Corsiva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C00000"/>
          </a:solidFill>
          <a:latin typeface="Monotype Corsiva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C00000"/>
          </a:solidFill>
          <a:latin typeface="Monotype Corsiva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C00000"/>
          </a:solidFill>
          <a:latin typeface="Monotype Corsiva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C00000"/>
          </a:solidFill>
          <a:latin typeface="Monotype Corsiva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detki.today/kartinki-dlya-detey-zebra.html" TargetMode="External"/><Relationship Id="rId3" Type="http://schemas.openxmlformats.org/officeDocument/2006/relationships/hyperlink" Target="https://satufikr.wordpress.com/2012/05/31/perilaku-biker-yang-bikin-eneg/traffic_light_amber/" TargetMode="External"/><Relationship Id="rId7" Type="http://schemas.openxmlformats.org/officeDocument/2006/relationships/hyperlink" Target="http://zaikinmir.ru/kartinki/download/zebra/zebra-kartinki-1.php" TargetMode="External"/><Relationship Id="rId12" Type="http://schemas.openxmlformats.org/officeDocument/2006/relationships/hyperlink" Target="http://kids.samgd.ru/upload/images/62000/62384/2.jpg" TargetMode="External"/><Relationship Id="rId2" Type="http://schemas.openxmlformats.org/officeDocument/2006/relationships/hyperlink" Target="http://komane.ru/nuda/svetofor-zajegsya-krasnim-i-poshel-potok-mashin-znachit-stanet/11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atufikr.files.wordpress.com/2012/05/traffic_light_amber.gif" TargetMode="External"/><Relationship Id="rId11" Type="http://schemas.openxmlformats.org/officeDocument/2006/relationships/hyperlink" Target="http://img1.liveinternet.ru/images/attach/c/9/105/420/105420713_15.png" TargetMode="External"/><Relationship Id="rId5" Type="http://schemas.openxmlformats.org/officeDocument/2006/relationships/hyperlink" Target="http://pochepgymn.ru/wp-content/uploads/2014/09/logo.jpg" TargetMode="External"/><Relationship Id="rId10" Type="http://schemas.openxmlformats.org/officeDocument/2006/relationships/hyperlink" Target="http://www.frogmorecollege.hants.sch.uk/PublishingImages/Bus%20stop.png" TargetMode="External"/><Relationship Id="rId4" Type="http://schemas.openxmlformats.org/officeDocument/2006/relationships/hyperlink" Target="http://www.ugra-tv.ru/upload/medialibrary/e77/e772b2a180976f14a484c6a2b7fa5891.png" TargetMode="External"/><Relationship Id="rId9" Type="http://schemas.openxmlformats.org/officeDocument/2006/relationships/hyperlink" Target="http://bezopasnost-detej.ru/images/2013/101-1-bezopasnost-dorozhnogo-dvizheniya-kartinki-dlya-detej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1214438" y="1347788"/>
            <a:ext cx="7772400" cy="1754187"/>
          </a:xfrm>
        </p:spPr>
        <p:txBody>
          <a:bodyPr/>
          <a:lstStyle/>
          <a:p>
            <a:pPr eaLnBrk="1" hangingPunct="1"/>
            <a:r>
              <a:rPr lang="ru-RU" altLang="ru-RU" sz="4800" smtClean="0"/>
              <a:t>Правила дорожного движения</a:t>
            </a:r>
            <a:br>
              <a:rPr lang="ru-RU" altLang="ru-RU" sz="4800" smtClean="0"/>
            </a:br>
            <a:r>
              <a:rPr lang="ru-RU" altLang="ru-RU" sz="3600" smtClean="0"/>
              <a:t>(для групп 1,2,3,4)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713" y="3867150"/>
            <a:ext cx="3240087" cy="1087438"/>
          </a:xfrm>
        </p:spPr>
        <p:txBody>
          <a:bodyPr rtlCol="0">
            <a:normAutofit fontScale="25000" lnSpcReduction="20000"/>
          </a:bodyPr>
          <a:lstStyle/>
          <a:p>
            <a:pPr>
              <a:defRPr/>
            </a:pPr>
            <a:r>
              <a:rPr lang="ru-RU" b="1" dirty="0" smtClean="0"/>
              <a:t> 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endParaRPr lang="ru-RU" sz="8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altLang="ru-RU" sz="6400" b="1" dirty="0" smtClean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Белоусова </a:t>
            </a:r>
            <a:r>
              <a:rPr lang="ru-RU" altLang="ru-RU" sz="6400" b="1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И.В.-педагог д/о                                                                                </a:t>
            </a:r>
            <a:r>
              <a:rPr lang="ru-RU" altLang="ru-RU" sz="6400" b="1" dirty="0" smtClean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объединение </a:t>
            </a:r>
            <a:r>
              <a:rPr lang="ru-RU" altLang="ru-RU" sz="6400" b="1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sz="6400" b="1" dirty="0" err="1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Экознайка</a:t>
            </a:r>
            <a:endParaRPr lang="ru-RU" altLang="ru-RU" sz="6400" b="1" dirty="0">
              <a:solidFill>
                <a:schemeClr val="tx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8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6200" b="1" dirty="0" smtClean="0"/>
              <a:t> </a:t>
            </a:r>
            <a:endParaRPr lang="ru-RU" sz="6200" dirty="0" smtClean="0"/>
          </a:p>
          <a:p>
            <a:pPr>
              <a:defRPr/>
            </a:pPr>
            <a:r>
              <a:rPr lang="ru-RU" sz="6200" b="1" dirty="0" smtClean="0"/>
              <a:t> </a:t>
            </a:r>
            <a:endParaRPr lang="ru-RU" sz="62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sz="62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14313" y="142875"/>
            <a:ext cx="8929687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1600" b="1" dirty="0">
                <a:solidFill>
                  <a:schemeClr val="tx2">
                    <a:lumMod val="90000"/>
                  </a:schemeClr>
                </a:solidFill>
              </a:rPr>
              <a:t>Государственное  бюджетное  учреждение  дополнительного  образования                      Центр  дополнительного образования «</a:t>
            </a:r>
            <a:r>
              <a:rPr lang="ru-RU" altLang="ru-RU" sz="1600" b="1" dirty="0" err="1">
                <a:solidFill>
                  <a:schemeClr val="tx2">
                    <a:lumMod val="90000"/>
                  </a:schemeClr>
                </a:solidFill>
              </a:rPr>
              <a:t>ЭкоМир</a:t>
            </a:r>
            <a:r>
              <a:rPr lang="ru-RU" altLang="ru-RU" sz="1600" b="1" dirty="0">
                <a:solidFill>
                  <a:schemeClr val="tx2">
                    <a:lumMod val="90000"/>
                  </a:schemeClr>
                </a:solidFill>
              </a:rPr>
              <a:t>» Липецкой области </a:t>
            </a:r>
            <a:br>
              <a:rPr lang="ru-RU" altLang="ru-RU" sz="1600" b="1" dirty="0">
                <a:solidFill>
                  <a:schemeClr val="tx2">
                    <a:lumMod val="90000"/>
                  </a:schemeClr>
                </a:solidFill>
              </a:rPr>
            </a:br>
            <a:endParaRPr lang="ru-RU" sz="1600" b="1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857250"/>
          </a:xfrm>
        </p:spPr>
        <p:txBody>
          <a:bodyPr/>
          <a:lstStyle/>
          <a:p>
            <a:r>
              <a:rPr lang="ru-RU" altLang="ru-RU" sz="6000" smtClean="0"/>
              <a:t>сзади обходить!</a:t>
            </a:r>
          </a:p>
        </p:txBody>
      </p:sp>
      <p:pic>
        <p:nvPicPr>
          <p:cNvPr id="15363" name="Содержимое 7" descr="10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1928813"/>
            <a:ext cx="2500313" cy="2357437"/>
          </a:xfrm>
        </p:spPr>
      </p:pic>
      <p:sp>
        <p:nvSpPr>
          <p:cNvPr id="9" name="Прямоугольник 8"/>
          <p:cNvSpPr/>
          <p:nvPr/>
        </p:nvSpPr>
        <p:spPr>
          <a:xfrm>
            <a:off x="3143250" y="1214438"/>
            <a:ext cx="6643688" cy="25542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Чтоб дорогу видеть слева </a:t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</a:b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И машины пропустить, </a:t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</a:b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И троллейбус, и автобус </a:t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</a:b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Надо  …..!</a:t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</a:br>
            <a:endParaRPr lang="ru-RU" sz="3200" dirty="0">
              <a:solidFill>
                <a:schemeClr val="accent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Содержимое 10" descr="115580470_large_7.png"/>
          <p:cNvPicPr>
            <a:picLocks noChangeAspect="1"/>
          </p:cNvPicPr>
          <p:nvPr/>
        </p:nvPicPr>
        <p:blipFill>
          <a:blip r:embed="rId3"/>
          <a:srcRect l="2882" t="2084" r="3597" b="51185"/>
          <a:stretch>
            <a:fillRect/>
          </a:stretch>
        </p:blipFill>
        <p:spPr bwMode="auto">
          <a:xfrm flipH="1">
            <a:off x="5500694" y="2857502"/>
            <a:ext cx="3280887" cy="21019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6600" smtClean="0"/>
              <a:t>Дорога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250825" y="1203325"/>
            <a:ext cx="5357813" cy="25447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Ты навсегда запомни строго:</a:t>
            </a:r>
          </a:p>
          <a:p>
            <a:pPr>
              <a:buFont typeface="Arial" charset="0"/>
              <a:buNone/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Не место для игры - …</a:t>
            </a: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11" name="Содержимое 10" descr="115580467_large_4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3777" t="1335" r="3684" b="52306"/>
          <a:stretch>
            <a:fillRect/>
          </a:stretch>
        </p:blipFill>
        <p:spPr>
          <a:xfrm>
            <a:off x="5436096" y="1401758"/>
            <a:ext cx="3595328" cy="3313122"/>
          </a:xfr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6600" smtClean="0"/>
              <a:t>По тротуару</a:t>
            </a:r>
          </a:p>
        </p:txBody>
      </p:sp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-180975" y="2214563"/>
            <a:ext cx="8610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altLang="ru-RU" sz="32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По этой дорожке идет пешеход,</a:t>
            </a:r>
            <a:endParaRPr lang="ru-RU" altLang="ru-RU" sz="3200" dirty="0" smtClean="0">
              <a:solidFill>
                <a:srgbClr val="C00000"/>
              </a:solidFill>
              <a:latin typeface="+mn-lt"/>
            </a:endParaRPr>
          </a:p>
          <a:p>
            <a:pPr algn="just">
              <a:defRPr/>
            </a:pPr>
            <a:r>
              <a:rPr lang="ru-RU" altLang="ru-RU" sz="32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Машин не боится, идет он вперед.  </a:t>
            </a:r>
            <a:endParaRPr lang="ru-RU" altLang="ru-RU" sz="3200" dirty="0" smtClean="0">
              <a:solidFill>
                <a:srgbClr val="C00000"/>
              </a:solidFill>
              <a:latin typeface="+mn-lt"/>
            </a:endParaRPr>
          </a:p>
          <a:p>
            <a:pPr algn="just"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 </a:t>
            </a:r>
            <a:endParaRPr lang="ru-RU" altLang="ru-RU" sz="3200" b="1" dirty="0" smtClean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6" name="Содержимое 5" descr="image048_10.gif"/>
          <p:cNvPicPr>
            <a:picLocks noGrp="1" noChangeAspect="1"/>
          </p:cNvPicPr>
          <p:nvPr>
            <p:ph idx="1"/>
          </p:nvPr>
        </p:nvPicPr>
        <p:blipFill>
          <a:blip r:embed="rId2"/>
          <a:srcRect l="-1148" b="3000"/>
          <a:stretch>
            <a:fillRect/>
          </a:stretch>
        </p:blipFill>
        <p:spPr>
          <a:xfrm>
            <a:off x="5508104" y="1563638"/>
            <a:ext cx="3528392" cy="3357586"/>
          </a:xfr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6000" smtClean="0">
                <a:ea typeface="Times New Roman" panose="02020603050405020304" pitchFamily="18" charset="0"/>
                <a:cs typeface="Arial" panose="020B0604020202020204" pitchFamily="34" charset="0"/>
              </a:rPr>
              <a:t>Остановка</a:t>
            </a:r>
          </a:p>
        </p:txBody>
      </p:sp>
      <p:pic>
        <p:nvPicPr>
          <p:cNvPr id="18435" name="Содержимое 7" descr="Bus stop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15063" y="1857375"/>
            <a:ext cx="2700337" cy="2654300"/>
          </a:xfrm>
        </p:spPr>
      </p:pic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214313" y="1214438"/>
            <a:ext cx="59896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3200" dirty="0" smtClean="0">
                <a:solidFill>
                  <a:srgbClr val="632523"/>
                </a:solidFill>
                <a:latin typeface="+mn-lt"/>
                <a:cs typeface="Times New Roman" panose="02020603050405020304" pitchFamily="18" charset="0"/>
              </a:rPr>
              <a:t>Здесь транспорт терпеливо ждут,</a:t>
            </a:r>
            <a:endParaRPr lang="ru-RU" altLang="ru-RU" sz="3200" dirty="0" smtClean="0">
              <a:solidFill>
                <a:srgbClr val="632523"/>
              </a:solidFill>
              <a:latin typeface="+mn-lt"/>
            </a:endParaRPr>
          </a:p>
          <a:p>
            <a:pPr>
              <a:defRPr/>
            </a:pPr>
            <a:r>
              <a:rPr lang="ru-RU" altLang="ru-RU" sz="3200" dirty="0" smtClean="0">
                <a:solidFill>
                  <a:srgbClr val="632523"/>
                </a:solidFill>
                <a:latin typeface="+mn-lt"/>
                <a:cs typeface="Times New Roman" panose="02020603050405020304" pitchFamily="18" charset="0"/>
              </a:rPr>
              <a:t>Приедет – все в него зайдут:</a:t>
            </a:r>
            <a:endParaRPr lang="ru-RU" altLang="ru-RU" sz="3200" dirty="0" smtClean="0">
              <a:solidFill>
                <a:srgbClr val="632523"/>
              </a:solidFill>
              <a:latin typeface="+mn-lt"/>
            </a:endParaRPr>
          </a:p>
          <a:p>
            <a:pPr>
              <a:defRPr/>
            </a:pPr>
            <a:r>
              <a:rPr lang="ru-RU" altLang="ru-RU" sz="3200" dirty="0" smtClean="0">
                <a:solidFill>
                  <a:srgbClr val="632523"/>
                </a:solidFill>
                <a:latin typeface="+mn-lt"/>
                <a:cs typeface="Times New Roman" panose="02020603050405020304" pitchFamily="18" charset="0"/>
              </a:rPr>
              <a:t>Автобус к нам подъедет ловко,</a:t>
            </a:r>
            <a:endParaRPr lang="ru-RU" altLang="ru-RU" sz="3200" dirty="0" smtClean="0">
              <a:solidFill>
                <a:srgbClr val="632523"/>
              </a:solidFill>
              <a:latin typeface="+mn-lt"/>
            </a:endParaRPr>
          </a:p>
          <a:p>
            <a:pPr>
              <a:defRPr/>
            </a:pPr>
            <a:r>
              <a:rPr lang="ru-RU" altLang="ru-RU" sz="3200" dirty="0" smtClean="0">
                <a:solidFill>
                  <a:srgbClr val="632523"/>
                </a:solidFill>
                <a:latin typeface="+mn-lt"/>
                <a:cs typeface="Times New Roman" panose="02020603050405020304" pitchFamily="18" charset="0"/>
              </a:rPr>
              <a:t>Ведь это место - …</a:t>
            </a:r>
            <a:endParaRPr lang="ru-RU" altLang="ru-RU" sz="3200" dirty="0" smtClean="0">
              <a:solidFill>
                <a:srgbClr val="632523"/>
              </a:solidFill>
              <a:latin typeface="+mn-lt"/>
            </a:endParaRPr>
          </a:p>
          <a:p>
            <a:pPr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inherit"/>
                <a:cs typeface="Times New Roman" panose="02020603050405020304" pitchFamily="18" charset="0"/>
              </a:rPr>
              <a:t> </a:t>
            </a:r>
            <a:endParaRPr lang="ru-RU" altLang="ru-RU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6000" smtClean="0"/>
              <a:t>Подземный переход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63" y="1749425"/>
            <a:ext cx="8229600" cy="339407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Знает каждый пешеход</a:t>
            </a:r>
          </a:p>
          <a:p>
            <a:pPr>
              <a:buFont typeface="Arial" charset="0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Про подземный этот ход.</a:t>
            </a:r>
          </a:p>
          <a:p>
            <a:pPr>
              <a:buFont typeface="Arial" charset="0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Город он не украшает, </a:t>
            </a:r>
          </a:p>
          <a:p>
            <a:pPr>
              <a:buFont typeface="Arial" charset="0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Но машинам не мешает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1857370"/>
            <a:ext cx="3071834" cy="29643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61" name="Рисунок 8" descr="6_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857250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6600" smtClean="0">
                <a:ea typeface="Times New Roman" panose="02020603050405020304" pitchFamily="18" charset="0"/>
                <a:cs typeface="Arial" panose="020B0604020202020204" pitchFamily="34" charset="0"/>
              </a:rPr>
              <a:t>Дорога</a:t>
            </a:r>
          </a:p>
        </p:txBody>
      </p:sp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1143000" y="1285875"/>
            <a:ext cx="91440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2400" dirty="0" smtClean="0">
                <a:solidFill>
                  <a:srgbClr val="632523"/>
                </a:solidFill>
                <a:latin typeface="+mn-lt"/>
                <a:cs typeface="Times New Roman" panose="02020603050405020304" pitchFamily="18" charset="0"/>
              </a:rPr>
              <a:t>Как здорово быстро на роликах мчаться,</a:t>
            </a:r>
            <a:endParaRPr lang="ru-RU" altLang="ru-RU" sz="2400" dirty="0" smtClean="0">
              <a:solidFill>
                <a:srgbClr val="632523"/>
              </a:solidFill>
              <a:latin typeface="+mn-lt"/>
            </a:endParaRPr>
          </a:p>
          <a:p>
            <a:pPr algn="ctr">
              <a:defRPr/>
            </a:pPr>
            <a:r>
              <a:rPr lang="ru-RU" altLang="ru-RU" sz="2400" dirty="0" smtClean="0">
                <a:solidFill>
                  <a:srgbClr val="632523"/>
                </a:solidFill>
                <a:latin typeface="+mn-lt"/>
                <a:cs typeface="Times New Roman" panose="02020603050405020304" pitchFamily="18" charset="0"/>
              </a:rPr>
              <a:t>На велосипеде – прекрасно кататься!</a:t>
            </a:r>
            <a:endParaRPr lang="ru-RU" altLang="ru-RU" sz="2400" dirty="0" smtClean="0">
              <a:solidFill>
                <a:srgbClr val="632523"/>
              </a:solidFill>
              <a:latin typeface="+mn-lt"/>
            </a:endParaRPr>
          </a:p>
          <a:p>
            <a:pPr algn="ctr">
              <a:defRPr/>
            </a:pPr>
            <a:r>
              <a:rPr lang="ru-RU" altLang="ru-RU" sz="2400" dirty="0" smtClean="0">
                <a:solidFill>
                  <a:srgbClr val="632523"/>
                </a:solidFill>
                <a:latin typeface="+mn-lt"/>
                <a:cs typeface="Times New Roman" panose="02020603050405020304" pitchFamily="18" charset="0"/>
              </a:rPr>
              <a:t>Но только запомнить положено строго:</a:t>
            </a:r>
            <a:endParaRPr lang="ru-RU" altLang="ru-RU" sz="2400" dirty="0" smtClean="0">
              <a:solidFill>
                <a:srgbClr val="632523"/>
              </a:solidFill>
              <a:latin typeface="+mn-lt"/>
            </a:endParaRPr>
          </a:p>
          <a:p>
            <a:pPr algn="ctr">
              <a:defRPr/>
            </a:pPr>
            <a:r>
              <a:rPr lang="ru-RU" altLang="ru-RU" sz="2400" dirty="0" smtClean="0">
                <a:solidFill>
                  <a:srgbClr val="632523"/>
                </a:solidFill>
                <a:latin typeface="+mn-lt"/>
                <a:cs typeface="Times New Roman" panose="02020603050405020304" pitchFamily="18" charset="0"/>
              </a:rPr>
              <a:t>Не место для этих катаний…</a:t>
            </a:r>
            <a:endParaRPr lang="ru-RU" altLang="ru-RU" sz="2400" dirty="0" smtClean="0">
              <a:solidFill>
                <a:srgbClr val="632523"/>
              </a:solidFill>
              <a:latin typeface="+mn-lt"/>
            </a:endParaRPr>
          </a:p>
          <a:p>
            <a:pPr algn="ctr">
              <a:defRPr/>
            </a:pPr>
            <a:r>
              <a:rPr lang="ru-RU" altLang="ru-RU" sz="1000" b="1" dirty="0" smtClean="0">
                <a:solidFill>
                  <a:srgbClr val="000000"/>
                </a:solidFill>
                <a:latin typeface="inherit"/>
                <a:cs typeface="Times New Roman" panose="02020603050405020304" pitchFamily="18" charset="0"/>
              </a:rPr>
              <a:t> </a:t>
            </a:r>
            <a:endParaRPr lang="ru-RU" altLang="ru-RU" dirty="0" smtClean="0"/>
          </a:p>
        </p:txBody>
      </p:sp>
      <p:pic>
        <p:nvPicPr>
          <p:cNvPr id="20484" name="Рисунок 5" descr="i (6)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2643188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Рисунок 6" descr="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6F2F1"/>
              </a:clrFrom>
              <a:clrTo>
                <a:srgbClr val="F6F2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2795588"/>
            <a:ext cx="3786187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6600" smtClean="0"/>
              <a:t>Лежачий полицейский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63" y="1285875"/>
            <a:ext cx="7829550" cy="25447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У него суровый норов – 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Длинный, толстый, словно боров, 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Он залег у перехода, 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Защищая пешехода.</a:t>
            </a:r>
            <a:endParaRPr lang="ru-RU" dirty="0"/>
          </a:p>
        </p:txBody>
      </p:sp>
      <p:pic>
        <p:nvPicPr>
          <p:cNvPr id="5" name="Рисунок 4" descr="141895_20100311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2214560"/>
            <a:ext cx="3786214" cy="27033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6600" smtClean="0"/>
              <a:t>Регулировщик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-214313" y="1749425"/>
            <a:ext cx="9144001" cy="339407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Командуя жезлом, он всех направляет,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И всем перекрёстком один управляет.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Он  словно  волшебник, машин  дрессировщик,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А имя ему - ...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2532" name="Рисунок 7" descr="1581428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214313"/>
            <a:ext cx="3883025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857250"/>
          </a:xfrm>
        </p:spPr>
        <p:txBody>
          <a:bodyPr/>
          <a:lstStyle/>
          <a:p>
            <a:r>
              <a:rPr lang="ru-RU" altLang="ru-RU" smtClean="0"/>
              <a:t>Источники</a:t>
            </a:r>
          </a:p>
        </p:txBody>
      </p:sp>
      <p:sp>
        <p:nvSpPr>
          <p:cNvPr id="23555" name="Содержимое 3"/>
          <p:cNvSpPr>
            <a:spLocks noGrp="1"/>
          </p:cNvSpPr>
          <p:nvPr>
            <p:ph sz="half" idx="2"/>
          </p:nvPr>
        </p:nvSpPr>
        <p:spPr>
          <a:xfrm>
            <a:off x="285750" y="842963"/>
            <a:ext cx="8715375" cy="2416175"/>
          </a:xfrm>
        </p:spPr>
        <p:txBody>
          <a:bodyPr/>
          <a:lstStyle/>
          <a:p>
            <a:r>
              <a:rPr lang="en-US" altLang="ru-RU" sz="1600" b="1" smtClean="0">
                <a:hlinkClick r:id="rId2"/>
              </a:rPr>
              <a:t>http://komane.ru/nuda/svetofor-zajegsya-krasnim-i-poshel-potok-mashin-znachit-stanet/11.jpg</a:t>
            </a:r>
            <a:endParaRPr lang="ru-RU" altLang="ru-RU" sz="1600" b="1" smtClean="0"/>
          </a:p>
          <a:p>
            <a:r>
              <a:rPr lang="en-US" altLang="ru-RU" sz="1600" b="1" smtClean="0">
                <a:hlinkClick r:id="rId3"/>
              </a:rPr>
              <a:t>https://satufikr.wordpress.com/2012/05/31/perilaku-biker-yang-bikin-eneg/traffic_light_amber/</a:t>
            </a:r>
            <a:endParaRPr lang="ru-RU" altLang="ru-RU" sz="1600" b="1" smtClean="0"/>
          </a:p>
          <a:p>
            <a:r>
              <a:rPr lang="en-US" altLang="ru-RU" sz="1600" b="1" smtClean="0">
                <a:hlinkClick r:id="rId4"/>
              </a:rPr>
              <a:t>http://www.ugra-tv.ru/upload/medialibrary/e77/e772b2a180976f14a484c6a2b7fa5891.png</a:t>
            </a:r>
            <a:endParaRPr lang="ru-RU" altLang="ru-RU" sz="1600" b="1" smtClean="0"/>
          </a:p>
          <a:p>
            <a:r>
              <a:rPr lang="en-US" altLang="ru-RU" sz="1600" b="1" smtClean="0">
                <a:hlinkClick r:id="rId5"/>
              </a:rPr>
              <a:t>http://pochepgymn.ru/wp-content/uploads/2014/09/logo.jpg</a:t>
            </a:r>
            <a:endParaRPr lang="ru-RU" altLang="ru-RU" sz="1600" b="1" smtClean="0"/>
          </a:p>
          <a:p>
            <a:r>
              <a:rPr lang="en-US" altLang="ru-RU" sz="1600" b="1" smtClean="0">
                <a:hlinkClick r:id="rId6"/>
              </a:rPr>
              <a:t>https://satufikr.files.wordpress.com/2012/05/traffic_light_amber.gif</a:t>
            </a:r>
            <a:endParaRPr lang="ru-RU" altLang="ru-RU" sz="1600" b="1" smtClean="0"/>
          </a:p>
          <a:p>
            <a:r>
              <a:rPr lang="en-US" altLang="ru-RU" sz="1600" b="1" smtClean="0">
                <a:hlinkClick r:id="rId7"/>
              </a:rPr>
              <a:t>http://zaikinmir.ru/kartinki/download/zebra/zebra-kartinki-1.php</a:t>
            </a:r>
            <a:endParaRPr lang="ru-RU" altLang="ru-RU" sz="1600" b="1" smtClean="0"/>
          </a:p>
          <a:p>
            <a:r>
              <a:rPr lang="en-US" altLang="ru-RU" sz="1600" b="1" smtClean="0"/>
              <a:t> </a:t>
            </a:r>
            <a:r>
              <a:rPr lang="en-US" altLang="ru-RU" sz="1600" b="1" smtClean="0">
                <a:hlinkClick r:id="rId8"/>
              </a:rPr>
              <a:t>http://detki.today/kartinki-dlya-detey-zebra.html</a:t>
            </a:r>
            <a:endParaRPr lang="ru-RU" altLang="ru-RU" sz="1600" b="1" smtClean="0"/>
          </a:p>
          <a:p>
            <a:r>
              <a:rPr lang="en-US" altLang="ru-RU" sz="1600" b="1" smtClean="0">
                <a:hlinkClick r:id="rId9"/>
              </a:rPr>
              <a:t>http://bezopasnost-detej.ru/images/2013/101-1-bezopasnost-dorozhnogo-dvizheniya-kartinki-dlya-detej.jpg</a:t>
            </a:r>
            <a:endParaRPr lang="ru-RU" altLang="ru-RU" sz="1600" b="1" smtClean="0"/>
          </a:p>
          <a:p>
            <a:r>
              <a:rPr lang="en-US" altLang="ru-RU" sz="1600" b="1" smtClean="0">
                <a:hlinkClick r:id="rId10"/>
              </a:rPr>
              <a:t>http://www.frogmorecollege.hants.sch.uk/PublishingImages/Bus%20stop.png</a:t>
            </a:r>
            <a:endParaRPr lang="ru-RU" altLang="ru-RU" sz="1600" b="1" smtClean="0"/>
          </a:p>
          <a:p>
            <a:r>
              <a:rPr lang="en-US" altLang="ru-RU" sz="1600" b="1" smtClean="0">
                <a:hlinkClick r:id="rId11"/>
              </a:rPr>
              <a:t>http://img1.liveinternet.ru/images/attach/c/9/105/420/105420713_15.png</a:t>
            </a:r>
            <a:endParaRPr lang="ru-RU" altLang="ru-RU" sz="1600" b="1" smtClean="0"/>
          </a:p>
          <a:p>
            <a:r>
              <a:rPr lang="en-US" altLang="ru-RU" sz="1600" b="1" smtClean="0">
                <a:hlinkClick r:id="rId12"/>
              </a:rPr>
              <a:t>http://kids.samgd.ru/upload/images/62000/62384/2.jpg</a:t>
            </a:r>
            <a:endParaRPr lang="ru-RU" altLang="ru-RU" sz="1600" b="1" smtClean="0"/>
          </a:p>
          <a:p>
            <a:endParaRPr lang="ru-RU" altLang="ru-RU" sz="1400" b="1" smtClean="0"/>
          </a:p>
          <a:p>
            <a:endParaRPr lang="ru-RU" altLang="ru-RU" sz="1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Содержимое 12" descr="image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28625"/>
            <a:ext cx="4319588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29125" y="1214438"/>
            <a:ext cx="4572000" cy="2062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Arial" charset="0"/>
              </a:rPr>
              <a:t>Раньше счёта и письма,</a:t>
            </a:r>
          </a:p>
          <a:p>
            <a:pPr algn="ctr" eaLnBrk="1" hangingPunct="1"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Arial" charset="0"/>
              </a:rPr>
              <a:t>Рисованья, чтенья, </a:t>
            </a:r>
          </a:p>
          <a:p>
            <a:pPr algn="ctr" eaLnBrk="1" hangingPunct="1"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Arial" charset="0"/>
              </a:rPr>
              <a:t>Всем ребятам нужно знать</a:t>
            </a:r>
          </a:p>
          <a:p>
            <a:pPr algn="ctr" eaLnBrk="1" hangingPunct="1"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Arial" charset="0"/>
              </a:rPr>
              <a:t>Азбуку движенья!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42875" y="357188"/>
            <a:ext cx="8229600" cy="857250"/>
          </a:xfrm>
        </p:spPr>
        <p:txBody>
          <a:bodyPr/>
          <a:lstStyle/>
          <a:p>
            <a:pPr eaLnBrk="1" hangingPunct="1"/>
            <a:r>
              <a:rPr lang="ru-RU" altLang="ru-RU" sz="6000" smtClean="0">
                <a:ea typeface="Times New Roman" panose="02020603050405020304" pitchFamily="18" charset="0"/>
                <a:cs typeface="Arial" panose="020B0604020202020204" pitchFamily="34" charset="0"/>
              </a:rPr>
              <a:t>Дорожный знак</a:t>
            </a:r>
          </a:p>
        </p:txBody>
      </p:sp>
      <p:pic>
        <p:nvPicPr>
          <p:cNvPr id="8195" name="Содержимое 3" descr="3250_html_318af38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4938" y="1143000"/>
            <a:ext cx="2290762" cy="1952625"/>
          </a:xfrm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85750" y="1714500"/>
            <a:ext cx="564356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63252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Тихо ехать нас обяжет,</a:t>
            </a:r>
            <a:endParaRPr lang="ru-RU" altLang="ru-RU">
              <a:solidFill>
                <a:srgbClr val="632523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63252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Поворот вблизи покажет</a:t>
            </a:r>
            <a:endParaRPr lang="ru-RU" altLang="ru-RU">
              <a:solidFill>
                <a:srgbClr val="632523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63252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И напомнит, что и как,</a:t>
            </a:r>
            <a:endParaRPr lang="ru-RU" altLang="ru-RU">
              <a:solidFill>
                <a:srgbClr val="632523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63252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Вам в пути...</a:t>
            </a:r>
            <a:endParaRPr lang="ru-RU" altLang="ru-RU">
              <a:solidFill>
                <a:srgbClr val="632523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632523"/>
                </a:solidFill>
                <a:latin typeface="inherit"/>
                <a:cs typeface="Times New Roman" panose="02020603050405020304" pitchFamily="18" charset="0"/>
              </a:rPr>
              <a:t> </a:t>
            </a:r>
            <a:endParaRPr lang="ru-RU" altLang="ru-RU" b="1">
              <a:solidFill>
                <a:srgbClr val="632523"/>
              </a:solidFill>
              <a:latin typeface="Arial" panose="020B0604020202020204" pitchFamily="34" charset="0"/>
            </a:endParaRPr>
          </a:p>
        </p:txBody>
      </p:sp>
      <p:pic>
        <p:nvPicPr>
          <p:cNvPr id="8197" name="Рисунок 5" descr="hello_html_1f20cb4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5833"/>
          <a:stretch>
            <a:fillRect/>
          </a:stretch>
        </p:blipFill>
        <p:spPr bwMode="auto">
          <a:xfrm rot="1176468">
            <a:off x="4994275" y="2608263"/>
            <a:ext cx="2786063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6" descr="hello_html_1f20cb4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9"/>
          <a:stretch>
            <a:fillRect/>
          </a:stretch>
        </p:blipFill>
        <p:spPr bwMode="auto">
          <a:xfrm>
            <a:off x="6715125" y="-142875"/>
            <a:ext cx="24288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/>
          <p:cNvSpPr>
            <a:spLocks noChangeArrowheads="1"/>
          </p:cNvSpPr>
          <p:nvPr/>
        </p:nvSpPr>
        <p:spPr bwMode="auto">
          <a:xfrm>
            <a:off x="285750" y="1714500"/>
            <a:ext cx="735806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000000"/>
                </a:solidFill>
                <a:latin typeface="Verdana" panose="020B0604030504040204" pitchFamily="34" charset="0"/>
              </a:rPr>
              <a:t>Чтоб тебе помочь, дружок,</a:t>
            </a:r>
            <a:endParaRPr lang="ru-RU" altLang="ru-RU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000000"/>
                </a:solidFill>
                <a:latin typeface="Verdana" panose="020B0604030504040204" pitchFamily="34" charset="0"/>
              </a:rPr>
              <a:t>Путь пройти опасный,</a:t>
            </a:r>
            <a:endParaRPr lang="ru-RU" altLang="ru-RU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000000"/>
                </a:solidFill>
                <a:latin typeface="Verdana" panose="020B0604030504040204" pitchFamily="34" charset="0"/>
              </a:rPr>
              <a:t>День и ночь горят огни,</a:t>
            </a:r>
            <a:endParaRPr lang="ru-RU" altLang="ru-RU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000000"/>
                </a:solidFill>
                <a:latin typeface="Verdana" panose="020B0604030504040204" pitchFamily="34" charset="0"/>
              </a:rPr>
              <a:t>Зеленый, желтый, красный.</a:t>
            </a: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9219" name="Заголовок 6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865187"/>
          </a:xfrm>
        </p:spPr>
        <p:txBody>
          <a:bodyPr/>
          <a:lstStyle/>
          <a:p>
            <a:r>
              <a:rPr lang="ru-RU" altLang="ru-RU" sz="6600" smtClean="0"/>
              <a:t>Светофор</a:t>
            </a:r>
          </a:p>
        </p:txBody>
      </p:sp>
      <p:pic>
        <p:nvPicPr>
          <p:cNvPr id="9220" name="Рисунок 7" descr="pdd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214313"/>
            <a:ext cx="2354262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643063" y="2500313"/>
            <a:ext cx="7772400" cy="1125537"/>
          </a:xfrm>
        </p:spPr>
        <p:txBody>
          <a:bodyPr/>
          <a:lstStyle/>
          <a:p>
            <a:pPr indent="285750" algn="ctr">
              <a:spcBef>
                <a:spcPct val="0"/>
              </a:spcBef>
              <a:buFont typeface="Arial" charset="0"/>
              <a:buNone/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Стой! Нельзя идти, опасно!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 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285750" algn="ctr">
              <a:spcBef>
                <a:spcPct val="0"/>
              </a:spcBef>
              <a:buFont typeface="Arial" charset="0"/>
              <a:buNone/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Если загорелся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…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285750">
              <a:spcBef>
                <a:spcPct val="0"/>
              </a:spcBef>
              <a:buFont typeface="Arial" charset="0"/>
              <a:buNone/>
              <a:defRPr/>
            </a:pPr>
            <a:r>
              <a:rPr lang="ru-RU" b="1" dirty="0" smtClean="0">
                <a:solidFill>
                  <a:srgbClr val="000000"/>
                </a:solidFill>
                <a:latin typeface="inherit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10243" name="Прямоугольник 5"/>
          <p:cNvSpPr>
            <a:spLocks noChangeArrowheads="1"/>
          </p:cNvSpPr>
          <p:nvPr/>
        </p:nvSpPr>
        <p:spPr bwMode="auto">
          <a:xfrm>
            <a:off x="3214688" y="214313"/>
            <a:ext cx="30591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600" b="1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Красный</a:t>
            </a:r>
            <a:endParaRPr lang="ru-RU" altLang="ru-RU" sz="6600" b="1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44" name="Рисунок 6" descr="i (4)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1214438"/>
            <a:ext cx="4257675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 descr="Screen-Shot-2012-05-21-at-9.01.58-PM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CFFFB"/>
              </a:clrFrom>
              <a:clrTo>
                <a:srgbClr val="FC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071563"/>
            <a:ext cx="20002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2857500" y="1928813"/>
            <a:ext cx="62865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63252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У светофора свет горит </a:t>
            </a:r>
            <a:r>
              <a:rPr lang="ru-RU" altLang="ru-RU">
                <a:solidFill>
                  <a:srgbClr val="632523"/>
                </a:solidFill>
                <a:cs typeface="Times New Roman" panose="02020603050405020304" pitchFamily="18" charset="0"/>
              </a:rPr>
              <a:t>-</a:t>
            </a:r>
            <a:endParaRPr lang="ru-RU" altLang="ru-RU">
              <a:solidFill>
                <a:srgbClr val="632523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632523"/>
                </a:solidFill>
                <a:cs typeface="Times New Roman" panose="02020603050405020304" pitchFamily="18" charset="0"/>
              </a:rPr>
              <a:t>«</a:t>
            </a:r>
            <a:r>
              <a:rPr lang="ru-RU" altLang="ru-RU">
                <a:solidFill>
                  <a:srgbClr val="63252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Приготовьтесь</a:t>
            </a:r>
            <a:r>
              <a:rPr lang="ru-RU" altLang="ru-RU">
                <a:solidFill>
                  <a:srgbClr val="632523"/>
                </a:solidFill>
                <a:cs typeface="Times New Roman" panose="02020603050405020304" pitchFamily="18" charset="0"/>
              </a:rPr>
              <a:t>»</a:t>
            </a:r>
            <a:r>
              <a:rPr lang="ru-RU" altLang="ru-RU">
                <a:solidFill>
                  <a:srgbClr val="63252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>
                <a:solidFill>
                  <a:srgbClr val="632523"/>
                </a:solidFill>
                <a:cs typeface="Times New Roman" panose="02020603050405020304" pitchFamily="18" charset="0"/>
              </a:rPr>
              <a:t>-</a:t>
            </a:r>
            <a:r>
              <a:rPr lang="ru-RU" altLang="ru-RU">
                <a:solidFill>
                  <a:srgbClr val="63252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говорит? </a:t>
            </a:r>
            <a:r>
              <a:rPr lang="ru-RU" altLang="ru-RU" sz="1100">
                <a:solidFill>
                  <a:srgbClr val="63252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ru-RU" altLang="ru-RU" sz="1800">
              <a:solidFill>
                <a:srgbClr val="632523"/>
              </a:solidFill>
              <a:latin typeface="Arial" panose="020B0604020202020204" pitchFamily="34" charset="0"/>
            </a:endParaRPr>
          </a:p>
        </p:txBody>
      </p:sp>
      <p:sp>
        <p:nvSpPr>
          <p:cNvPr id="11268" name="Прямоугольник 7"/>
          <p:cNvSpPr>
            <a:spLocks noChangeArrowheads="1"/>
          </p:cNvSpPr>
          <p:nvPr/>
        </p:nvSpPr>
        <p:spPr bwMode="auto">
          <a:xfrm>
            <a:off x="3929063" y="285750"/>
            <a:ext cx="3357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ru-RU" altLang="ru-RU" sz="6600" b="1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Желтый</a:t>
            </a:r>
            <a:endParaRPr lang="ru-RU" altLang="ru-RU" sz="6600" b="1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3"/>
          <p:cNvSpPr>
            <a:spLocks noChangeArrowheads="1"/>
          </p:cNvSpPr>
          <p:nvPr/>
        </p:nvSpPr>
        <p:spPr bwMode="auto">
          <a:xfrm>
            <a:off x="2714625" y="1643063"/>
            <a:ext cx="6072188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63252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Светофор сигнал дает,</a:t>
            </a:r>
            <a:endParaRPr lang="ru-RU" altLang="ru-RU">
              <a:solidFill>
                <a:srgbClr val="632523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63252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Что пора идти вперед.</a:t>
            </a:r>
            <a:r>
              <a:rPr lang="ru-RU" altLang="ru-RU">
                <a:solidFill>
                  <a:srgbClr val="632523"/>
                </a:solidFill>
                <a:cs typeface="Times New Roman" panose="02020603050405020304" pitchFamily="18" charset="0"/>
              </a:rPr>
              <a:t> </a:t>
            </a:r>
            <a:endParaRPr lang="ru-RU" altLang="ru-RU">
              <a:solidFill>
                <a:srgbClr val="632523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63252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И для нас препятствий нет,</a:t>
            </a:r>
            <a:endParaRPr lang="ru-RU" altLang="ru-RU">
              <a:solidFill>
                <a:srgbClr val="632523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63252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Ведь горит</a:t>
            </a:r>
            <a:r>
              <a:rPr lang="ru-RU" altLang="ru-RU">
                <a:solidFill>
                  <a:srgbClr val="632523"/>
                </a:solidFill>
                <a:cs typeface="Times New Roman" panose="02020603050405020304" pitchFamily="18" charset="0"/>
              </a:rPr>
              <a:t>…</a:t>
            </a:r>
            <a:endParaRPr lang="ru-RU" altLang="ru-RU">
              <a:solidFill>
                <a:srgbClr val="632523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632523"/>
                </a:solidFill>
                <a:latin typeface="inherit"/>
                <a:cs typeface="Times New Roman" panose="02020603050405020304" pitchFamily="18" charset="0"/>
              </a:rPr>
              <a:t> </a:t>
            </a:r>
            <a:endParaRPr lang="ru-RU" altLang="ru-RU" sz="4000">
              <a:solidFill>
                <a:srgbClr val="632523"/>
              </a:solidFill>
              <a:latin typeface="Arial" panose="020B0604020202020204" pitchFamily="34" charset="0"/>
            </a:endParaRPr>
          </a:p>
        </p:txBody>
      </p:sp>
      <p:sp>
        <p:nvSpPr>
          <p:cNvPr id="12291" name="Прямоугольник 4"/>
          <p:cNvSpPr>
            <a:spLocks noChangeArrowheads="1"/>
          </p:cNvSpPr>
          <p:nvPr/>
        </p:nvSpPr>
        <p:spPr bwMode="auto">
          <a:xfrm>
            <a:off x="2500313" y="214313"/>
            <a:ext cx="44592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600" b="1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Зеленый свет</a:t>
            </a:r>
            <a:endParaRPr lang="ru-RU" altLang="ru-RU" sz="6600" b="1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2292" name="Рисунок 6" descr="i (5)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500188"/>
            <a:ext cx="327342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643063" y="214313"/>
            <a:ext cx="5214937" cy="928687"/>
          </a:xfrm>
        </p:spPr>
        <p:txBody>
          <a:bodyPr/>
          <a:lstStyle/>
          <a:p>
            <a:r>
              <a:rPr lang="ru-RU" altLang="ru-RU" sz="6600" smtClean="0">
                <a:ea typeface="Times New Roman" panose="02020603050405020304" pitchFamily="18" charset="0"/>
                <a:cs typeface="Arial" panose="020B0604020202020204" pitchFamily="34" charset="0"/>
              </a:rPr>
              <a:t>Переход</a:t>
            </a:r>
          </a:p>
        </p:txBody>
      </p:sp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285750" y="1500188"/>
            <a:ext cx="550068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63252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Полосы белеют в ряд,</a:t>
            </a:r>
            <a:endParaRPr lang="ru-RU" altLang="ru-RU">
              <a:solidFill>
                <a:srgbClr val="632523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63252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Их заметно всем подряд,</a:t>
            </a:r>
            <a:endParaRPr lang="ru-RU" altLang="ru-RU">
              <a:solidFill>
                <a:srgbClr val="632523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63252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Знает каждый пешеход:</a:t>
            </a:r>
            <a:endParaRPr lang="ru-RU" altLang="ru-RU">
              <a:solidFill>
                <a:srgbClr val="632523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632523"/>
                </a:solidFill>
                <a:cs typeface="Times New Roman" panose="02020603050405020304" pitchFamily="18" charset="0"/>
              </a:rPr>
              <a:t>«</a:t>
            </a:r>
            <a:r>
              <a:rPr lang="ru-RU" altLang="ru-RU">
                <a:solidFill>
                  <a:srgbClr val="63252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Зебра</a:t>
            </a:r>
            <a:r>
              <a:rPr lang="ru-RU" altLang="ru-RU">
                <a:solidFill>
                  <a:srgbClr val="632523"/>
                </a:solidFill>
                <a:cs typeface="Times New Roman" panose="02020603050405020304" pitchFamily="18" charset="0"/>
              </a:rPr>
              <a:t>»</a:t>
            </a:r>
            <a:r>
              <a:rPr lang="ru-RU" altLang="ru-RU">
                <a:solidFill>
                  <a:srgbClr val="63252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- это</a:t>
            </a:r>
            <a:r>
              <a:rPr lang="ru-RU" altLang="ru-RU">
                <a:solidFill>
                  <a:srgbClr val="632523"/>
                </a:solidFill>
                <a:cs typeface="Times New Roman" panose="02020603050405020304" pitchFamily="18" charset="0"/>
              </a:rPr>
              <a:t>…</a:t>
            </a:r>
            <a:endParaRPr lang="ru-RU" altLang="ru-RU">
              <a:solidFill>
                <a:srgbClr val="632523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000000"/>
                </a:solidFill>
                <a:latin typeface="inherit"/>
                <a:cs typeface="Times New Roman" panose="02020603050405020304" pitchFamily="18" charset="0"/>
              </a:rPr>
              <a:t> </a:t>
            </a:r>
            <a:endParaRPr lang="ru-RU" altLang="ru-RU" b="1">
              <a:latin typeface="Arial" panose="020B0604020202020204" pitchFamily="34" charset="0"/>
            </a:endParaRPr>
          </a:p>
        </p:txBody>
      </p:sp>
      <p:pic>
        <p:nvPicPr>
          <p:cNvPr id="13316" name="Рисунок 4" descr="zebra-kartinki-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3357563"/>
            <a:ext cx="16478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101-1-bezopasnost-dorozhnogo-dvizheniya-kartinki-dlya-detej.jpg"/>
          <p:cNvPicPr>
            <a:picLocks noChangeAspect="1"/>
          </p:cNvPicPr>
          <p:nvPr/>
        </p:nvPicPr>
        <p:blipFill>
          <a:blip r:embed="rId3"/>
          <a:srcRect l="7594" r="3051" b="4166"/>
          <a:stretch>
            <a:fillRect/>
          </a:stretch>
        </p:blipFill>
        <p:spPr>
          <a:xfrm>
            <a:off x="5500694" y="1142990"/>
            <a:ext cx="3071834" cy="3592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8" name="Рисунок 4" descr="zebra-kartinki-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571875"/>
            <a:ext cx="12858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6600" smtClean="0">
                <a:ea typeface="Times New Roman" panose="02020603050405020304" pitchFamily="18" charset="0"/>
                <a:cs typeface="Arial" panose="020B0604020202020204" pitchFamily="34" charset="0"/>
              </a:rPr>
              <a:t>Трамвай</a:t>
            </a:r>
          </a:p>
        </p:txBody>
      </p:sp>
      <p:pic>
        <p:nvPicPr>
          <p:cNvPr id="14339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1857375"/>
            <a:ext cx="2698750" cy="2214563"/>
          </a:xfrm>
        </p:spPr>
      </p:pic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3286125" y="1357313"/>
            <a:ext cx="49101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63252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Нужно спереди, ты знай,</a:t>
            </a:r>
            <a:endParaRPr lang="ru-RU" altLang="ru-RU">
              <a:solidFill>
                <a:srgbClr val="632523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63252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Обходить всегда</a:t>
            </a:r>
            <a:r>
              <a:rPr lang="ru-RU" altLang="ru-RU">
                <a:solidFill>
                  <a:srgbClr val="632523"/>
                </a:solidFill>
                <a:cs typeface="Times New Roman" panose="02020603050405020304" pitchFamily="18" charset="0"/>
              </a:rPr>
              <a:t>…</a:t>
            </a:r>
            <a:endParaRPr lang="ru-RU" altLang="ru-RU">
              <a:solidFill>
                <a:srgbClr val="632523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632523"/>
                </a:solidFill>
                <a:latin typeface="inherit"/>
                <a:cs typeface="Times New Roman" panose="02020603050405020304" pitchFamily="18" charset="0"/>
              </a:rPr>
              <a:t> </a:t>
            </a:r>
            <a:endParaRPr lang="ru-RU" altLang="ru-RU" b="1">
              <a:solidFill>
                <a:srgbClr val="632523"/>
              </a:solidFill>
              <a:latin typeface="Arial" panose="020B0604020202020204" pitchFamily="34" charset="0"/>
            </a:endParaRPr>
          </a:p>
        </p:txBody>
      </p:sp>
      <p:pic>
        <p:nvPicPr>
          <p:cNvPr id="9" name="Содержимое 10" descr="115580470_large_7.png"/>
          <p:cNvPicPr>
            <a:picLocks noChangeAspect="1"/>
          </p:cNvPicPr>
          <p:nvPr/>
        </p:nvPicPr>
        <p:blipFill>
          <a:blip r:embed="rId3"/>
          <a:srcRect l="3968" t="2805" r="4757" b="53199"/>
          <a:stretch>
            <a:fillRect/>
          </a:stretch>
        </p:blipFill>
        <p:spPr bwMode="auto">
          <a:xfrm>
            <a:off x="5072066" y="2500312"/>
            <a:ext cx="3143272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302</Words>
  <Application>Microsoft Office PowerPoint</Application>
  <PresentationFormat>Экран (16:9)</PresentationFormat>
  <Paragraphs>89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Monotype Corsiva</vt:lpstr>
      <vt:lpstr>Calibri</vt:lpstr>
      <vt:lpstr>Times New Roman</vt:lpstr>
      <vt:lpstr>inherit</vt:lpstr>
      <vt:lpstr>Verdana</vt:lpstr>
      <vt:lpstr>Тема Office</vt:lpstr>
      <vt:lpstr>Правила дорожного движения (для групп 1,2,3,4)</vt:lpstr>
      <vt:lpstr>Презентация PowerPoint</vt:lpstr>
      <vt:lpstr>Дорожный знак</vt:lpstr>
      <vt:lpstr>Светофор</vt:lpstr>
      <vt:lpstr>Презентация PowerPoint</vt:lpstr>
      <vt:lpstr>Презентация PowerPoint</vt:lpstr>
      <vt:lpstr>Презентация PowerPoint</vt:lpstr>
      <vt:lpstr>Переход</vt:lpstr>
      <vt:lpstr>Трамвай</vt:lpstr>
      <vt:lpstr>сзади обходить!</vt:lpstr>
      <vt:lpstr>Дорога</vt:lpstr>
      <vt:lpstr>По тротуару</vt:lpstr>
      <vt:lpstr>Остановка</vt:lpstr>
      <vt:lpstr>Подземный переход</vt:lpstr>
      <vt:lpstr>Дорога</vt:lpstr>
      <vt:lpstr>Лежачий полицейский</vt:lpstr>
      <vt:lpstr>Регулировщик</vt:lpstr>
      <vt:lpstr>Источники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ПК</cp:lastModifiedBy>
  <cp:revision>8</cp:revision>
  <dcterms:created xsi:type="dcterms:W3CDTF">2016-12-10T07:32:21Z</dcterms:created>
  <dcterms:modified xsi:type="dcterms:W3CDTF">2020-05-24T07:51:26Z</dcterms:modified>
</cp:coreProperties>
</file>