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9" r:id="rId5"/>
    <p:sldId id="265" r:id="rId6"/>
    <p:sldId id="266" r:id="rId7"/>
    <p:sldId id="267" r:id="rId8"/>
    <p:sldId id="268" r:id="rId9"/>
    <p:sldId id="260" r:id="rId10"/>
    <p:sldId id="269" r:id="rId11"/>
    <p:sldId id="270" r:id="rId12"/>
    <p:sldId id="262" r:id="rId13"/>
    <p:sldId id="282" r:id="rId14"/>
    <p:sldId id="272" r:id="rId15"/>
    <p:sldId id="273" r:id="rId16"/>
    <p:sldId id="279" r:id="rId17"/>
    <p:sldId id="274" r:id="rId18"/>
    <p:sldId id="275" r:id="rId19"/>
    <p:sldId id="281" r:id="rId20"/>
    <p:sldId id="276" r:id="rId21"/>
    <p:sldId id="280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85FC-875B-45AC-986B-B5082044F80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2D6-BFCF-48FC-8967-D4B28996E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7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85FC-875B-45AC-986B-B5082044F80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2D6-BFCF-48FC-8967-D4B28996E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0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85FC-875B-45AC-986B-B5082044F80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2D6-BFCF-48FC-8967-D4B28996E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9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85FC-875B-45AC-986B-B5082044F80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2D6-BFCF-48FC-8967-D4B28996E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0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85FC-875B-45AC-986B-B5082044F80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2D6-BFCF-48FC-8967-D4B28996E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5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85FC-875B-45AC-986B-B5082044F80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2D6-BFCF-48FC-8967-D4B28996E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0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85FC-875B-45AC-986B-B5082044F80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2D6-BFCF-48FC-8967-D4B28996E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2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85FC-875B-45AC-986B-B5082044F80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2D6-BFCF-48FC-8967-D4B28996E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85FC-875B-45AC-986B-B5082044F80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2D6-BFCF-48FC-8967-D4B28996E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8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85FC-875B-45AC-986B-B5082044F80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2D6-BFCF-48FC-8967-D4B28996E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1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85FC-875B-45AC-986B-B5082044F80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2D6-BFCF-48FC-8967-D4B28996E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4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85FC-875B-45AC-986B-B5082044F80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DD2D6-BFCF-48FC-8967-D4B28996E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4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95869" y="350043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0117" y="20002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4998" y="234576"/>
            <a:ext cx="4371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ГБУ ДО ЦДО ЭКОМИР 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973047"/>
            <a:ext cx="8579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Детское объединение «Путешествие в мир экологии»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 – 3 группа </a:t>
            </a:r>
            <a:r>
              <a:rPr lang="ru-RU" b="1" dirty="0">
                <a:solidFill>
                  <a:srgbClr val="FFFF00"/>
                </a:solidFill>
              </a:rPr>
              <a:t>1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год обучения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29518" y="4338655"/>
            <a:ext cx="2890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Педагог дополнительного образования</a:t>
            </a:r>
          </a:p>
          <a:p>
            <a:r>
              <a:rPr lang="ru-RU" b="1" dirty="0">
                <a:solidFill>
                  <a:srgbClr val="FFFF00"/>
                </a:solidFill>
              </a:rPr>
              <a:t> Хлопкова Н.А.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47187" y="6409846"/>
            <a:ext cx="63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2020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143" y="2102223"/>
            <a:ext cx="11779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ДАРЫ ПРИРОДЫ РОДНОГО КРАЯ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0729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466100"/>
            <a:ext cx="5181600" cy="3686175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3095" y="4380407"/>
            <a:ext cx="6179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C000"/>
                </a:solidFill>
              </a:rPr>
              <a:t>Одуванчик лекарственный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1309" y="349148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С лечебной целью используют </a:t>
            </a:r>
            <a:r>
              <a:rPr lang="ru-RU" sz="2800" b="1" dirty="0" smtClean="0">
                <a:solidFill>
                  <a:srgbClr val="FFC000"/>
                </a:solidFill>
              </a:rPr>
              <a:t>корень, </a:t>
            </a:r>
            <a:r>
              <a:rPr lang="ru-RU" sz="2800" b="1" dirty="0">
                <a:solidFill>
                  <a:srgbClr val="FFC000"/>
                </a:solidFill>
              </a:rPr>
              <a:t>листья, траву, сок. Листья, траву и сок заготавливают в июне, корни — ранней весной или поздней осенью в стадии увядания листьев, сушат в сушилках при температуре 40—50 °С.</a:t>
            </a:r>
          </a:p>
          <a:p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Весной во время цветения даёт медоносным пчёлам большое количество пыльцы-обножки, содержащей много сахара, белков и жиров. </a:t>
            </a:r>
          </a:p>
        </p:txBody>
      </p:sp>
    </p:spTree>
    <p:extLst>
      <p:ext uri="{BB962C8B-B14F-4D97-AF65-F5344CB8AC3E}">
        <p14:creationId xmlns:p14="http://schemas.microsoft.com/office/powerpoint/2010/main" val="20850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5" y="278389"/>
            <a:ext cx="5181600" cy="3724275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6207" y="4366552"/>
            <a:ext cx="4526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C000"/>
                </a:solidFill>
              </a:rPr>
              <a:t>Ромашка аптечная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74327" y="0"/>
            <a:ext cx="63176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Ромашка — одно из самых употребляемых растений в медицине, в 1986 году она была </a:t>
            </a:r>
            <a:r>
              <a:rPr lang="ru-RU" sz="2800" b="1" dirty="0" err="1">
                <a:solidFill>
                  <a:srgbClr val="FFC000"/>
                </a:solidFill>
              </a:rPr>
              <a:t>официнальным</a:t>
            </a:r>
            <a:r>
              <a:rPr lang="ru-RU" sz="2800" b="1" dirty="0">
                <a:solidFill>
                  <a:srgbClr val="FFC000"/>
                </a:solidFill>
              </a:rPr>
              <a:t> сырьём в 26 странах </a:t>
            </a:r>
            <a:r>
              <a:rPr lang="ru-RU" sz="2800" b="1" dirty="0" smtClean="0">
                <a:solidFill>
                  <a:srgbClr val="FFC000"/>
                </a:solidFill>
              </a:rPr>
              <a:t>мира. </a:t>
            </a:r>
            <a:r>
              <a:rPr lang="ru-RU" sz="2800" b="1" dirty="0">
                <a:solidFill>
                  <a:srgbClr val="FFC000"/>
                </a:solidFill>
              </a:rPr>
              <a:t>В качестве лекарственного сырья используют соцветия </a:t>
            </a:r>
            <a:r>
              <a:rPr lang="ru-RU" sz="2800" b="1" dirty="0" smtClean="0">
                <a:solidFill>
                  <a:srgbClr val="FFC000"/>
                </a:solidFill>
              </a:rPr>
              <a:t>ромашки. </a:t>
            </a:r>
            <a:r>
              <a:rPr lang="ru-RU" sz="2800" b="1" dirty="0">
                <a:solidFill>
                  <a:srgbClr val="FFC000"/>
                </a:solidFill>
              </a:rPr>
              <a:t>Корзинки собирают в начале цветения, в стадии горизонтального расположения язычковых </a:t>
            </a:r>
            <a:r>
              <a:rPr lang="ru-RU" sz="2800" b="1" dirty="0" smtClean="0">
                <a:solidFill>
                  <a:srgbClr val="FFC000"/>
                </a:solidFill>
              </a:rPr>
              <a:t>цветков. </a:t>
            </a:r>
            <a:r>
              <a:rPr lang="ru-RU" sz="2800" b="1" dirty="0">
                <a:solidFill>
                  <a:srgbClr val="FFC000"/>
                </a:solidFill>
              </a:rPr>
              <a:t>Собирают </a:t>
            </a:r>
            <a:r>
              <a:rPr lang="ru-RU" sz="2800" b="1" dirty="0" smtClean="0">
                <a:solidFill>
                  <a:srgbClr val="FFC000"/>
                </a:solidFill>
              </a:rPr>
              <a:t>вручную.</a:t>
            </a:r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Сушат в воздушных сушилках при температуре не выше 40 °C, в </a:t>
            </a:r>
            <a:r>
              <a:rPr lang="ru-RU" sz="2800" b="1" dirty="0" smtClean="0">
                <a:solidFill>
                  <a:srgbClr val="FFC000"/>
                </a:solidFill>
              </a:rPr>
              <a:t>тени, </a:t>
            </a:r>
            <a:r>
              <a:rPr lang="ru-RU" sz="2800" b="1" dirty="0">
                <a:solidFill>
                  <a:srgbClr val="FFC000"/>
                </a:solidFill>
              </a:rPr>
              <a:t>осторожно перемешивая, чтобы не допустить осыпания </a:t>
            </a:r>
            <a:r>
              <a:rPr lang="ru-RU" sz="2800" b="1" dirty="0" smtClean="0">
                <a:solidFill>
                  <a:srgbClr val="FFC000"/>
                </a:solidFill>
              </a:rPr>
              <a:t>цветков.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288454"/>
            <a:ext cx="8305800" cy="918418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C000"/>
                </a:solidFill>
              </a:rPr>
              <a:t>«Гриб грибника…»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426152" y="1359342"/>
            <a:ext cx="7572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C000"/>
                </a:solidFill>
                <a:latin typeface="Constantia" panose="02030602050306030303" pitchFamily="18" charset="0"/>
              </a:rPr>
              <a:t>Узнать грибы. Назвать съедобные и ядовитые виды. </a:t>
            </a:r>
          </a:p>
        </p:txBody>
      </p:sp>
      <p:pic>
        <p:nvPicPr>
          <p:cNvPr id="12292" name="Picture 2" descr="D:\Т.Б\КЮМ\игра\картинки\белый гри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419989"/>
            <a:ext cx="3309938" cy="2244725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4" descr="D:\Т.Б\КЮМ\игра\картинки\подосинов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1" y="3825875"/>
            <a:ext cx="3095625" cy="207010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5" descr="D:\Т.Б\КЮМ\игра\картинки\веше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52" y="3591936"/>
            <a:ext cx="1857375" cy="247650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4638" r="13189"/>
          <a:stretch/>
        </p:blipFill>
        <p:spPr>
          <a:xfrm>
            <a:off x="8958263" y="288454"/>
            <a:ext cx="2371725" cy="262890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44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230581" y="1132754"/>
            <a:ext cx="8107363" cy="45259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Отличить съедобные грибы от несъедобных не всегда просто. Дело в том, что на их форму, размер и окраску влияет много факторов: место произрастания, время года и даже погода. Поэтому самым надежным способом научиться различать грибы, является знание их анатомии. Хорошо, если они приобретаются под руководством опытного грибника.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3" y="551688"/>
            <a:ext cx="3823854" cy="367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</a:t>
            </a:r>
            <a:r>
              <a:rPr lang="ru-RU" b="1" dirty="0" smtClean="0">
                <a:solidFill>
                  <a:srgbClr val="FFC000"/>
                </a:solidFill>
              </a:rPr>
              <a:t>Поддубовик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F:\СЪЕДОБНЫЕ ГРИБЫ\dubovi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2809" y="1568583"/>
            <a:ext cx="4016911" cy="4429156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800" y="919146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Поддубовик (дубовик)обыкновенный растет в дубово-смешанных не густых лесах. Очень часто растет на краю леса. 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Поддубовик можно найти с середины лета до осени. Это один из самых красивых по внешнему виду и расцветки грибов средней полосы. 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702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1959" y="484640"/>
            <a:ext cx="2704696" cy="4388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Сыроежки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59" y="1614478"/>
            <a:ext cx="3917662" cy="4214842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70764" y="704088"/>
            <a:ext cx="6338455" cy="435133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Сыроежки часто встречаются в наших лесах. Однако неопытному человеку трудно ориентироваться в их разнообразии. Представители рода сыроежка распространены в европейской части России, в Сибири, на Дальнем Востоке. Кроме того, сыроежки встречаются в Северной Америке. Появляются эти грибы в июле, но особенно их много бывает в августе и сентябре. Сыроежки встречаются в самых разнообразных типах леса. Иногда грибники некоторые сыроежки едят в свежем виде с солью (отсюда и произошло их название).  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517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6524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Бледная поганка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Растет местами обильно, но чаще встречаются одиночные грибы, особенно в средней полосе, Прибалтике, почти по всей лесостепной зоне.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Растет в дубравах или других лиственных лесах, часто на опушках, просеках, с июня по октябрь. Гриб смертельно ядовитый. </a:t>
            </a:r>
            <a:r>
              <a:rPr lang="ru-RU" b="1" u="sng" dirty="0" smtClean="0">
                <a:solidFill>
                  <a:srgbClr val="FF0000"/>
                </a:solidFill>
              </a:rPr>
              <a:t>Ядовиты</a:t>
            </a:r>
            <a:r>
              <a:rPr lang="ru-RU" b="1" dirty="0" smtClean="0">
                <a:solidFill>
                  <a:srgbClr val="FF0000"/>
                </a:solidFill>
              </a:rPr>
              <a:t> все части, даже споры.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НЕСЪЕДОБНЫЕ ГРИБЫ\bled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825" y="1750997"/>
            <a:ext cx="4143404" cy="450059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62836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255" y="177616"/>
            <a:ext cx="3144981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</a:t>
            </a:r>
            <a:r>
              <a:rPr lang="ru-RU" b="1" dirty="0" smtClean="0">
                <a:solidFill>
                  <a:srgbClr val="FFC000"/>
                </a:solidFill>
              </a:rPr>
              <a:t>маслята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F:\СЪЕДОБНЫЕ ГРИБЫ\Mzernistii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0503" y="1825625"/>
            <a:ext cx="3643338" cy="3786214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78237" y="1260501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Грибы этого рода распространены по всему ареалу сосны в северном полушарии. Некоторые виды маслят встречаются даже в тропиках. Только на территории бывшего Союза известно 15 видов. 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Для маслят характерна гладкая, клейкая или слегка слизистая шляпка </a:t>
            </a:r>
            <a:r>
              <a:rPr lang="ru-RU" b="1" dirty="0" err="1" smtClean="0">
                <a:solidFill>
                  <a:srgbClr val="FFC000"/>
                </a:solidFill>
              </a:rPr>
              <a:t>шляпка</a:t>
            </a:r>
            <a:r>
              <a:rPr lang="ru-RU" b="1" dirty="0" smtClean="0">
                <a:solidFill>
                  <a:srgbClr val="FFC000"/>
                </a:solidFill>
              </a:rPr>
              <a:t>. 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2199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3" y="537833"/>
            <a:ext cx="3532909" cy="5103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шампиньоны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1266" name="Picture 2" descr="F:\СЪЕДОБНЫЕ ГРИБЫ\shampinonObi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7972" y="1658207"/>
            <a:ext cx="3214710" cy="3286148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Шампиньон обыкновенный встречается часто большими группами с начала лета до поздней осени на полях, лугах, выгонах, садах, огородах, лесных полянах, опушках леса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008102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ложные опята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НЕСЪЕДОБНЫЕ ГРИБЫ\sopeno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2050" y="2108187"/>
            <a:ext cx="3929090" cy="378621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96891" y="1285298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Встречается часто, но не обильно по всей лесной зоне. Грибы растут группами, в которых насчитывается иногда до 50 плодовых тел, сросшихся основаниями ножек. Растут они на гнилой древесине лиственных и хвойных пород, на пнях, у оснований стволов с апреля до октября, но больше всего в августе — сентябре. Гриб </a:t>
            </a:r>
            <a:r>
              <a:rPr lang="ru-RU" b="1" u="sng" dirty="0" smtClean="0">
                <a:solidFill>
                  <a:srgbClr val="FF0000"/>
                </a:solidFill>
              </a:rPr>
              <a:t>ядовитый</a:t>
            </a:r>
            <a:r>
              <a:rPr lang="ru-RU" b="1" dirty="0" smtClean="0">
                <a:solidFill>
                  <a:srgbClr val="FF0000"/>
                </a:solidFill>
              </a:rPr>
              <a:t>! При попадании в организм человека вызывает желудочные и кишечные колики.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017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489" y="2346182"/>
            <a:ext cx="11124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ДАРЫ ПРИРОДЫ РОДНОГО КРАЯ</a:t>
            </a:r>
            <a:endParaRPr lang="ru-RU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413142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подберёзовик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8194" name="Picture 2" descr="F:\СЪЕДОБНЫЕ ГРИБЫ\podberezovik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8338" y="2043968"/>
            <a:ext cx="4143404" cy="3643338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Подберезовик — очень распространенный вид, образует сообщество с различными видами березы. Распространен в Арктике, лесах Европы, Урала, Сибири, Дальнего Востока. Растет в березовых и смешанных лесах, на болотах и в тундрах. Плодоносит с июня по сентябрь. 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Шляпка у подберезовика сначала полушаровидная, позднее подушковидная. Окраска может быть сероватая, беловатая, серо-коричневая, </a:t>
            </a:r>
            <a:r>
              <a:rPr lang="ru-RU" b="1" dirty="0" err="1" smtClean="0">
                <a:solidFill>
                  <a:srgbClr val="FFC000"/>
                </a:solidFill>
              </a:rPr>
              <a:t>мышино-серая</a:t>
            </a:r>
            <a:r>
              <a:rPr lang="ru-RU" b="1" dirty="0" smtClean="0">
                <a:solidFill>
                  <a:srgbClr val="FFC000"/>
                </a:solidFill>
              </a:rPr>
              <a:t>, бурая, темно-коричневая, почти черная.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6985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246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мухомор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НЕСЪЕДОБНЫЕ ГРИБЫ\muxomor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12400" y="2214554"/>
            <a:ext cx="3754972" cy="342902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Мухомор красный растет в лиственных, хвойных и смешанных лесах, особенно часто в березняках, часто и обильно, одиночно и большими группами, с июня до осенних заморозков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Даже название говорит о том, что он </a:t>
            </a:r>
            <a:r>
              <a:rPr lang="ru-RU" b="1" u="sng" dirty="0" smtClean="0">
                <a:solidFill>
                  <a:srgbClr val="FF0000"/>
                </a:solidFill>
              </a:rPr>
              <a:t>ядовит.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873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10" y="371579"/>
            <a:ext cx="8229600" cy="7246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подосиновик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9218" name="Picture 2" descr="F:\СЪЕДОБНЫЕ ГРИБЫ\podosinovik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62010" y="1825625"/>
            <a:ext cx="3857652" cy="3857652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Подосиновик — один из самых распространенных в умеренном поясе северного полушария съедобных грибов. По своей питательности и вкусовым качествам он вместе с подберезовиком занимает почетное второе место после белого гриба и рыжика. 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Подосиновик распространен в лесах Европы, Урала, Сибири и Дальнего Востока. Плодоносит с июня по сентябрь.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498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2" y="117693"/>
            <a:ext cx="119564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FFC000"/>
                </a:solidFill>
              </a:rPr>
              <a:t>Что дает нам </a:t>
            </a:r>
            <a:r>
              <a:rPr lang="ru-RU" sz="4000" b="1" i="1" u="sng" dirty="0" smtClean="0">
                <a:solidFill>
                  <a:srgbClr val="FFC000"/>
                </a:solidFill>
              </a:rPr>
              <a:t>природа</a:t>
            </a:r>
          </a:p>
          <a:p>
            <a:pPr algn="ctr"/>
            <a:endParaRPr lang="ru-RU" sz="4000" b="1" i="1" u="sng" dirty="0">
              <a:solidFill>
                <a:srgbClr val="FFC000"/>
              </a:solidFill>
            </a:endParaRPr>
          </a:p>
          <a:p>
            <a:r>
              <a:rPr lang="ru-RU" sz="3200" b="1" dirty="0">
                <a:solidFill>
                  <a:srgbClr val="FFC000"/>
                </a:solidFill>
              </a:rPr>
              <a:t>Она дает человеку всё, необходимое для жизни: воздух для дыхания, солнечное тепло и свет, пищу, воду, полезные ископаемые, разнообразное сырье для строительства и изготовления одежды, мебели, машин и так далее.</a:t>
            </a:r>
          </a:p>
          <a:p>
            <a:endParaRPr lang="ru-RU" sz="3200" b="1" dirty="0">
              <a:solidFill>
                <a:srgbClr val="FFC000"/>
              </a:solidFill>
            </a:endParaRPr>
          </a:p>
          <a:p>
            <a:r>
              <a:rPr lang="ru-RU" sz="3200" b="1" dirty="0">
                <a:solidFill>
                  <a:srgbClr val="FFC000"/>
                </a:solidFill>
              </a:rPr>
              <a:t>Кроме того, она дает нам силы, заряжая нас космической энергией, предоставляет нам чудесные места для отдыха и размышлений, дарит свою неповторимую красоту, вдохновляя нас на творчество. Да и вообще, разве возможно представить себе жизнь без пения птиц, журчания ручейка, шелеста деревьев, без ветра, без гор, без моря, без закатов и рассветов</a:t>
            </a:r>
            <a:r>
              <a:rPr lang="ru-RU" sz="3200" b="1" dirty="0" smtClean="0">
                <a:solidFill>
                  <a:srgbClr val="FFC000"/>
                </a:solidFill>
              </a:rPr>
              <a:t>?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305800" cy="1439028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C000"/>
                </a:solidFill>
              </a:rPr>
              <a:t>«Зеленая аптека»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013672" y="2016119"/>
            <a:ext cx="7786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C000"/>
                </a:solidFill>
                <a:latin typeface="Constantia" panose="02030602050306030303" pitchFamily="18" charset="0"/>
              </a:rPr>
              <a:t>Перечислить лекарственное назначение представленных видов растений.</a:t>
            </a:r>
          </a:p>
        </p:txBody>
      </p:sp>
      <p:pic>
        <p:nvPicPr>
          <p:cNvPr id="11268" name="Picture 2" descr="D:\Т.Б\КЮМ\игра\картинки\календу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09177"/>
            <a:ext cx="1476375" cy="222885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3" descr="D:\Т.Б\КЮМ\игра\картинки\ромашка крапи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3564731"/>
            <a:ext cx="2657475" cy="2657475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4" descr="D:\Т.Б\КЮМ\игра\картинки\мать и мачех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017" y="3428998"/>
            <a:ext cx="1952625" cy="2928938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5" descr="D:\Т.Б\КЮМ\игра\картинки\брусни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48" y="3797299"/>
            <a:ext cx="2928937" cy="2192337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799667"/>
            <a:ext cx="5181600" cy="3457575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165273" y="459892"/>
            <a:ext cx="59020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Липа мелколистная применяется для настоев и отваров, которые помогают для лечения простуды, понижения жара и против воспалительных процессов. Из липового цвета фармацевтические компании готовят препараты и делаются лекарства народной медицины. Для домашнего употребления липы нужно правильно заготавливать растение, так как в этом процессе существует ряд тонкостей.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3435" y="4754480"/>
            <a:ext cx="4664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C000"/>
                </a:solidFill>
              </a:rPr>
              <a:t>Липа мелколистная</a:t>
            </a:r>
          </a:p>
        </p:txBody>
      </p:sp>
    </p:spTree>
    <p:extLst>
      <p:ext uri="{BB962C8B-B14F-4D97-AF65-F5344CB8AC3E}">
        <p14:creationId xmlns:p14="http://schemas.microsoft.com/office/powerpoint/2010/main" val="29205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28" y="526472"/>
            <a:ext cx="4505325" cy="320040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09973" y="4020188"/>
            <a:ext cx="4011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C000"/>
                </a:solidFill>
              </a:rPr>
              <a:t>Ландыш майский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5564" y="736845"/>
            <a:ext cx="66917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Ландыш майский — широко известное лекарственное растение, входящее в фармакопеи многих стран. В русскую научную медицину введён С. П. </a:t>
            </a:r>
            <a:r>
              <a:rPr lang="ru-RU" sz="2800" b="1" dirty="0" smtClean="0">
                <a:solidFill>
                  <a:srgbClr val="FFC000"/>
                </a:solidFill>
              </a:rPr>
              <a:t>Боткиным.</a:t>
            </a:r>
            <a:endParaRPr lang="ru-RU" sz="2800" b="1" dirty="0">
              <a:solidFill>
                <a:srgbClr val="FFC000"/>
              </a:solidFill>
            </a:endParaRPr>
          </a:p>
          <a:p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В качестве сырья используются трава </a:t>
            </a:r>
          </a:p>
        </p:txBody>
      </p:sp>
    </p:spTree>
    <p:extLst>
      <p:ext uri="{BB962C8B-B14F-4D97-AF65-F5344CB8AC3E}">
        <p14:creationId xmlns:p14="http://schemas.microsoft.com/office/powerpoint/2010/main" val="42240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432505"/>
            <a:ext cx="4784091" cy="3183531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8378" y="4131025"/>
            <a:ext cx="4533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C000"/>
                </a:solidFill>
              </a:rPr>
              <a:t>Крапива двудомная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50429" y="183123"/>
            <a:ext cx="643375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Это растение применяли в медицине с античных времён. Легионеры Цезаря во время Галльской войны хлестали себя крапивой, чтобы согреться. В русских травниках крапиву упоминают с XVI века как эффективное средство для заживления ран</a:t>
            </a:r>
            <a:r>
              <a:rPr lang="ru-RU" sz="2800" b="1" dirty="0" smtClean="0">
                <a:solidFill>
                  <a:srgbClr val="FFC000"/>
                </a:solidFill>
              </a:rPr>
              <a:t>.</a:t>
            </a:r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</a:rPr>
              <a:t>Лекарственным </a:t>
            </a:r>
            <a:r>
              <a:rPr lang="ru-RU" sz="2800" b="1" dirty="0">
                <a:solidFill>
                  <a:srgbClr val="FFC000"/>
                </a:solidFill>
              </a:rPr>
              <a:t>сырьём является лист </a:t>
            </a:r>
            <a:r>
              <a:rPr lang="ru-RU" sz="2800" b="1" dirty="0" smtClean="0">
                <a:solidFill>
                  <a:srgbClr val="FFC000"/>
                </a:solidFill>
              </a:rPr>
              <a:t>крапивы, </a:t>
            </a:r>
            <a:r>
              <a:rPr lang="ru-RU" sz="2800" b="1" dirty="0">
                <a:solidFill>
                  <a:srgbClr val="FFC000"/>
                </a:solidFill>
              </a:rPr>
              <a:t>который собирают в мае — июле. Растения срезают или скашивают, провяливают 2—3 часа, затем листья обрывают. Сушат в сушилках при температуре 40—50 °</a:t>
            </a:r>
            <a:r>
              <a:rPr lang="ru-RU" sz="2800" b="1" dirty="0" smtClean="0">
                <a:solidFill>
                  <a:srgbClr val="FFC000"/>
                </a:solidFill>
              </a:rPr>
              <a:t>С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8810"/>
            <a:ext cx="5181600" cy="3781425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25935" y="4532806"/>
            <a:ext cx="4188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C000"/>
                </a:solidFill>
              </a:rPr>
              <a:t>Клюква болотная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3819" y="277864"/>
            <a:ext cx="565265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С практической точки зрения в плодах клюквы наибольшее значение уделяется содержанию сахаров, органических кислот, пектиновых веществ и витаминов</a:t>
            </a:r>
            <a:r>
              <a:rPr lang="ru-RU" sz="2800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Плоды </a:t>
            </a:r>
            <a:r>
              <a:rPr lang="ru-RU" sz="2800" b="1" dirty="0">
                <a:solidFill>
                  <a:srgbClr val="FFC000"/>
                </a:solidFill>
              </a:rPr>
              <a:t>клюквы богаты витамином С, в этом приравниваясь к апельсинам, лимонам, грейпфрутам, землянике садовой. Из других витаминов плоды содержат B1, B2, B5, B6, PP. Клюква является ценным источником витамина </a:t>
            </a:r>
            <a:r>
              <a:rPr lang="ru-RU" sz="2800" b="1" dirty="0" smtClean="0">
                <a:solidFill>
                  <a:srgbClr val="FFC000"/>
                </a:solidFill>
              </a:rPr>
              <a:t>K1, </a:t>
            </a:r>
            <a:r>
              <a:rPr lang="ru-RU" sz="2800" b="1" dirty="0">
                <a:solidFill>
                  <a:srgbClr val="FFC000"/>
                </a:solidFill>
              </a:rPr>
              <a:t>не уступая капусте и землянике.</a:t>
            </a:r>
          </a:p>
        </p:txBody>
      </p:sp>
    </p:spTree>
    <p:extLst>
      <p:ext uri="{BB962C8B-B14F-4D97-AF65-F5344CB8AC3E}">
        <p14:creationId xmlns:p14="http://schemas.microsoft.com/office/powerpoint/2010/main" val="259583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6957" y="4809898"/>
            <a:ext cx="5765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C000"/>
                </a:solidFill>
              </a:rPr>
              <a:t>Ноготки лекарственные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5" y="536863"/>
            <a:ext cx="5181600" cy="373380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02446" y="107372"/>
            <a:ext cx="563715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Как лекарственное растение выращивается на промышленных плантациях</a:t>
            </a:r>
            <a:r>
              <a:rPr lang="ru-RU" sz="2800" b="1" dirty="0" smtClean="0">
                <a:solidFill>
                  <a:srgbClr val="FFC000"/>
                </a:solidFill>
              </a:rPr>
              <a:t>.</a:t>
            </a:r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Применяют как ранозаживляющее, бактерицидное и противовоспалительное средство: настой — как желчегонное, настойка — при ангине, желудочно-кишечных заболеваниях, воспалительных процессах печени, для лечения пародонтоза; мазь — при ушибах, порезах, фурункулёзе, ожогах, дезинфицирует </a:t>
            </a:r>
            <a:r>
              <a:rPr lang="ru-RU" sz="2800" b="1" dirty="0" smtClean="0">
                <a:solidFill>
                  <a:srgbClr val="FFC000"/>
                </a:solidFill>
              </a:rPr>
              <a:t>раны.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1138</Words>
  <Application>Microsoft Office PowerPoint</Application>
  <PresentationFormat>Широкоэкранный</PresentationFormat>
  <Paragraphs>69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Constantia</vt:lpstr>
      <vt:lpstr>Тема Office</vt:lpstr>
      <vt:lpstr>Презентация PowerPoint</vt:lpstr>
      <vt:lpstr>Презентация PowerPoint</vt:lpstr>
      <vt:lpstr>Презентация PowerPoint</vt:lpstr>
      <vt:lpstr>«Зеленая аптека»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«Гриб грибника…»</vt:lpstr>
      <vt:lpstr>Презентация PowerPoint</vt:lpstr>
      <vt:lpstr>                    Поддубовик</vt:lpstr>
      <vt:lpstr>Сыроежки</vt:lpstr>
      <vt:lpstr>Бледная поганка</vt:lpstr>
      <vt:lpstr>  маслята</vt:lpstr>
      <vt:lpstr>шампиньоны</vt:lpstr>
      <vt:lpstr>ложные опята</vt:lpstr>
      <vt:lpstr>подберёзовик</vt:lpstr>
      <vt:lpstr>мухомор</vt:lpstr>
      <vt:lpstr>подосиновик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12</cp:revision>
  <dcterms:created xsi:type="dcterms:W3CDTF">2020-05-29T09:42:06Z</dcterms:created>
  <dcterms:modified xsi:type="dcterms:W3CDTF">2020-05-29T11:43:36Z</dcterms:modified>
</cp:coreProperties>
</file>