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4" r:id="rId17"/>
    <p:sldId id="272" r:id="rId18"/>
    <p:sldId id="273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D95-FA0E-4077-88AD-9C6B37EC5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6BA0-680F-4324-869A-3DE69A96F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D95-FA0E-4077-88AD-9C6B37EC5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6BA0-680F-4324-869A-3DE69A96F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D95-FA0E-4077-88AD-9C6B37EC5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6BA0-680F-4324-869A-3DE69A96F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D95-FA0E-4077-88AD-9C6B37EC5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6BA0-680F-4324-869A-3DE69A96F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D95-FA0E-4077-88AD-9C6B37EC5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6BA0-680F-4324-869A-3DE69A96F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D95-FA0E-4077-88AD-9C6B37EC5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6BA0-680F-4324-869A-3DE69A96F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D95-FA0E-4077-88AD-9C6B37EC5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6BA0-680F-4324-869A-3DE69A96F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D95-FA0E-4077-88AD-9C6B37EC5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6BA0-680F-4324-869A-3DE69A96F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D95-FA0E-4077-88AD-9C6B37EC5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6BA0-680F-4324-869A-3DE69A96F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D95-FA0E-4077-88AD-9C6B37EC5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6BA0-680F-4324-869A-3DE69A96F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D95-FA0E-4077-88AD-9C6B37EC5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6BA0-680F-4324-869A-3DE69A96F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BD95-FA0E-4077-88AD-9C6B37EC5BA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86BA0-680F-4324-869A-3DE69A96F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15436" cy="64294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100" b="1" dirty="0" smtClean="0"/>
              <a:t>Государственное бюджетное учреждение дополнительного образования Центр</a:t>
            </a:r>
            <a:endParaRPr lang="ru-RU" sz="1100" dirty="0" smtClean="0"/>
          </a:p>
          <a:p>
            <a:pPr algn="ctr">
              <a:buNone/>
            </a:pPr>
            <a:r>
              <a:rPr lang="ru-RU" sz="1100" b="1" dirty="0" smtClean="0"/>
              <a:t>дополнительного образования «ЭкоМир» Липецкой области</a:t>
            </a:r>
            <a:endParaRPr lang="en-US" sz="1100" b="1" dirty="0" smtClean="0"/>
          </a:p>
          <a:p>
            <a:pPr algn="ctr">
              <a:buNone/>
            </a:pPr>
            <a:endParaRPr lang="en-US" sz="1100" b="1" dirty="0" smtClean="0"/>
          </a:p>
          <a:p>
            <a:pPr algn="ctr">
              <a:buNone/>
            </a:pPr>
            <a:endParaRPr lang="en-US" sz="1100" b="1" dirty="0" smtClean="0"/>
          </a:p>
          <a:p>
            <a:pPr algn="ctr">
              <a:buNone/>
            </a:pPr>
            <a:endParaRPr lang="ru-RU" sz="1100" dirty="0" smtClean="0"/>
          </a:p>
          <a:p>
            <a:pPr algn="ctr"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dirty="0" smtClean="0"/>
              <a:t>дополнительная общеразвивающая общеобразовательная программа естественнонаучной направленности</a:t>
            </a:r>
          </a:p>
          <a:p>
            <a:pPr algn="ctr"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b="1" dirty="0" smtClean="0"/>
              <a:t> «Учим химию»</a:t>
            </a:r>
            <a:endParaRPr lang="en-US" sz="1100" b="1" dirty="0" smtClean="0"/>
          </a:p>
          <a:p>
            <a:pPr algn="ctr">
              <a:buNone/>
            </a:pPr>
            <a:endParaRPr lang="en-US" sz="1100" b="1" dirty="0" smtClean="0"/>
          </a:p>
          <a:p>
            <a:pPr algn="ctr">
              <a:buNone/>
            </a:pPr>
            <a:r>
              <a:rPr lang="ru-RU" sz="1100" b="1" dirty="0" smtClean="0"/>
              <a:t>Тема: Почва. Состав почвы</a:t>
            </a:r>
          </a:p>
          <a:p>
            <a:pPr algn="ctr">
              <a:buNone/>
            </a:pPr>
            <a:endParaRPr lang="ru-RU" sz="1100" dirty="0" smtClean="0"/>
          </a:p>
          <a:p>
            <a:pPr algn="ctr">
              <a:buNone/>
            </a:pPr>
            <a:r>
              <a:rPr lang="ru-RU" sz="1100" dirty="0" smtClean="0"/>
              <a:t>(1 год обучения)</a:t>
            </a:r>
          </a:p>
          <a:p>
            <a:pPr algn="ctr">
              <a:buNone/>
            </a:pPr>
            <a:r>
              <a:rPr lang="ru-RU" sz="1100" b="1" dirty="0" smtClean="0"/>
              <a:t>Группа </a:t>
            </a:r>
            <a:r>
              <a:rPr lang="en-US" sz="1100" b="1" dirty="0" smtClean="0"/>
              <a:t>3</a:t>
            </a:r>
            <a:r>
              <a:rPr lang="ru-RU" sz="1100" b="1" dirty="0" smtClean="0"/>
              <a:t> </a:t>
            </a:r>
            <a:r>
              <a:rPr lang="ru-RU" sz="1100" b="1" dirty="0" smtClean="0"/>
              <a:t> </a:t>
            </a:r>
            <a:endParaRPr lang="ru-RU" sz="1100" dirty="0" smtClean="0"/>
          </a:p>
          <a:p>
            <a:pPr algn="ctr">
              <a:buNone/>
            </a:pPr>
            <a:r>
              <a:rPr lang="ru-RU" sz="1100" b="1" dirty="0" smtClean="0"/>
              <a:t> </a:t>
            </a:r>
            <a:r>
              <a:rPr lang="en-US" sz="1100" b="1" dirty="0" smtClean="0"/>
              <a:t>08</a:t>
            </a:r>
            <a:r>
              <a:rPr lang="ru-RU" sz="1100" b="1" dirty="0" smtClean="0"/>
              <a:t>.0</a:t>
            </a:r>
            <a:r>
              <a:rPr lang="en-US" sz="1100" b="1" dirty="0" smtClean="0"/>
              <a:t>4</a:t>
            </a:r>
            <a:r>
              <a:rPr lang="ru-RU" sz="1100" b="1" dirty="0" smtClean="0"/>
              <a:t>.2020</a:t>
            </a:r>
            <a:endParaRPr lang="ru-RU" sz="1100" dirty="0" smtClean="0"/>
          </a:p>
          <a:p>
            <a:pPr algn="ctr">
              <a:buNone/>
            </a:pPr>
            <a:r>
              <a:rPr lang="en-US" sz="1100" b="1" smtClean="0"/>
              <a:t>18:20-19:00 19:10</a:t>
            </a:r>
            <a:endParaRPr lang="en-US" sz="1100" b="1" dirty="0" smtClean="0"/>
          </a:p>
          <a:p>
            <a:pPr algn="ctr">
              <a:buNone/>
            </a:pPr>
            <a:endParaRPr lang="ru-RU" sz="1100" dirty="0" smtClean="0"/>
          </a:p>
          <a:p>
            <a:pPr algn="ctr">
              <a:buNone/>
            </a:pPr>
            <a:r>
              <a:rPr lang="ru-RU" sz="1100" b="1" dirty="0" smtClean="0"/>
              <a:t> </a:t>
            </a:r>
            <a:endParaRPr lang="ru-RU" sz="1100" dirty="0" smtClean="0"/>
          </a:p>
          <a:p>
            <a:pPr algn="ctr">
              <a:buNone/>
            </a:pPr>
            <a:r>
              <a:rPr lang="ru-RU" sz="1100" b="1" dirty="0" smtClean="0"/>
              <a:t> </a:t>
            </a:r>
            <a:endParaRPr lang="ru-RU" sz="1100" dirty="0" smtClean="0"/>
          </a:p>
          <a:p>
            <a:pPr algn="r">
              <a:buNone/>
            </a:pPr>
            <a:r>
              <a:rPr lang="ru-RU" sz="1100" dirty="0" smtClean="0"/>
              <a:t>Форма реализации программы – очная;</a:t>
            </a:r>
          </a:p>
          <a:p>
            <a:pPr algn="r">
              <a:buNone/>
            </a:pPr>
            <a:r>
              <a:rPr lang="ru-RU" sz="1100" dirty="0" smtClean="0"/>
              <a:t>Год обучения – первый;</a:t>
            </a:r>
          </a:p>
          <a:p>
            <a:pPr algn="r">
              <a:buNone/>
            </a:pPr>
            <a:r>
              <a:rPr lang="ru-RU" sz="1100" dirty="0" smtClean="0"/>
              <a:t>Возраст учащиеся – 13-15 лет. </a:t>
            </a:r>
          </a:p>
          <a:p>
            <a:pPr algn="r">
              <a:buNone/>
            </a:pPr>
            <a:r>
              <a:rPr lang="ru-RU" sz="1100" dirty="0" smtClean="0"/>
              <a:t>Составитель:</a:t>
            </a:r>
          </a:p>
          <a:p>
            <a:pPr algn="r">
              <a:buNone/>
            </a:pPr>
            <a:r>
              <a:rPr lang="ru-RU" sz="1100" dirty="0" smtClean="0"/>
              <a:t>Негуляев Е.В.,</a:t>
            </a:r>
          </a:p>
          <a:p>
            <a:pPr algn="r">
              <a:buNone/>
            </a:pPr>
            <a:r>
              <a:rPr lang="ru-RU" sz="1100" dirty="0" smtClean="0"/>
              <a:t>педагог дополнительного образования.</a:t>
            </a:r>
          </a:p>
          <a:p>
            <a:pPr algn="ctr">
              <a:buNone/>
            </a:pPr>
            <a:r>
              <a:rPr lang="ru-RU" sz="1100" b="1" dirty="0" smtClean="0"/>
              <a:t> </a:t>
            </a:r>
            <a:endParaRPr lang="ru-RU" sz="1100" dirty="0" smtClean="0"/>
          </a:p>
          <a:p>
            <a:pPr algn="ctr"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dirty="0" smtClean="0"/>
              <a:t>Липецк – 20</a:t>
            </a:r>
            <a:r>
              <a:rPr lang="en-US" sz="1100" dirty="0" smtClean="0"/>
              <a:t>20</a:t>
            </a:r>
            <a:endParaRPr lang="ru-RU" sz="1100" dirty="0" smtClean="0"/>
          </a:p>
          <a:p>
            <a:endParaRPr lang="ru-RU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Песчаник.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1828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Концентрация </a:t>
            </a:r>
            <a:r>
              <a:rPr lang="ru-RU" dirty="0"/>
              <a:t>песчаных частиц подразумевает увеличенную сыпучесть и проницаемость. Структура предоставляет слабую поддержку корням и не способствует поддержанию стабильной питательной среды. Сжатая в горсти земля не может сформировать комок и </a:t>
            </a:r>
            <a:r>
              <a:rPr lang="ru-RU" dirty="0" smtClean="0"/>
              <a:t>распадается.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https://1001student.ru/wp-content/uploads/2018/09/karernyj-pesok-sup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48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Супесь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Преимущество </a:t>
            </a:r>
            <a:r>
              <a:rPr lang="ru-RU" dirty="0"/>
              <a:t>песчаных частиц снижено с увеличением присутствия глинистых. За счёт более вязкой структуры проницаемость супеси ниже, чем у песчаника – питательные вещества и влага удерживаются лучше. Комок земли после сжатия может некоторое время удерживать форму. Пригодность для земледелия – </a:t>
            </a:r>
            <a:r>
              <a:rPr lang="ru-RU" dirty="0" smtClean="0"/>
              <a:t>хорошая.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органическая состоит из: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бурых </a:t>
            </a:r>
            <a:r>
              <a:rPr lang="ru-RU" dirty="0"/>
              <a:t>и красных почв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серозёмов; </a:t>
            </a:r>
            <a:endParaRPr lang="ru-RU" dirty="0" smtClean="0"/>
          </a:p>
          <a:p>
            <a:r>
              <a:rPr lang="ru-RU" dirty="0" smtClean="0"/>
              <a:t>чернозёмов.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Бурая почва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Также называется лесной, образуется в районах преимущественного произрастания лиственных пород деревьев – дубов, буков, ясеней. Основным источником органики здесь выступает палая </a:t>
            </a:r>
            <a:r>
              <a:rPr lang="ru-RU" dirty="0" smtClean="0"/>
              <a:t>листва.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https://1001student.ru/wp-content/uploads/2018/09/burye-poch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76586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Серозём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Земля </a:t>
            </a:r>
            <a:r>
              <a:rPr lang="ru-RU" dirty="0"/>
              <a:t>степных полупустынных зон. Формирование гумусового слоя осуществляется за счёт отмёрших стеблей травянистых растений – осоки, мятлика, </a:t>
            </a:r>
            <a:r>
              <a:rPr lang="ru-RU" dirty="0" smtClean="0"/>
              <a:t>ячменя.</a:t>
            </a:r>
            <a:endParaRPr lang="ru-RU" dirty="0"/>
          </a:p>
        </p:txBody>
      </p:sp>
      <p:pic>
        <p:nvPicPr>
          <p:cNvPr id="32770" name="Picture 2" descr="https://1001student.ru/wp-content/uploads/2018/09/seroz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71810"/>
            <a:ext cx="492922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Чернозём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 Образуется как результат многолетнего накопления органики на богатых травянистой растительностью луговых равнинах. Погодные условия, в которых происходит формирование чернозёма, и сама земля представляют превосходные предпосылки к </a:t>
            </a:r>
            <a:r>
              <a:rPr lang="ru-RU" dirty="0" smtClean="0"/>
              <a:t>окультуриванию.</a:t>
            </a:r>
            <a:endParaRPr lang="ru-RU" dirty="0"/>
          </a:p>
        </p:txBody>
      </p:sp>
      <p:pic>
        <p:nvPicPr>
          <p:cNvPr id="31746" name="Picture 2" descr="https://1001student.ru/wp-content/uploads/2018/09/chernoze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8605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кого подходит почвенная среда обитания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85738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 </a:t>
            </a:r>
            <a:r>
              <a:rPr lang="ru-RU" dirty="0"/>
              <a:t>величине жители почвы классифицируются на: </a:t>
            </a:r>
            <a:endParaRPr lang="ru-RU" dirty="0" smtClean="0"/>
          </a:p>
          <a:p>
            <a:r>
              <a:rPr lang="ru-RU" dirty="0" smtClean="0"/>
              <a:t>Отличающуюся </a:t>
            </a:r>
            <a:r>
              <a:rPr lang="ru-RU" dirty="0"/>
              <a:t>наибольшей величиной мегафауну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Организмы, чья длина превышает 8 см. К таковым относятся кроты, змеи, некоторые виды насекомых, норные </a:t>
            </a:r>
            <a:r>
              <a:rPr lang="ru-RU" dirty="0" smtClean="0"/>
              <a:t>животные</a:t>
            </a:r>
            <a:endParaRPr lang="ru-RU" dirty="0"/>
          </a:p>
          <a:p>
            <a:endParaRPr lang="ru-RU" dirty="0"/>
          </a:p>
        </p:txBody>
      </p:sp>
      <p:pic>
        <p:nvPicPr>
          <p:cNvPr id="28674" name="Picture 2" descr="https://1001student.ru/wp-content/uploads/2018/09/hello_html_m6d47a3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357562"/>
            <a:ext cx="4536309" cy="3024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2286016"/>
          </a:xfrm>
        </p:spPr>
        <p:txBody>
          <a:bodyPr/>
          <a:lstStyle/>
          <a:p>
            <a:r>
              <a:rPr lang="ru-RU" dirty="0"/>
              <a:t>Стоящую ступенью ниже макрофауну. Их длина колеблется от 0,4 см до 8 см. Представители – улитки, черви, насекомые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22" name="Picture 2" descr="https://1001student.ru/wp-content/uploads/2018/09/worm-3558065__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42886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2571768"/>
          </a:xfrm>
        </p:spPr>
        <p:txBody>
          <a:bodyPr/>
          <a:lstStyle/>
          <a:p>
            <a:r>
              <a:rPr lang="ru-RU" dirty="0"/>
              <a:t>Идущую следующей в сторону уменьшения группу </a:t>
            </a:r>
            <a:r>
              <a:rPr lang="ru-RU" dirty="0" err="1"/>
              <a:t>мезофауны</a:t>
            </a:r>
            <a:r>
              <a:rPr lang="ru-RU" dirty="0"/>
              <a:t>. Сюда входят некоторые членистоногие, отдельные виды червей. Величина – меньше 4, но больше 0,2 мм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29698" name="Picture 2" descr="https://1001student.ru/wp-content/uploads/2018/09/6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00372"/>
            <a:ext cx="5715000" cy="258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Невидимую невооружённым взглядом микрофауну. По большей части это одноклеточные организмы, но сюда относятся и некоторые многоклеточные, меньше 0,2 мм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Разнообразие видов не уступает по численности животным поверхности. В числе тех, кто живёт в земле, по биомассе абсолютно доминируют беспозвоночные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38914" name="Picture 2" descr="https://1001student.ru/wp-content/uploads/2018/09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285992"/>
            <a:ext cx="3071834" cy="2047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30425"/>
            <a:ext cx="8715436" cy="1470025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Почва. Состав почвы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По степени адаптации различают: </a:t>
            </a:r>
            <a:endParaRPr lang="ru-RU" b="1" dirty="0" smtClean="0"/>
          </a:p>
          <a:p>
            <a:r>
              <a:rPr lang="ru-RU" dirty="0" err="1" smtClean="0"/>
              <a:t>Геобионтов</a:t>
            </a:r>
            <a:r>
              <a:rPr lang="ru-RU" dirty="0" smtClean="0"/>
              <a:t> </a:t>
            </a:r>
            <a:r>
              <a:rPr lang="ru-RU" dirty="0"/>
              <a:t>– чья жизнь полностью проводится в земляной среде. Как, например, дождевые черви. </a:t>
            </a:r>
            <a:endParaRPr lang="ru-RU" dirty="0" smtClean="0"/>
          </a:p>
          <a:p>
            <a:r>
              <a:rPr lang="ru-RU" dirty="0" err="1" smtClean="0"/>
              <a:t>Геофилов</a:t>
            </a:r>
            <a:r>
              <a:rPr lang="ru-RU" dirty="0" smtClean="0"/>
              <a:t> </a:t>
            </a:r>
            <a:r>
              <a:rPr lang="ru-RU" dirty="0"/>
              <a:t>– проводящих в земле только часть жизни. В основном это остающиеся под землёй в личиночной стадии насекомые. </a:t>
            </a:r>
            <a:endParaRPr lang="ru-RU" dirty="0" smtClean="0"/>
          </a:p>
          <a:p>
            <a:r>
              <a:rPr lang="ru-RU" dirty="0" err="1" smtClean="0"/>
              <a:t>Геоксенов</a:t>
            </a:r>
            <a:r>
              <a:rPr lang="ru-RU" dirty="0" smtClean="0"/>
              <a:t> </a:t>
            </a:r>
            <a:r>
              <a:rPr lang="ru-RU" dirty="0"/>
              <a:t>– к ним относятся животные, укрывающиеся в земле при устройстве логова. В основном это обитатели нор – лисы, кролики, барсуки. Вклад фауны в формирование и поддержку почвенной экосистемы сравним с вкладом растений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образуется </a:t>
            </a:r>
            <a:r>
              <a:rPr lang="ru-RU" dirty="0" smtClean="0"/>
              <a:t>почва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18573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Формирование почвы начинается как геология процессов выветривания, когда каменная горная порода разрушаются до уровня осадочной. С достаточным насыщением водой и элементами питания эта минеральная основа становится приемлемой средой для поселения автотрофных </a:t>
            </a:r>
            <a:r>
              <a:rPr lang="ru-RU" dirty="0" smtClean="0"/>
              <a:t>бактерий.</a:t>
            </a:r>
            <a:endParaRPr lang="ru-RU" dirty="0"/>
          </a:p>
        </p:txBody>
      </p:sp>
      <p:pic>
        <p:nvPicPr>
          <p:cNvPr id="36866" name="Picture 2" descr="https://1001student.ru/wp-content/uploads/2018/09/img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8605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Какое значение имеет в природе </a:t>
            </a:r>
            <a:r>
              <a:rPr lang="ru-RU" dirty="0" smtClean="0"/>
              <a:t>почва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242889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Существование жизни в её современном состоянии возможно только за счёт возникновения почвы на Земле. Главный вклад почвы в поддержание биосферы планеты – она является прямым источником питания для растений и опосредованным для животных и человека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35842" name="Picture 2" descr="https://1001student.ru/wp-content/uploads/2018/09/18623_html_m3d2e4b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86124"/>
            <a:ext cx="57150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/>
              <a:t>Что такое почва?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72008"/>
            <a:ext cx="8229600" cy="219709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Почва </a:t>
            </a:r>
            <a:r>
              <a:rPr lang="ru-RU" dirty="0"/>
              <a:t>— сложное соединение органических и неорганических веществ, верхний слой земной коры. Продукт бесчисленных поколений живых организмов, основа биосферы планеты – вот, что такое почва. Её строение, химический состав, свойства – изучает </a:t>
            </a:r>
            <a:r>
              <a:rPr lang="ru-RU" dirty="0" smtClean="0"/>
              <a:t>наука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 descr="https://1001student.ru/wp-content/uploads/2018/09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00108"/>
            <a:ext cx="4857784" cy="3238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ru-RU" dirty="0" smtClean="0"/>
              <a:t>Состав почвы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25431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Слагается </a:t>
            </a:r>
            <a:r>
              <a:rPr lang="ru-RU" dirty="0"/>
              <a:t>из двух частей — минеральной и органической. Неорганический субстрат составляют глинистые, пылевые и песчаные компоненты, образованные в результате эрозии горных пород. Органическая часть представлена животными и растительными остатками и </a:t>
            </a:r>
            <a:r>
              <a:rPr lang="ru-RU" dirty="0" smtClean="0"/>
              <a:t>гумусом.</a:t>
            </a:r>
            <a:endParaRPr lang="ru-RU" dirty="0"/>
          </a:p>
          <a:p>
            <a:endParaRPr lang="ru-RU" dirty="0"/>
          </a:p>
        </p:txBody>
      </p:sp>
      <p:pic>
        <p:nvPicPr>
          <p:cNvPr id="12290" name="Picture 2" descr="https://1001student.ru/wp-content/uploads/2018/09/img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86124"/>
            <a:ext cx="5724525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318" y="109882"/>
            <a:ext cx="8472518" cy="65722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Гумус представляет собой органический материал, разложившийся до последней степени и остающийся в стабильном состоянии многие годы. Он является источником питательных веществ, необходимых для жизнедеятельности растений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/>
              <a:t>В зависимости от концентрации почвенных элементов меняются физические свойства почвы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плотность – отношение твёрдого вещества к эквивалентному объёму воды;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объёмная </a:t>
            </a:r>
            <a:r>
              <a:rPr lang="ru-RU" dirty="0"/>
              <a:t>масса – </a:t>
            </a:r>
            <a:r>
              <a:rPr lang="ru-RU" dirty="0" err="1" smtClean="0"/>
              <a:t>масса</a:t>
            </a:r>
            <a:r>
              <a:rPr lang="ru-RU" dirty="0" smtClean="0"/>
              <a:t> кубического </a:t>
            </a:r>
            <a:r>
              <a:rPr lang="ru-RU" dirty="0"/>
              <a:t>сантиметра почвенного вещества, без учёта воды;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пористость </a:t>
            </a:r>
            <a:r>
              <a:rPr lang="ru-RU" dirty="0"/>
              <a:t>– содержание пустот в почве относительно её объёма в целом.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прямом соответствии этим факторам колеблется насыщенность почвы влагой, воздухом и живыми организмами. Вода в поверхностном слое земли образует почвенный раствор, являющийся питательной средой для растений. Пустоты, заполненные воздухом, обеспечивают дыхательные процессы жителей плодородного слоя. </a:t>
            </a:r>
            <a:r>
              <a:rPr lang="ru-RU" b="1" dirty="0"/>
              <a:t>Особую часть почвенной системы составляют её непосредственные обитатели – насекомые, черви, микробы. </a:t>
            </a:r>
            <a:r>
              <a:rPr lang="ru-RU" dirty="0"/>
              <a:t>Они играют ключевую роль в сохранении и наращивании своей жизненной </a:t>
            </a:r>
            <a:r>
              <a:rPr lang="ru-RU" dirty="0" smtClean="0"/>
              <a:t>среды.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/>
              <a:t>Главное свойство </a:t>
            </a:r>
            <a:r>
              <a:rPr lang="ru-RU" dirty="0" smtClean="0"/>
              <a:t>почвы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472518" cy="548324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/>
              <a:t>Плодородие – основное свойство почвы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Определение </a:t>
            </a:r>
            <a:r>
              <a:rPr lang="ru-RU" b="1" dirty="0"/>
              <a:t>плодородной земли возможно, когда: </a:t>
            </a:r>
            <a:endParaRPr lang="ru-RU" b="1" dirty="0" smtClean="0"/>
          </a:p>
          <a:p>
            <a:r>
              <a:rPr lang="ru-RU" dirty="0" smtClean="0"/>
              <a:t>она </a:t>
            </a:r>
            <a:r>
              <a:rPr lang="ru-RU" dirty="0"/>
              <a:t>способна обеспечить растения питательными веществами и водой в количествах, достаточных для роста и воспроизводства;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ней отсутствуют вредные примеси, препятствующие жизнедеятельности растений.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Разные </a:t>
            </a:r>
            <a:r>
              <a:rPr lang="ru-RU" dirty="0"/>
              <a:t>виды растений могут существенно отличаться по терпимости к условиям среды. Тип земли плодородный для одного вида сельскохозяйственных культур подходит, для жизни другого бывает непригоден.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Однако </a:t>
            </a:r>
            <a:r>
              <a:rPr lang="ru-RU" b="1" dirty="0"/>
              <a:t>в большинстве ситуаций почва является плодородной, если: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её </a:t>
            </a:r>
            <a:r>
              <a:rPr lang="ru-RU" dirty="0"/>
              <a:t>толщина достаточна для роста корней и поглощения ими воды;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проницаемость </a:t>
            </a:r>
            <a:r>
              <a:rPr lang="ru-RU" dirty="0"/>
              <a:t>земли способствует отводу излишков влаги и доступу воздуха к корням;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содержание </a:t>
            </a:r>
            <a:r>
              <a:rPr lang="ru-RU" dirty="0"/>
              <a:t>органических веществ обеспечивает сохранение структуры почвы и образование почвенного раствора;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кислотность </a:t>
            </a:r>
            <a:r>
              <a:rPr lang="ru-RU" dirty="0"/>
              <a:t>почвы (</a:t>
            </a:r>
            <a:r>
              <a:rPr lang="ru-RU" dirty="0" err="1"/>
              <a:t>pH</a:t>
            </a:r>
            <a:r>
              <a:rPr lang="ru-RU" dirty="0"/>
              <a:t>) находится в пределах 5,5 – 7; достигается необходимая концентрация питательных элементов растений в доступной для поглощения форме;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наличествует </a:t>
            </a:r>
            <a:r>
              <a:rPr lang="ru-RU" dirty="0"/>
              <a:t>спектр микроорганизмов, поддерживающих развитие растений. </a:t>
            </a:r>
            <a:r>
              <a:rPr lang="ru-RU" dirty="0" smtClean="0"/>
              <a:t>Возделываемые </a:t>
            </a:r>
            <a:r>
              <a:rPr lang="ru-RU" dirty="0"/>
              <a:t>земли нуждаются в постоянной поддержке их плодородия. Процессы истощения и эрозии здесь проявляются острее, чем на земле, не затронутой </a:t>
            </a:r>
            <a:r>
              <a:rPr lang="ru-RU" dirty="0" smtClean="0"/>
              <a:t>человеком.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виды почв и их характеристика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Различаются </a:t>
            </a:r>
            <a:r>
              <a:rPr lang="ru-RU" dirty="0"/>
              <a:t>почвы как по их механической составляющей, так и по преобладанию органической части.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Неорганическое </a:t>
            </a:r>
            <a:r>
              <a:rPr lang="ru-RU" b="1" dirty="0"/>
              <a:t>описание видов </a:t>
            </a:r>
            <a:r>
              <a:rPr lang="ru-RU" b="1" dirty="0" smtClean="0"/>
              <a:t>включает:</a:t>
            </a:r>
          </a:p>
          <a:p>
            <a:pPr>
              <a:buNone/>
            </a:pPr>
            <a:r>
              <a:rPr lang="ru-RU" dirty="0" smtClean="0"/>
              <a:t>глинозём</a:t>
            </a:r>
            <a:r>
              <a:rPr lang="ru-RU" dirty="0"/>
              <a:t>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суглинок;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песчаник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супесь.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Глинозём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292895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.</a:t>
            </a:r>
            <a:r>
              <a:rPr lang="ru-RU" dirty="0"/>
              <a:t> Отличается плотностью из-за высокого содержания глинистых частиц. Вследствие этого вода застаивается на поверхности глинозёма, количество пор невелико. Такая субстанция легко слипается, отличается тяжестью по сравнению с другими типами почв. Слепленный из глинозёма комок держит форму и с усилием поддаётся разрушению. Окультуривается </a:t>
            </a:r>
            <a:r>
              <a:rPr lang="ru-RU" dirty="0" smtClean="0"/>
              <a:t>сложно.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https://1001student.ru/wp-content/uploads/2018/09/5212290_x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86123"/>
            <a:ext cx="5000660" cy="3333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Суглинок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Преобладание </a:t>
            </a:r>
            <a:r>
              <a:rPr lang="ru-RU" dirty="0"/>
              <a:t>глинистых частиц разбавлено значительной долей песка. Более рыхлый тип, чем глинозём, суглинок отличается оптимальной водопроницаемостью, содержит приемлемое количество пор. Хорошо подходит для огородничества. Землю легко слепить в комок, но при внешнем воздействии ком </a:t>
            </a:r>
            <a:r>
              <a:rPr lang="ru-RU" dirty="0" smtClean="0"/>
              <a:t>рассыпается.</a:t>
            </a:r>
            <a:endParaRPr lang="ru-RU" dirty="0"/>
          </a:p>
        </p:txBody>
      </p:sp>
      <p:pic>
        <p:nvPicPr>
          <p:cNvPr id="7170" name="Picture 2" descr="https://1001student.ru/wp-content/uploads/2018/09/c047942d2f8de9fded4eb8b4817e7b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810005"/>
            <a:ext cx="4571992" cy="3047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921</Words>
  <Application>Microsoft Office PowerPoint</Application>
  <PresentationFormat>Экран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Почва. Состав почвы</vt:lpstr>
      <vt:lpstr>Что такое почва?</vt:lpstr>
      <vt:lpstr>Состав почвы </vt:lpstr>
      <vt:lpstr>Слайд 5</vt:lpstr>
      <vt:lpstr>Главное свойство почвы </vt:lpstr>
      <vt:lpstr>Основные виды почв и их характеристика </vt:lpstr>
      <vt:lpstr>Глинозём</vt:lpstr>
      <vt:lpstr>Суглинок</vt:lpstr>
      <vt:lpstr>Песчаник.</vt:lpstr>
      <vt:lpstr>Супесь</vt:lpstr>
      <vt:lpstr>Классификация органическая состоит из: </vt:lpstr>
      <vt:lpstr>Бурая почва</vt:lpstr>
      <vt:lpstr>Серозём</vt:lpstr>
      <vt:lpstr>Чернозём</vt:lpstr>
      <vt:lpstr>Для кого подходит почвенная среда обитания  </vt:lpstr>
      <vt:lpstr>Слайд 17</vt:lpstr>
      <vt:lpstr>Слайд 18</vt:lpstr>
      <vt:lpstr>Слайд 19</vt:lpstr>
      <vt:lpstr>Слайд 20</vt:lpstr>
      <vt:lpstr>Как образуется почва </vt:lpstr>
      <vt:lpstr>Какое значение имеет в природе почва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женя</cp:lastModifiedBy>
  <cp:revision>6</cp:revision>
  <dcterms:created xsi:type="dcterms:W3CDTF">2020-03-26T14:43:49Z</dcterms:created>
  <dcterms:modified xsi:type="dcterms:W3CDTF">2020-04-08T09:17:59Z</dcterms:modified>
</cp:coreProperties>
</file>