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78" r:id="rId3"/>
    <p:sldId id="279" r:id="rId4"/>
    <p:sldId id="309" r:id="rId5"/>
    <p:sldId id="310" r:id="rId6"/>
    <p:sldId id="311"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5613" y="1598613"/>
            <a:ext cx="4037012"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C06FAF66-3059-4BD1-826D-02C958171CA1}" type="slidenum">
              <a:rPr lang="ru-RU"/>
              <a:pPr>
                <a:defRPr/>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C7245F-B768-49F5-A464-D8AB0B5D4A3C}"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74836B-552D-4B08-BF23-D9F6669CBC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245F-B768-49F5-A464-D8AB0B5D4A3C}" type="datetimeFigureOut">
              <a:rPr lang="ru-RU" smtClean="0"/>
              <a:pPr/>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4836B-552D-4B08-BF23-D9F6669CBC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photoforum.ru/f/photo/000/050/50125_8.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ran.ru/gazetanu/2003/01/nu02/wvmnu_p3_02_012003.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fs-west.com.ua/ua/water/mo.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685800" y="357166"/>
            <a:ext cx="7772400" cy="6072230"/>
          </a:xfrm>
        </p:spPr>
        <p:txBody>
          <a:bodyPr/>
          <a:lstStyle/>
          <a:p>
            <a:pPr algn="ctr">
              <a:buNone/>
            </a:pPr>
            <a:r>
              <a:rPr lang="ru-RU" sz="1050" b="1" dirty="0" smtClean="0">
                <a:solidFill>
                  <a:srgbClr val="000000"/>
                </a:solidFill>
              </a:rPr>
              <a:t>Государственное бюджетное учреждение дополнительного образования</a:t>
            </a:r>
            <a:endParaRPr lang="ru-RU" sz="1050" dirty="0" smtClean="0">
              <a:solidFill>
                <a:srgbClr val="000000"/>
              </a:solidFill>
            </a:endParaRPr>
          </a:p>
          <a:p>
            <a:pPr algn="ctr">
              <a:buNone/>
            </a:pPr>
            <a:r>
              <a:rPr lang="ru-RU" sz="1050" b="1" dirty="0" smtClean="0">
                <a:solidFill>
                  <a:srgbClr val="000000"/>
                </a:solidFill>
              </a:rPr>
              <a:t>Центр дополнительного образования «ЭкоМир»  Липецкой области</a:t>
            </a:r>
            <a:endParaRPr lang="ru-RU" sz="1050" dirty="0" smtClean="0">
              <a:solidFill>
                <a:srgbClr val="000000"/>
              </a:solidFill>
            </a:endParaRP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Дополнительная общеобразовательная общеразвивающая программа</a:t>
            </a:r>
          </a:p>
          <a:p>
            <a:pPr algn="ctr">
              <a:buNone/>
            </a:pPr>
            <a:r>
              <a:rPr lang="ru-RU" sz="1050" dirty="0" smtClean="0">
                <a:solidFill>
                  <a:srgbClr val="000000"/>
                </a:solidFill>
              </a:rPr>
              <a:t>естественнонаучной направленности</a:t>
            </a:r>
          </a:p>
          <a:p>
            <a:pPr algn="ctr">
              <a:buNone/>
            </a:pPr>
            <a:r>
              <a:rPr lang="ru-RU" sz="1050" b="1" dirty="0" smtClean="0">
                <a:solidFill>
                  <a:srgbClr val="000000"/>
                </a:solidFill>
              </a:rPr>
              <a:t>«Путешествие в мир генетики»</a:t>
            </a:r>
            <a:endParaRPr lang="ru-RU" sz="1050" dirty="0" smtClean="0">
              <a:solidFill>
                <a:srgbClr val="000000"/>
              </a:solidFill>
            </a:endParaRPr>
          </a:p>
          <a:p>
            <a:pPr algn="ctr">
              <a:buNone/>
            </a:pPr>
            <a:r>
              <a:rPr lang="ru-RU" sz="1050" b="1" dirty="0" smtClean="0">
                <a:solidFill>
                  <a:srgbClr val="000000"/>
                </a:solidFill>
              </a:rPr>
              <a:t> </a:t>
            </a:r>
          </a:p>
          <a:p>
            <a:pPr algn="ctr">
              <a:buNone/>
            </a:pPr>
            <a:r>
              <a:rPr lang="ru-RU" sz="1050" b="1" dirty="0" smtClean="0">
                <a:solidFill>
                  <a:srgbClr val="000000"/>
                </a:solidFill>
              </a:rPr>
              <a:t>Тема : Генная и клеточная инженерия</a:t>
            </a:r>
          </a:p>
          <a:p>
            <a:pPr algn="ctr">
              <a:buNone/>
            </a:pPr>
            <a:endParaRPr lang="ru-RU" sz="1050" dirty="0" smtClean="0">
              <a:solidFill>
                <a:srgbClr val="000000"/>
              </a:solidFill>
            </a:endParaRPr>
          </a:p>
          <a:p>
            <a:pPr algn="ctr">
              <a:buNone/>
            </a:pPr>
            <a:r>
              <a:rPr lang="ru-RU" sz="1050" dirty="0" smtClean="0">
                <a:solidFill>
                  <a:srgbClr val="000000"/>
                </a:solidFill>
              </a:rPr>
              <a:t>Возраст учащихся: 14-16 лет</a:t>
            </a:r>
          </a:p>
          <a:p>
            <a:pPr algn="ctr">
              <a:buNone/>
            </a:pPr>
            <a:r>
              <a:rPr lang="ru-RU" sz="1050" dirty="0" smtClean="0">
                <a:solidFill>
                  <a:srgbClr val="000000"/>
                </a:solidFill>
              </a:rPr>
              <a:t>Срок реализации: 1 год</a:t>
            </a:r>
          </a:p>
          <a:p>
            <a:pPr algn="ctr">
              <a:buNone/>
            </a:pPr>
            <a:r>
              <a:rPr lang="ru-RU" sz="1050" dirty="0" smtClean="0">
                <a:solidFill>
                  <a:srgbClr val="000000"/>
                </a:solidFill>
              </a:rPr>
              <a:t> Группа </a:t>
            </a:r>
            <a:r>
              <a:rPr lang="en-US" sz="1050" dirty="0" smtClean="0">
                <a:solidFill>
                  <a:srgbClr val="000000"/>
                </a:solidFill>
              </a:rPr>
              <a:t>1</a:t>
            </a:r>
            <a:endParaRPr lang="ru-RU" sz="1050" dirty="0" smtClean="0">
              <a:solidFill>
                <a:srgbClr val="000000"/>
              </a:solidFill>
            </a:endParaRPr>
          </a:p>
          <a:p>
            <a:pPr algn="ctr">
              <a:buNone/>
            </a:pPr>
            <a:r>
              <a:rPr lang="en-US" sz="1050" dirty="0" smtClean="0">
                <a:solidFill>
                  <a:srgbClr val="000000"/>
                </a:solidFill>
              </a:rPr>
              <a:t>13</a:t>
            </a:r>
            <a:r>
              <a:rPr lang="ru-RU" sz="1050" dirty="0" smtClean="0">
                <a:solidFill>
                  <a:srgbClr val="000000"/>
                </a:solidFill>
              </a:rPr>
              <a:t>.</a:t>
            </a:r>
            <a:r>
              <a:rPr lang="en-US" sz="1050" dirty="0" smtClean="0">
                <a:solidFill>
                  <a:srgbClr val="000000"/>
                </a:solidFill>
              </a:rPr>
              <a:t>04</a:t>
            </a:r>
            <a:r>
              <a:rPr lang="ru-RU" sz="1050" dirty="0" smtClean="0">
                <a:solidFill>
                  <a:srgbClr val="000000"/>
                </a:solidFill>
              </a:rPr>
              <a:t>.2020</a:t>
            </a:r>
          </a:p>
          <a:p>
            <a:pPr algn="ctr">
              <a:buNone/>
            </a:pPr>
            <a:r>
              <a:rPr lang="en-US" sz="1050" dirty="0" smtClean="0">
                <a:solidFill>
                  <a:srgbClr val="000000"/>
                </a:solidFill>
              </a:rPr>
              <a:t>18</a:t>
            </a:r>
            <a:r>
              <a:rPr lang="ru-RU" sz="1050" dirty="0" smtClean="0">
                <a:solidFill>
                  <a:srgbClr val="000000"/>
                </a:solidFill>
              </a:rPr>
              <a:t>:</a:t>
            </a:r>
            <a:r>
              <a:rPr lang="en-US" sz="1050" dirty="0" smtClean="0">
                <a:solidFill>
                  <a:srgbClr val="000000"/>
                </a:solidFill>
              </a:rPr>
              <a:t>10</a:t>
            </a:r>
            <a:r>
              <a:rPr lang="ru-RU" sz="1050" dirty="0" smtClean="0">
                <a:solidFill>
                  <a:srgbClr val="000000"/>
                </a:solidFill>
              </a:rPr>
              <a:t>-</a:t>
            </a:r>
            <a:r>
              <a:rPr lang="en-US" sz="1050" dirty="0" smtClean="0">
                <a:solidFill>
                  <a:srgbClr val="000000"/>
                </a:solidFill>
              </a:rPr>
              <a:t>18</a:t>
            </a:r>
            <a:r>
              <a:rPr lang="ru-RU" sz="1050" smtClean="0">
                <a:solidFill>
                  <a:srgbClr val="000000"/>
                </a:solidFill>
              </a:rPr>
              <a:t>:</a:t>
            </a:r>
            <a:r>
              <a:rPr lang="ru-RU" sz="1050" smtClean="0">
                <a:solidFill>
                  <a:srgbClr val="000000"/>
                </a:solidFill>
              </a:rPr>
              <a:t>50 19:00-19:40</a:t>
            </a:r>
            <a:endParaRPr lang="en-US" sz="1050" dirty="0" smtClean="0">
              <a:solidFill>
                <a:srgbClr val="000000"/>
              </a:solidFill>
            </a:endParaRPr>
          </a:p>
          <a:p>
            <a:pPr algn="ctr">
              <a:buNone/>
            </a:pPr>
            <a:endParaRPr lang="en-US" sz="1050" dirty="0" smtClean="0">
              <a:solidFill>
                <a:srgbClr val="000000"/>
              </a:solidFill>
            </a:endParaRPr>
          </a:p>
          <a:p>
            <a:pPr algn="ctr">
              <a:buNone/>
            </a:pPr>
            <a:endParaRPr lang="ru-RU" sz="1050" dirty="0" smtClean="0">
              <a:solidFill>
                <a:srgbClr val="000000"/>
              </a:solidFill>
            </a:endParaRPr>
          </a:p>
          <a:p>
            <a:pPr algn="r">
              <a:buNone/>
            </a:pPr>
            <a:r>
              <a:rPr lang="ru-RU" sz="1050" dirty="0" smtClean="0">
                <a:solidFill>
                  <a:srgbClr val="000000"/>
                </a:solidFill>
              </a:rPr>
              <a:t>Составитель:</a:t>
            </a:r>
          </a:p>
          <a:p>
            <a:pPr algn="r">
              <a:buNone/>
            </a:pPr>
            <a:r>
              <a:rPr lang="ru-RU" sz="1050" dirty="0" smtClean="0">
                <a:solidFill>
                  <a:srgbClr val="000000"/>
                </a:solidFill>
              </a:rPr>
              <a:t>Негуляев Евгений Владимирович, </a:t>
            </a:r>
          </a:p>
          <a:p>
            <a:pPr algn="r">
              <a:buNone/>
            </a:pPr>
            <a:r>
              <a:rPr lang="ru-RU" sz="1050" dirty="0" smtClean="0">
                <a:solidFill>
                  <a:srgbClr val="000000"/>
                </a:solidFill>
              </a:rPr>
              <a:t>педагог дополнительного образования</a:t>
            </a:r>
          </a:p>
          <a:p>
            <a:pPr algn="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 </a:t>
            </a:r>
          </a:p>
          <a:p>
            <a:pPr algn="ctr">
              <a:buNone/>
            </a:pPr>
            <a:r>
              <a:rPr lang="ru-RU" sz="1050" dirty="0" smtClean="0">
                <a:solidFill>
                  <a:srgbClr val="000000"/>
                </a:solidFill>
              </a:rPr>
              <a:t>г. Липецк, 2020</a:t>
            </a:r>
          </a:p>
          <a:p>
            <a:endParaRPr lang="ru-RU"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071563" y="642938"/>
            <a:ext cx="7570787" cy="1439862"/>
          </a:xfrm>
        </p:spPr>
        <p:txBody>
          <a:bodyPr>
            <a:normAutofit fontScale="90000"/>
          </a:bodyPr>
          <a:lstStyle/>
          <a:p>
            <a:pPr eaLnBrk="1" fontAlgn="auto" hangingPunct="1">
              <a:spcAft>
                <a:spcPts val="0"/>
              </a:spcAft>
              <a:defRPr/>
            </a:pPr>
            <a:r>
              <a:rPr lang="ru-RU" sz="3200" b="1" dirty="0" smtClean="0">
                <a:solidFill>
                  <a:srgbClr val="000099"/>
                </a:solidFill>
              </a:rPr>
              <a:t>Метод пересадки ядер соматических клеток в яйцеклетки.</a:t>
            </a:r>
            <a:br>
              <a:rPr lang="ru-RU" sz="3200" b="1" dirty="0" smtClean="0">
                <a:solidFill>
                  <a:srgbClr val="000099"/>
                </a:solidFill>
              </a:rPr>
            </a:br>
            <a:endParaRPr lang="ru-RU" sz="3200" b="1" dirty="0" smtClean="0">
              <a:solidFill>
                <a:srgbClr val="000099"/>
              </a:solidFill>
            </a:endParaRPr>
          </a:p>
        </p:txBody>
      </p:sp>
      <p:sp>
        <p:nvSpPr>
          <p:cNvPr id="13315" name="Rectangle 3"/>
          <p:cNvSpPr>
            <a:spLocks noGrp="1" noRot="1" noChangeArrowheads="1"/>
          </p:cNvSpPr>
          <p:nvPr>
            <p:ph idx="1"/>
          </p:nvPr>
        </p:nvSpPr>
        <p:spPr>
          <a:xfrm>
            <a:off x="1187450" y="2349500"/>
            <a:ext cx="6397625" cy="803275"/>
          </a:xfrm>
        </p:spPr>
        <p:txBody>
          <a:bodyPr/>
          <a:lstStyle/>
          <a:p>
            <a:pPr algn="ctr" eaLnBrk="1" hangingPunct="1">
              <a:buFont typeface="Wingdings" pitchFamily="2" charset="2"/>
              <a:buNone/>
            </a:pPr>
            <a:r>
              <a:rPr lang="ru-RU" sz="2800" b="1" smtClean="0">
                <a:solidFill>
                  <a:srgbClr val="000099"/>
                </a:solidFill>
              </a:rPr>
              <a:t>Путь для клонирования животных.</a:t>
            </a:r>
            <a:endParaRPr lang="ru-RU" sz="2800" smtClean="0">
              <a:solidFill>
                <a:srgbClr val="000099"/>
              </a:solidFill>
            </a:endParaRPr>
          </a:p>
        </p:txBody>
      </p:sp>
      <p:pic>
        <p:nvPicPr>
          <p:cNvPr id="13316" name="Picture 4" descr="0287"/>
          <p:cNvPicPr>
            <a:picLocks noChangeAspect="1" noChangeArrowheads="1"/>
          </p:cNvPicPr>
          <p:nvPr/>
        </p:nvPicPr>
        <p:blipFill>
          <a:blip r:embed="rId2"/>
          <a:srcRect/>
          <a:stretch>
            <a:fillRect/>
          </a:stretch>
        </p:blipFill>
        <p:spPr bwMode="auto">
          <a:xfrm>
            <a:off x="6357938" y="4572000"/>
            <a:ext cx="2371725" cy="1857375"/>
          </a:xfrm>
          <a:prstGeom prst="rect">
            <a:avLst/>
          </a:prstGeom>
          <a:noFill/>
          <a:ln w="9525">
            <a:noFill/>
            <a:miter lim="800000"/>
            <a:headEnd/>
            <a:tailEnd/>
          </a:ln>
        </p:spPr>
      </p:pic>
      <p:pic>
        <p:nvPicPr>
          <p:cNvPr id="13317" name="Picture 5" descr="0632"/>
          <p:cNvPicPr>
            <a:picLocks noChangeAspect="1" noChangeArrowheads="1"/>
          </p:cNvPicPr>
          <p:nvPr/>
        </p:nvPicPr>
        <p:blipFill>
          <a:blip r:embed="rId3"/>
          <a:srcRect/>
          <a:stretch>
            <a:fillRect/>
          </a:stretch>
        </p:blipFill>
        <p:spPr bwMode="auto">
          <a:xfrm>
            <a:off x="357188" y="4357688"/>
            <a:ext cx="2636837" cy="2254250"/>
          </a:xfrm>
          <a:prstGeom prst="rect">
            <a:avLst/>
          </a:prstGeom>
          <a:noFill/>
          <a:ln w="9525">
            <a:noFill/>
            <a:miter lim="800000"/>
            <a:headEnd/>
            <a:tailEnd/>
          </a:ln>
        </p:spPr>
      </p:pic>
      <p:pic>
        <p:nvPicPr>
          <p:cNvPr id="13318" name="Picture 6" descr="Картинка 10 из 1265">
            <a:hlinkClick r:id="rId4"/>
          </p:cNvPr>
          <p:cNvPicPr>
            <a:picLocks noChangeAspect="1" noChangeArrowheads="1"/>
          </p:cNvPicPr>
          <p:nvPr/>
        </p:nvPicPr>
        <p:blipFill>
          <a:blip r:embed="rId5"/>
          <a:srcRect l="6877" t="5173" r="4475"/>
          <a:stretch>
            <a:fillRect/>
          </a:stretch>
        </p:blipFill>
        <p:spPr bwMode="auto">
          <a:xfrm>
            <a:off x="3500438" y="3714750"/>
            <a:ext cx="2452687" cy="2286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642938"/>
          </a:xfrm>
        </p:spPr>
        <p:txBody>
          <a:bodyPr>
            <a:normAutofit fontScale="90000"/>
          </a:bodyPr>
          <a:lstStyle/>
          <a:p>
            <a:pPr eaLnBrk="1" fontAlgn="auto" hangingPunct="1">
              <a:spcAft>
                <a:spcPts val="0"/>
              </a:spcAft>
              <a:defRPr/>
            </a:pPr>
            <a:r>
              <a:rPr lang="ru-RU" b="1" dirty="0" smtClean="0">
                <a:solidFill>
                  <a:srgbClr val="0000CC"/>
                </a:solidFill>
              </a:rPr>
              <a:t>Что такое клонирование?</a:t>
            </a:r>
            <a:endParaRPr lang="ru-RU" b="1" dirty="0">
              <a:solidFill>
                <a:srgbClr val="0000CC"/>
              </a:solidFill>
            </a:endParaRPr>
          </a:p>
        </p:txBody>
      </p:sp>
      <p:sp>
        <p:nvSpPr>
          <p:cNvPr id="40963" name="Содержимое 2"/>
          <p:cNvSpPr>
            <a:spLocks noGrp="1"/>
          </p:cNvSpPr>
          <p:nvPr>
            <p:ph idx="1"/>
          </p:nvPr>
        </p:nvSpPr>
        <p:spPr>
          <a:xfrm>
            <a:off x="357188" y="642938"/>
            <a:ext cx="8229600" cy="2286000"/>
          </a:xfrm>
        </p:spPr>
        <p:txBody>
          <a:bodyPr>
            <a:normAutofit lnSpcReduction="10000"/>
          </a:bodyPr>
          <a:lstStyle/>
          <a:p>
            <a:pPr marL="365760" indent="-283464" eaLnBrk="1" fontAlgn="auto" hangingPunct="1">
              <a:lnSpc>
                <a:spcPct val="80000"/>
              </a:lnSpc>
              <a:spcAft>
                <a:spcPts val="0"/>
              </a:spcAft>
              <a:buFont typeface="Wingdings 2"/>
              <a:buChar char=""/>
              <a:defRPr/>
            </a:pPr>
            <a:r>
              <a:rPr lang="ru-RU" sz="2400" b="1" smtClean="0">
                <a:solidFill>
                  <a:srgbClr val="FF0000"/>
                </a:solidFill>
              </a:rPr>
              <a:t>КЛОНИРОВАНИЕ</a:t>
            </a:r>
            <a:r>
              <a:rPr lang="ru-RU" sz="2400" b="1" smtClean="0"/>
              <a:t>  - воспроизведение генетически однородных организмов путём бесполого размножения. При клонировании исходный организм служит родоначальником клона – ряда организмов</a:t>
            </a:r>
            <a:r>
              <a:rPr lang="ru-RU" sz="2400" b="1" smtClean="0">
                <a:latin typeface="Arial" charset="0"/>
              </a:rPr>
              <a:t>, </a:t>
            </a:r>
            <a:r>
              <a:rPr lang="ru-RU" sz="2400" b="1" smtClean="0"/>
              <a:t>повторяющих из поколения в поколение и </a:t>
            </a:r>
            <a:r>
              <a:rPr lang="ru-RU" sz="2400" b="1" i="1" smtClean="0"/>
              <a:t>генотип</a:t>
            </a:r>
            <a:r>
              <a:rPr lang="ru-RU" sz="2400" b="1" smtClean="0"/>
              <a:t>, и все признаки родоначальника. Таким образом, сущность клонирования заключается в повторении одной и той же генетической информации. </a:t>
            </a:r>
          </a:p>
        </p:txBody>
      </p:sp>
      <p:pic>
        <p:nvPicPr>
          <p:cNvPr id="40964" name="Picture 3" descr="C:\Documents and Settings\Администратор\Рабочий стол\Клонирование\клонирование\Безымянный.JPG"/>
          <p:cNvPicPr>
            <a:picLocks noChangeAspect="1" noChangeArrowheads="1"/>
          </p:cNvPicPr>
          <p:nvPr/>
        </p:nvPicPr>
        <p:blipFill>
          <a:blip r:embed="rId2">
            <a:lum bright="-20000" contrast="20000"/>
          </a:blip>
          <a:srcRect/>
          <a:stretch>
            <a:fillRect/>
          </a:stretch>
        </p:blipFill>
        <p:spPr bwMode="auto">
          <a:xfrm>
            <a:off x="214282" y="3071810"/>
            <a:ext cx="4887947"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5286375" y="3643313"/>
            <a:ext cx="3429000" cy="2586037"/>
          </a:xfrm>
          <a:prstGeom prst="rect">
            <a:avLst/>
          </a:prstGeom>
        </p:spPr>
        <p:txBody>
          <a:bodyPr>
            <a:spAutoFit/>
          </a:bodyPr>
          <a:lstStyle/>
          <a:p>
            <a:pPr marL="342900" indent="-342900" fontAlgn="auto">
              <a:spcBef>
                <a:spcPts val="0"/>
              </a:spcBef>
              <a:spcAft>
                <a:spcPts val="0"/>
              </a:spcAft>
              <a:buFontTx/>
              <a:buAutoNum type="arabicParenR"/>
              <a:defRPr/>
            </a:pPr>
            <a:r>
              <a:rPr lang="ru-RU" b="1" dirty="0">
                <a:latin typeface="+mn-lt"/>
                <a:cs typeface="Arial" charset="0"/>
              </a:rPr>
              <a:t>Яйцеклетка</a:t>
            </a:r>
          </a:p>
          <a:p>
            <a:pPr marL="342900" indent="-342900" fontAlgn="auto">
              <a:spcBef>
                <a:spcPts val="0"/>
              </a:spcBef>
              <a:spcAft>
                <a:spcPts val="0"/>
              </a:spcAft>
              <a:buFontTx/>
              <a:buAutoNum type="arabicParenR"/>
              <a:defRPr/>
            </a:pPr>
            <a:r>
              <a:rPr lang="ru-RU" b="1" dirty="0">
                <a:latin typeface="+mn-lt"/>
                <a:cs typeface="Arial" charset="0"/>
              </a:rPr>
              <a:t> Клетка тела</a:t>
            </a:r>
          </a:p>
          <a:p>
            <a:pPr marL="342900" indent="-342900" fontAlgn="auto">
              <a:spcBef>
                <a:spcPts val="0"/>
              </a:spcBef>
              <a:spcAft>
                <a:spcPts val="0"/>
              </a:spcAft>
              <a:buFontTx/>
              <a:buAutoNum type="arabicParenR" startAt="3"/>
              <a:defRPr/>
            </a:pPr>
            <a:r>
              <a:rPr lang="ru-RU" b="1" dirty="0">
                <a:latin typeface="+mn-lt"/>
                <a:cs typeface="Arial" charset="0"/>
              </a:rPr>
              <a:t>Ядра клеток удаляются</a:t>
            </a:r>
          </a:p>
          <a:p>
            <a:pPr marL="342900" indent="-342900" fontAlgn="auto">
              <a:spcBef>
                <a:spcPts val="0"/>
              </a:spcBef>
              <a:spcAft>
                <a:spcPts val="0"/>
              </a:spcAft>
              <a:buFontTx/>
              <a:buAutoNum type="arabicParenR" startAt="3"/>
              <a:defRPr/>
            </a:pPr>
            <a:r>
              <a:rPr lang="ru-RU" b="1" dirty="0">
                <a:latin typeface="+mn-lt"/>
                <a:cs typeface="Arial" charset="0"/>
              </a:rPr>
              <a:t>Ядро клетки тела внедряется в яйцеклетку</a:t>
            </a:r>
          </a:p>
          <a:p>
            <a:pPr marL="342900" indent="-342900" fontAlgn="auto">
              <a:spcBef>
                <a:spcPts val="0"/>
              </a:spcBef>
              <a:spcAft>
                <a:spcPts val="0"/>
              </a:spcAft>
              <a:buFontTx/>
              <a:buAutoNum type="arabicParenR" startAt="3"/>
              <a:defRPr/>
            </a:pPr>
            <a:r>
              <a:rPr lang="ru-RU" b="1" dirty="0">
                <a:latin typeface="+mn-lt"/>
                <a:cs typeface="Arial" charset="0"/>
              </a:rPr>
              <a:t> Клонированная клетка становится эмбрионом</a:t>
            </a:r>
          </a:p>
          <a:p>
            <a:pPr marL="342900" indent="-342900" fontAlgn="auto">
              <a:spcBef>
                <a:spcPts val="0"/>
              </a:spcBef>
              <a:spcAft>
                <a:spcPts val="0"/>
              </a:spcAft>
              <a:buFontTx/>
              <a:buAutoNum type="arabicParenR" startAt="3"/>
              <a:defRPr/>
            </a:pPr>
            <a:r>
              <a:rPr lang="ru-RU" b="1" dirty="0">
                <a:latin typeface="+mn-lt"/>
                <a:cs typeface="Arial" charset="0"/>
              </a:rPr>
              <a:t> Стволовые клетки, полученные из эмбрионов.</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1428750" y="0"/>
            <a:ext cx="8229600" cy="714375"/>
          </a:xfrm>
        </p:spPr>
        <p:txBody>
          <a:bodyPr>
            <a:normAutofit fontScale="90000"/>
          </a:bodyPr>
          <a:lstStyle/>
          <a:p>
            <a:pPr eaLnBrk="1" fontAlgn="auto" hangingPunct="1">
              <a:spcAft>
                <a:spcPts val="0"/>
              </a:spcAft>
              <a:defRPr/>
            </a:pPr>
            <a:r>
              <a:rPr lang="ru-RU" b="1" dirty="0" smtClean="0">
                <a:solidFill>
                  <a:srgbClr val="000099"/>
                </a:solidFill>
              </a:rPr>
              <a:t>Клонирование растений</a:t>
            </a:r>
          </a:p>
        </p:txBody>
      </p:sp>
      <p:sp>
        <p:nvSpPr>
          <p:cNvPr id="15363" name="Содержимое 2"/>
          <p:cNvSpPr>
            <a:spLocks noGrp="1"/>
          </p:cNvSpPr>
          <p:nvPr>
            <p:ph idx="1"/>
          </p:nvPr>
        </p:nvSpPr>
        <p:spPr>
          <a:xfrm>
            <a:off x="1000125" y="571500"/>
            <a:ext cx="8143875" cy="6286500"/>
          </a:xfrm>
        </p:spPr>
        <p:txBody>
          <a:bodyPr/>
          <a:lstStyle/>
          <a:p>
            <a:pPr eaLnBrk="1" hangingPunct="1">
              <a:buFont typeface="Wingdings" pitchFamily="2" charset="2"/>
              <a:buChar char="Ø"/>
            </a:pPr>
            <a:endParaRPr lang="ru-RU" sz="2400" b="1" smtClean="0"/>
          </a:p>
          <a:p>
            <a:pPr eaLnBrk="1" hangingPunct="1">
              <a:buFont typeface="Wingdings" pitchFamily="2" charset="2"/>
              <a:buChar char="Ø"/>
            </a:pPr>
            <a:r>
              <a:rPr lang="ru-RU" sz="2400" b="1" smtClean="0"/>
              <a:t>У растения берут какую-нибудь ткань, например, кусочек корнеплода моркови, помещают в колбу или пробирку с плотной питательной средой, добавляют гормоны роста. Через некоторое время клетки теряют признаки прежней дифференцировки и приступают к размножению. В это время клетки можно рассадить по одной штуке в множество колб или пробирок, и процесс пойдет с прежним темпом в каждой из них. Образуется клеточная масса (каллус), в которой далее идет формирование органов: корня, стебля, листьев и в конце концов цветков. Растение в пробирке готово. </a:t>
            </a:r>
          </a:p>
          <a:p>
            <a:pPr eaLnBrk="1" hangingPunct="1">
              <a:buFont typeface="Wingdings" pitchFamily="2" charset="2"/>
              <a:buChar char="Ø"/>
            </a:pPr>
            <a:r>
              <a:rPr lang="ru-RU" sz="2400" b="1" smtClean="0">
                <a:solidFill>
                  <a:srgbClr val="FF0000"/>
                </a:solidFill>
              </a:rPr>
              <a:t>Ценность метода клонирования растений заключается в том, что таким образом удается вырастить стерильный, не пораженный вирусами или бактериями, посадочный материал. </a:t>
            </a:r>
          </a:p>
          <a:p>
            <a:pPr eaLnBrk="1" hangingPunct="1">
              <a:buFont typeface="Wingdings" pitchFamily="2" charset="2"/>
              <a:buChar char="Ø"/>
            </a:pPr>
            <a:endParaRPr lang="ru-RU" sz="1600" smtClean="0"/>
          </a:p>
          <a:p>
            <a:pPr eaLnBrk="1" hangingPunct="1">
              <a:buFont typeface="Wingdings" pitchFamily="2" charset="2"/>
              <a:buChar char="Ø"/>
            </a:pPr>
            <a:endParaRPr lang="ru-RU" sz="1600" smtClean="0"/>
          </a:p>
          <a:p>
            <a:pPr eaLnBrk="1" hangingPunct="1">
              <a:buFont typeface="Wingdings" pitchFamily="2" charset="2"/>
              <a:buChar char="Ø"/>
            </a:pPr>
            <a:endParaRPr lang="ru-RU" sz="1600" smtClean="0"/>
          </a:p>
          <a:p>
            <a:pPr eaLnBrk="1" hangingPunct="1"/>
            <a:endParaRPr lang="ru-RU" sz="1300" smtClean="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Администратор\Рабочий стол\Клонирование\клонирование\клонирование растений.jpg"/>
          <p:cNvPicPr>
            <a:picLocks noChangeAspect="1" noChangeArrowheads="1"/>
          </p:cNvPicPr>
          <p:nvPr/>
        </p:nvPicPr>
        <p:blipFill>
          <a:blip r:embed="rId2">
            <a:lum bright="-20000" contrast="20000"/>
          </a:blip>
          <a:srcRect/>
          <a:stretch>
            <a:fillRect/>
          </a:stretch>
        </p:blipFill>
        <p:spPr bwMode="auto">
          <a:xfrm>
            <a:off x="250825" y="-7938"/>
            <a:ext cx="8893175" cy="68913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142976" y="1844675"/>
            <a:ext cx="7786742" cy="2530475"/>
          </a:xfrm>
          <a:prstGeom prst="rect">
            <a:avLst/>
          </a:prstGeom>
          <a:noFill/>
          <a:ln w="9525">
            <a:noFill/>
            <a:miter lim="800000"/>
            <a:headEnd/>
            <a:tailEnd/>
          </a:ln>
        </p:spPr>
        <p:txBody>
          <a:bodyPr>
            <a:prstTxWarp prst="textCanUp">
              <a:avLst/>
            </a:prstTxWarp>
            <a:spAutoFit/>
          </a:bodyPr>
          <a:lstStyle/>
          <a:p>
            <a:pPr algn="ctr">
              <a:spcBef>
                <a:spcPct val="50000"/>
              </a:spcBef>
              <a:defRPr/>
            </a:pPr>
            <a:r>
              <a:rPr lang="ru-RU"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Клонирование животных</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Администратор\Рабочий стол\Клонирование\клонирование\клонирование овечки.jpg"/>
          <p:cNvPicPr>
            <a:picLocks noChangeAspect="1" noChangeArrowheads="1"/>
          </p:cNvPicPr>
          <p:nvPr/>
        </p:nvPicPr>
        <p:blipFill>
          <a:blip r:embed="rId2">
            <a:lum bright="-20000" contrast="20000"/>
          </a:blip>
          <a:srcRect/>
          <a:stretch>
            <a:fillRect/>
          </a:stretch>
        </p:blipFill>
        <p:spPr bwMode="auto">
          <a:xfrm>
            <a:off x="285750" y="214313"/>
            <a:ext cx="8643938" cy="635793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a:xfrm>
            <a:off x="914400" y="214313"/>
            <a:ext cx="8229600" cy="428625"/>
          </a:xfrm>
        </p:spPr>
        <p:txBody>
          <a:bodyPr>
            <a:normAutofit fontScale="90000"/>
          </a:bodyPr>
          <a:lstStyle/>
          <a:p>
            <a:pPr eaLnBrk="1" fontAlgn="auto" hangingPunct="1">
              <a:spcAft>
                <a:spcPts val="0"/>
              </a:spcAft>
              <a:defRPr/>
            </a:pPr>
            <a:r>
              <a:rPr lang="ru-RU" b="1" smtClean="0">
                <a:solidFill>
                  <a:srgbClr val="4E0235"/>
                </a:solidFill>
              </a:rPr>
              <a:t>Клонирование терапевтическое</a:t>
            </a:r>
          </a:p>
        </p:txBody>
      </p:sp>
      <p:pic>
        <p:nvPicPr>
          <p:cNvPr id="19459" name="Picture 2" descr="G:\клонирование\гены.png"/>
          <p:cNvPicPr>
            <a:picLocks noChangeAspect="1" noChangeArrowheads="1"/>
          </p:cNvPicPr>
          <p:nvPr/>
        </p:nvPicPr>
        <p:blipFill>
          <a:blip r:embed="rId2">
            <a:lum bright="-20000" contrast="20000"/>
          </a:blip>
          <a:srcRect/>
          <a:stretch>
            <a:fillRect/>
          </a:stretch>
        </p:blipFill>
        <p:spPr bwMode="auto">
          <a:xfrm>
            <a:off x="1500188" y="785813"/>
            <a:ext cx="6572250" cy="58261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428604"/>
            <a:ext cx="7488237" cy="1582738"/>
          </a:xfrm>
        </p:spPr>
        <p:txBody>
          <a:bodyPr>
            <a:normAutofit fontScale="90000"/>
          </a:bodyPr>
          <a:lstStyle/>
          <a:p>
            <a:pPr eaLnBrk="1" hangingPunct="1">
              <a:defRPr/>
            </a:pPr>
            <a:r>
              <a:rPr lang="ru-RU" sz="6600" b="1" i="1" dirty="0" smtClean="0">
                <a:solidFill>
                  <a:srgbClr val="0000FF"/>
                </a:solidFill>
              </a:rPr>
              <a:t/>
            </a:r>
            <a:br>
              <a:rPr lang="ru-RU" sz="6600" b="1" i="1" dirty="0" smtClean="0">
                <a:solidFill>
                  <a:srgbClr val="0000FF"/>
                </a:solidFill>
              </a:rPr>
            </a:br>
            <a:r>
              <a:rPr lang="ru-RU" sz="6000" b="1" i="1" dirty="0" smtClean="0">
                <a:solidFill>
                  <a:srgbClr val="0000FF"/>
                </a:solidFill>
              </a:rPr>
              <a:t/>
            </a:r>
            <a:br>
              <a:rPr lang="ru-RU" sz="6000" b="1" i="1" dirty="0" smtClean="0">
                <a:solidFill>
                  <a:srgbClr val="0000FF"/>
                </a:solidFill>
              </a:rPr>
            </a:br>
            <a:r>
              <a:rPr lang="ru-RU" sz="6000" b="1" i="1" dirty="0" smtClean="0">
                <a:solidFill>
                  <a:srgbClr val="0000FF"/>
                </a:solidFill>
              </a:rPr>
              <a:t>Генная инженерия</a:t>
            </a:r>
          </a:p>
        </p:txBody>
      </p:sp>
      <p:sp>
        <p:nvSpPr>
          <p:cNvPr id="2051" name="Rectangle 3"/>
          <p:cNvSpPr>
            <a:spLocks noGrp="1" noChangeArrowheads="1"/>
          </p:cNvSpPr>
          <p:nvPr>
            <p:ph type="subTitle" idx="1"/>
          </p:nvPr>
        </p:nvSpPr>
        <p:spPr>
          <a:xfrm>
            <a:off x="2339975" y="5876925"/>
            <a:ext cx="6400800" cy="742950"/>
          </a:xfrm>
        </p:spPr>
        <p:txBody>
          <a:bodyPr/>
          <a:lstStyle/>
          <a:p>
            <a:pPr algn="r" eaLnBrk="1" hangingPunct="1">
              <a:defRPr/>
            </a:pPr>
            <a:endParaRPr lang="ru-RU"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468313" y="333375"/>
            <a:ext cx="8226425" cy="4497388"/>
          </a:xfrm>
        </p:spPr>
        <p:txBody>
          <a:bodyPr/>
          <a:lstStyle/>
          <a:p>
            <a:pPr eaLnBrk="1" hangingPunct="1">
              <a:defRPr/>
            </a:pPr>
            <a:r>
              <a:rPr lang="ru-RU" dirty="0" smtClean="0"/>
              <a:t>Генная инженерия находит широкое практическое применение в отраслях народного хозяйства, таких как микробиологическая промышленность, фармакологическая промышленность, пищевая промышленность и сельское хозяйство.</a:t>
            </a:r>
          </a:p>
        </p:txBody>
      </p:sp>
      <p:pic>
        <p:nvPicPr>
          <p:cNvPr id="4099" name="Picture 4" descr="54564587831"/>
          <p:cNvPicPr>
            <a:picLocks noChangeAspect="1" noChangeArrowheads="1"/>
          </p:cNvPicPr>
          <p:nvPr/>
        </p:nvPicPr>
        <p:blipFill>
          <a:blip r:embed="rId2"/>
          <a:srcRect/>
          <a:stretch>
            <a:fillRect/>
          </a:stretch>
        </p:blipFill>
        <p:spPr bwMode="auto">
          <a:xfrm>
            <a:off x="4356100" y="3573463"/>
            <a:ext cx="2303463" cy="1720850"/>
          </a:xfrm>
          <a:prstGeom prst="rect">
            <a:avLst/>
          </a:prstGeom>
          <a:noFill/>
          <a:ln w="9525">
            <a:noFill/>
            <a:miter lim="800000"/>
            <a:headEnd/>
            <a:tailEnd/>
          </a:ln>
        </p:spPr>
      </p:pic>
      <p:pic>
        <p:nvPicPr>
          <p:cNvPr id="4100" name="Picture 5" descr="54564"/>
          <p:cNvPicPr>
            <a:picLocks noChangeAspect="1" noChangeArrowheads="1"/>
          </p:cNvPicPr>
          <p:nvPr/>
        </p:nvPicPr>
        <p:blipFill>
          <a:blip r:embed="rId3"/>
          <a:srcRect/>
          <a:stretch>
            <a:fillRect/>
          </a:stretch>
        </p:blipFill>
        <p:spPr bwMode="auto">
          <a:xfrm>
            <a:off x="827088" y="3933825"/>
            <a:ext cx="2305050" cy="1747838"/>
          </a:xfrm>
          <a:prstGeom prst="rect">
            <a:avLst/>
          </a:prstGeom>
          <a:noFill/>
          <a:ln w="9525">
            <a:noFill/>
            <a:miter lim="800000"/>
            <a:headEnd/>
            <a:tailEnd/>
          </a:ln>
        </p:spPr>
      </p:pic>
      <p:pic>
        <p:nvPicPr>
          <p:cNvPr id="4101" name="Picture 6" descr="5456458"/>
          <p:cNvPicPr>
            <a:picLocks noChangeAspect="1" noChangeArrowheads="1"/>
          </p:cNvPicPr>
          <p:nvPr/>
        </p:nvPicPr>
        <p:blipFill>
          <a:blip r:embed="rId4"/>
          <a:srcRect/>
          <a:stretch>
            <a:fillRect/>
          </a:stretch>
        </p:blipFill>
        <p:spPr bwMode="auto">
          <a:xfrm>
            <a:off x="2555875" y="4941888"/>
            <a:ext cx="2303463" cy="1724025"/>
          </a:xfrm>
          <a:prstGeom prst="rect">
            <a:avLst/>
          </a:prstGeom>
          <a:noFill/>
          <a:ln w="9525">
            <a:noFill/>
            <a:miter lim="800000"/>
            <a:headEnd/>
            <a:tailEnd/>
          </a:ln>
        </p:spPr>
      </p:pic>
      <p:pic>
        <p:nvPicPr>
          <p:cNvPr id="4102" name="Picture 7" descr="5456458783"/>
          <p:cNvPicPr>
            <a:picLocks noChangeAspect="1" noChangeArrowheads="1"/>
          </p:cNvPicPr>
          <p:nvPr/>
        </p:nvPicPr>
        <p:blipFill>
          <a:blip r:embed="rId5"/>
          <a:srcRect/>
          <a:stretch>
            <a:fillRect/>
          </a:stretch>
        </p:blipFill>
        <p:spPr bwMode="auto">
          <a:xfrm>
            <a:off x="6443663" y="4797425"/>
            <a:ext cx="2268537" cy="1720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sz="half" idx="1"/>
          </p:nvPr>
        </p:nvSpPr>
        <p:spPr>
          <a:xfrm>
            <a:off x="455613" y="404813"/>
            <a:ext cx="4692650" cy="6119812"/>
          </a:xfrm>
        </p:spPr>
        <p:txBody>
          <a:bodyPr/>
          <a:lstStyle/>
          <a:p>
            <a:pPr eaLnBrk="1" hangingPunct="1">
              <a:defRPr/>
            </a:pPr>
            <a:r>
              <a:rPr lang="ru-RU" sz="2800" dirty="0" smtClean="0"/>
              <a:t>Одним из наиболее значимых отраслей в генной инженерии является производство лекарственных препаратов. Современные технологии производства различных лекарств позволяют излечивать тяжелейшие заболевания, или хотя бы замедлять их развитие.</a:t>
            </a:r>
          </a:p>
        </p:txBody>
      </p:sp>
      <p:pic>
        <p:nvPicPr>
          <p:cNvPr id="5123" name="Picture 4" descr="tabletka2"/>
          <p:cNvPicPr>
            <a:picLocks noGrp="1" noChangeAspect="1" noChangeArrowheads="1"/>
          </p:cNvPicPr>
          <p:nvPr>
            <p:ph sz="half" idx="2"/>
          </p:nvPr>
        </p:nvPicPr>
        <p:blipFill>
          <a:blip r:embed="rId2"/>
          <a:srcRect/>
          <a:stretch>
            <a:fillRect/>
          </a:stretch>
        </p:blipFill>
        <p:spPr>
          <a:xfrm>
            <a:off x="4932363" y="620713"/>
            <a:ext cx="3890962" cy="2925762"/>
          </a:xfrm>
          <a:noFill/>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ctrTitle"/>
          </p:nvPr>
        </p:nvSpPr>
        <p:spPr>
          <a:xfrm>
            <a:off x="1643063" y="428625"/>
            <a:ext cx="7772400" cy="1470025"/>
          </a:xfrm>
        </p:spPr>
        <p:txBody>
          <a:bodyPr/>
          <a:lstStyle/>
          <a:p>
            <a:pPr eaLnBrk="1" fontAlgn="auto" hangingPunct="1">
              <a:spcAft>
                <a:spcPts val="0"/>
              </a:spcAft>
              <a:defRPr/>
            </a:pPr>
            <a:r>
              <a:rPr lang="ru-RU" sz="4800" b="1" dirty="0" smtClean="0">
                <a:solidFill>
                  <a:srgbClr val="000099"/>
                </a:solidFill>
                <a:latin typeface="Arial" charset="0"/>
              </a:rPr>
              <a:t>Клеточная инженерия</a:t>
            </a:r>
          </a:p>
        </p:txBody>
      </p:sp>
      <p:pic>
        <p:nvPicPr>
          <p:cNvPr id="32773" name="Picture 5" descr="Картинка 24 из 725"/>
          <p:cNvPicPr>
            <a:picLocks noChangeAspect="1" noChangeArrowheads="1"/>
          </p:cNvPicPr>
          <p:nvPr/>
        </p:nvPicPr>
        <p:blipFill>
          <a:blip r:embed="rId2"/>
          <a:srcRect/>
          <a:stretch>
            <a:fillRect/>
          </a:stretch>
        </p:blipFill>
        <p:spPr bwMode="auto">
          <a:xfrm>
            <a:off x="2428860" y="2214554"/>
            <a:ext cx="5291098" cy="35384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sz="half" idx="1"/>
          </p:nvPr>
        </p:nvSpPr>
        <p:spPr>
          <a:xfrm>
            <a:off x="395288" y="404813"/>
            <a:ext cx="4692650" cy="6453187"/>
          </a:xfrm>
        </p:spPr>
        <p:txBody>
          <a:bodyPr/>
          <a:lstStyle/>
          <a:p>
            <a:pPr eaLnBrk="1" hangingPunct="1">
              <a:defRPr/>
            </a:pPr>
            <a:r>
              <a:rPr lang="ru-RU" sz="2400" dirty="0" smtClean="0"/>
              <a:t>С развитием генной инженерии всё чаще стали проводить различные опыты над животными, в результате которых ученые добивались своеобразной мутации организмов.</a:t>
            </a:r>
          </a:p>
          <a:p>
            <a:pPr eaLnBrk="1" hangingPunct="1">
              <a:defRPr/>
            </a:pPr>
            <a:r>
              <a:rPr lang="ru-RU" sz="2400" dirty="0" smtClean="0"/>
              <a:t>Так, например, компания «</a:t>
            </a:r>
            <a:r>
              <a:rPr lang="ru-RU" sz="2400" dirty="0" err="1" smtClean="0"/>
              <a:t>Lifestyle</a:t>
            </a:r>
            <a:r>
              <a:rPr lang="ru-RU" sz="2400" dirty="0" smtClean="0"/>
              <a:t> </a:t>
            </a:r>
            <a:r>
              <a:rPr lang="ru-RU" sz="2400" dirty="0" err="1" smtClean="0"/>
              <a:t>Pets</a:t>
            </a:r>
            <a:r>
              <a:rPr lang="ru-RU" sz="2400" dirty="0" smtClean="0"/>
              <a:t>» создала с помощью генной инженерии </a:t>
            </a:r>
            <a:r>
              <a:rPr lang="ru-RU" sz="2400" dirty="0" err="1" smtClean="0"/>
              <a:t>гипоаллергенного</a:t>
            </a:r>
            <a:r>
              <a:rPr lang="ru-RU" sz="2400" dirty="0" smtClean="0"/>
              <a:t> кота, названного </a:t>
            </a:r>
            <a:r>
              <a:rPr lang="ru-RU" sz="2400" dirty="0" err="1" smtClean="0"/>
              <a:t>Ашера</a:t>
            </a:r>
            <a:r>
              <a:rPr lang="ru-RU" sz="2400" dirty="0" smtClean="0"/>
              <a:t> ГД. В организм животного был введен некий ген, позволявший «обходить заболевания стороной».</a:t>
            </a:r>
          </a:p>
        </p:txBody>
      </p:sp>
      <p:pic>
        <p:nvPicPr>
          <p:cNvPr id="191492" name="Picture 4" descr="new_organisms_500px"/>
          <p:cNvPicPr>
            <a:picLocks noGrp="1" noChangeAspect="1" noChangeArrowheads="1"/>
          </p:cNvPicPr>
          <p:nvPr>
            <p:ph sz="half" idx="2"/>
          </p:nvPr>
        </p:nvPicPr>
        <p:blipFill>
          <a:blip r:embed="rId2"/>
          <a:srcRect/>
          <a:stretch>
            <a:fillRect/>
          </a:stretch>
        </p:blipFill>
        <p:spPr>
          <a:xfrm>
            <a:off x="5148263" y="1268413"/>
            <a:ext cx="3679825" cy="4497387"/>
          </a:xfr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diamond(in)">
                                      <p:cBhvr>
                                        <p:cTn id="7" dur="10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39750" y="404813"/>
            <a:ext cx="3810000" cy="2524125"/>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485775" y="2997200"/>
            <a:ext cx="4762500" cy="3543300"/>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4500563" y="0"/>
            <a:ext cx="2857500" cy="4067175"/>
          </a:xfrm>
          <a:prstGeom prst="rect">
            <a:avLst/>
          </a:prstGeom>
          <a:noFill/>
          <a:ln w="9525">
            <a:noFill/>
            <a:miter lim="800000"/>
            <a:headEnd/>
            <a:tailEnd/>
          </a:ln>
        </p:spPr>
      </p:pic>
      <p:pic>
        <p:nvPicPr>
          <p:cNvPr id="7173" name="Picture 5"/>
          <p:cNvPicPr>
            <a:picLocks noChangeAspect="1" noChangeArrowheads="1"/>
          </p:cNvPicPr>
          <p:nvPr/>
        </p:nvPicPr>
        <p:blipFill>
          <a:blip r:embed="rId5"/>
          <a:srcRect/>
          <a:stretch>
            <a:fillRect/>
          </a:stretch>
        </p:blipFill>
        <p:spPr bwMode="auto">
          <a:xfrm>
            <a:off x="5802313" y="3263900"/>
            <a:ext cx="3109912" cy="328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sz="half" idx="1"/>
          </p:nvPr>
        </p:nvSpPr>
        <p:spPr>
          <a:xfrm>
            <a:off x="455613" y="260350"/>
            <a:ext cx="4548187" cy="6264275"/>
          </a:xfrm>
        </p:spPr>
        <p:txBody>
          <a:bodyPr/>
          <a:lstStyle/>
          <a:p>
            <a:pPr eaLnBrk="1" hangingPunct="1">
              <a:defRPr/>
            </a:pPr>
            <a:r>
              <a:rPr lang="ru-RU" sz="2400" dirty="0" smtClean="0"/>
              <a:t>С помощью генной инженерии исследователи из Университета Пенсильвании представили новый метод производства вакцин: с помощью генетически сконструированных грибов. В результате был ускорен процесс производства вакцин, что может, по мнению пенсильванцев, пригодиться в случае </a:t>
            </a:r>
            <a:r>
              <a:rPr lang="ru-RU" sz="2400" dirty="0" err="1" smtClean="0"/>
              <a:t>биотеррористической</a:t>
            </a:r>
            <a:r>
              <a:rPr lang="ru-RU" sz="2400" dirty="0" smtClean="0"/>
              <a:t> атаки или вспышки птичьего гриппа. </a:t>
            </a:r>
          </a:p>
        </p:txBody>
      </p:sp>
      <p:pic>
        <p:nvPicPr>
          <p:cNvPr id="8195" name="Picture 4" descr="20080321-15-vakz"/>
          <p:cNvPicPr>
            <a:picLocks noGrp="1" noChangeAspect="1" noChangeArrowheads="1"/>
          </p:cNvPicPr>
          <p:nvPr>
            <p:ph sz="half" idx="2"/>
          </p:nvPr>
        </p:nvPicPr>
        <p:blipFill>
          <a:blip r:embed="rId2"/>
          <a:srcRect/>
          <a:stretch>
            <a:fillRect/>
          </a:stretch>
        </p:blipFill>
        <p:spPr>
          <a:xfrm>
            <a:off x="5580063" y="1484313"/>
            <a:ext cx="3289300" cy="3289300"/>
          </a:xfr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sz="half" idx="1"/>
          </p:nvPr>
        </p:nvSpPr>
        <p:spPr>
          <a:xfrm>
            <a:off x="323850" y="333375"/>
            <a:ext cx="4464050" cy="6119813"/>
          </a:xfrm>
        </p:spPr>
        <p:txBody>
          <a:bodyPr/>
          <a:lstStyle/>
          <a:p>
            <a:pPr eaLnBrk="1" hangingPunct="1">
              <a:lnSpc>
                <a:spcPct val="90000"/>
              </a:lnSpc>
              <a:defRPr/>
            </a:pPr>
            <a:r>
              <a:rPr lang="ru-RU" sz="2400" dirty="0" smtClean="0"/>
              <a:t>Как уже упоминалось выше, развитие генной инженерии не могло не отразиться на производстве препаратов, способствующих скорейшему выздоровлению пациента. Так, полученные путем все той же генной инженерии, бактерии семейства </a:t>
            </a:r>
            <a:r>
              <a:rPr lang="ru-RU" sz="2400" dirty="0" err="1" smtClean="0"/>
              <a:t>Clostridium</a:t>
            </a:r>
            <a:r>
              <a:rPr lang="ru-RU" sz="2400" dirty="0" smtClean="0"/>
              <a:t>, введенные в тело, растут и размножаются только в бедных кислородом частях опухолей, которые являются наиболее сложно излечимыми и по сей день.</a:t>
            </a:r>
          </a:p>
        </p:txBody>
      </p:sp>
      <p:pic>
        <p:nvPicPr>
          <p:cNvPr id="9219" name="Picture 4" descr="t_261287D"/>
          <p:cNvPicPr>
            <a:picLocks noGrp="1" noChangeAspect="1" noChangeArrowheads="1"/>
          </p:cNvPicPr>
          <p:nvPr>
            <p:ph sz="half" idx="2"/>
          </p:nvPr>
        </p:nvPicPr>
        <p:blipFill>
          <a:blip r:embed="rId2"/>
          <a:srcRect/>
          <a:stretch>
            <a:fillRect/>
          </a:stretch>
        </p:blipFill>
        <p:spPr>
          <a:xfrm>
            <a:off x="5435600" y="1412875"/>
            <a:ext cx="2857500" cy="3048000"/>
          </a:xfrm>
          <a:noFill/>
        </p:spPr>
      </p:pic>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ru-RU" b="1" dirty="0" smtClean="0"/>
          </a:p>
        </p:txBody>
      </p:sp>
      <p:sp>
        <p:nvSpPr>
          <p:cNvPr id="17411" name="Rectangle 3"/>
          <p:cNvSpPr>
            <a:spLocks noGrp="1" noChangeArrowheads="1"/>
          </p:cNvSpPr>
          <p:nvPr>
            <p:ph type="body" idx="1"/>
          </p:nvPr>
        </p:nvSpPr>
        <p:spPr>
          <a:xfrm>
            <a:off x="250825" y="260350"/>
            <a:ext cx="8713788" cy="6337300"/>
          </a:xfrm>
        </p:spPr>
        <p:txBody>
          <a:bodyPr/>
          <a:lstStyle/>
          <a:p>
            <a:pPr eaLnBrk="1" hangingPunct="1">
              <a:lnSpc>
                <a:spcPct val="80000"/>
              </a:lnSpc>
              <a:defRPr/>
            </a:pPr>
            <a:r>
              <a:rPr lang="ru-RU" sz="2200" dirty="0" smtClean="0"/>
              <a:t>Теперь умеют уже синтезировать гены, и с помощью таких синтезированных генов, введенных в бактерии, получают ряд веществ, в частности гормоны и интерферон. Их производство составило важную отрасль биотехнологии. </a:t>
            </a:r>
          </a:p>
          <a:p>
            <a:pPr eaLnBrk="1" hangingPunct="1">
              <a:lnSpc>
                <a:spcPct val="80000"/>
              </a:lnSpc>
              <a:defRPr/>
            </a:pPr>
            <a:r>
              <a:rPr lang="ru-RU" sz="2200" dirty="0" smtClean="0"/>
              <a:t>Интерферон – белок, синтезируемый организмом в ответ на вирусную инфекцию, изучают сейчас как возможное средство лечения рака и СПИДа. Понадобились бы тысячи литров крови человека, чтобы получить такое количество интерферона, какое дает всего один литр бактериальной культуры. Ясно, что выигрыш от массового производства этого вещества очень велик. Очень важную роль играет также получаемый на основе микробиологического синтеза инсулин, необходимый для лечения диабета. Методами генной инженерии удалось создать и ряд вакцин, которые испытываются сейчас для проверки их эффективности против вызывающего СПИД вируса иммунодефицита человека (ВИЧ). С помощью рекомбинантной ДНК получают в достаточных количествах и человеческий гормон роста, единственное средство лечения редкой детской болезни – гипофизарной карликовости</a:t>
            </a:r>
            <a:r>
              <a:rPr lang="ru-RU" sz="2400" dirty="0" smtClean="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ru-RU" b="1" dirty="0" smtClean="0"/>
          </a:p>
        </p:txBody>
      </p:sp>
      <p:sp>
        <p:nvSpPr>
          <p:cNvPr id="18435" name="Rectangle 3"/>
          <p:cNvSpPr>
            <a:spLocks noGrp="1" noChangeArrowheads="1"/>
          </p:cNvSpPr>
          <p:nvPr>
            <p:ph type="body" idx="1"/>
          </p:nvPr>
        </p:nvSpPr>
        <p:spPr>
          <a:xfrm>
            <a:off x="457200" y="1052513"/>
            <a:ext cx="8229600" cy="5545137"/>
          </a:xfrm>
        </p:spPr>
        <p:txBody>
          <a:bodyPr/>
          <a:lstStyle/>
          <a:p>
            <a:pPr eaLnBrk="1" hangingPunct="1">
              <a:lnSpc>
                <a:spcPct val="80000"/>
              </a:lnSpc>
              <a:defRPr/>
            </a:pPr>
            <a:r>
              <a:rPr lang="ru-RU" sz="2400" dirty="0" smtClean="0"/>
              <a:t>Еще одно перспективное направление в медицине, связанное с рекомбинантной ДНК, – т.н. генная терапия. В этих работах, которые пока еще не вышли из экспериментальной стадии, в организм для борьбы с опухолью вводится сконструированная по методу генной инженерии копия гена, кодирующего мощный противоопухолевый фермент. Генную терапию начали применять также для борьбы с наследственными нарушениями в иммунной системе. </a:t>
            </a:r>
          </a:p>
          <a:p>
            <a:pPr eaLnBrk="1" hangingPunct="1">
              <a:lnSpc>
                <a:spcPct val="80000"/>
              </a:lnSpc>
              <a:defRPr/>
            </a:pPr>
            <a:r>
              <a:rPr lang="ru-RU" sz="2400" dirty="0" smtClean="0"/>
              <a:t>В сельском хозяйстве удалось генетически изменить десятки продовольственных и кормовых культур. В животноводстве использование гормона роста, полученного биотехнологическим путем, позволило повысить удои молока; с помощью генетически измененного вируса создана вакцина против герпеса у свиней.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ru-RU" b="1" dirty="0" smtClean="0"/>
              <a:t>Генная инженерия человека</a:t>
            </a:r>
          </a:p>
        </p:txBody>
      </p:sp>
      <p:sp>
        <p:nvSpPr>
          <p:cNvPr id="20483" name="Rectangle 3"/>
          <p:cNvSpPr>
            <a:spLocks noGrp="1" noChangeArrowheads="1"/>
          </p:cNvSpPr>
          <p:nvPr>
            <p:ph type="body" idx="1"/>
          </p:nvPr>
        </p:nvSpPr>
        <p:spPr>
          <a:xfrm>
            <a:off x="179388" y="1600200"/>
            <a:ext cx="8785225" cy="5068888"/>
          </a:xfrm>
        </p:spPr>
        <p:txBody>
          <a:bodyPr/>
          <a:lstStyle/>
          <a:p>
            <a:pPr eaLnBrk="1" hangingPunct="1">
              <a:lnSpc>
                <a:spcPct val="80000"/>
              </a:lnSpc>
              <a:buFont typeface="Wingdings" pitchFamily="2" charset="2"/>
              <a:buNone/>
              <a:defRPr/>
            </a:pPr>
            <a:r>
              <a:rPr lang="ru-RU" sz="2400" dirty="0" smtClean="0">
                <a:latin typeface="Times New Roman" pitchFamily="18" charset="0"/>
              </a:rPr>
              <a:t>     В применении к человеку генная инженерия могла бы применяться для лечения наследственных болезней. Однако, технически, есть существенная разница между лечением самого пациента и изменением генома его потомков.</a:t>
            </a:r>
          </a:p>
          <a:p>
            <a:pPr eaLnBrk="1" hangingPunct="1">
              <a:lnSpc>
                <a:spcPct val="80000"/>
              </a:lnSpc>
              <a:buFont typeface="Wingdings" pitchFamily="2" charset="2"/>
              <a:buNone/>
              <a:defRPr/>
            </a:pPr>
            <a:r>
              <a:rPr lang="ru-RU" sz="2400" dirty="0" smtClean="0">
                <a:latin typeface="Times New Roman" pitchFamily="18" charset="0"/>
              </a:rPr>
              <a:t>    В настоящее время эффективные методы изменения генома человека находятся на стадии разработки. Долгое время генетическая инженерия обезьян сталкивалась с серьезными трудностями, однако в 2009 году эксперименты увенчались успехом: дал потомство первый генетически модифицированный примат - игрунка обыкновенная. В этом же году в </a:t>
            </a:r>
            <a:r>
              <a:rPr lang="ru-RU" sz="2400" dirty="0" err="1" smtClean="0">
                <a:latin typeface="Times New Roman" pitchFamily="18" charset="0"/>
              </a:rPr>
              <a:t>Nature</a:t>
            </a:r>
            <a:r>
              <a:rPr lang="ru-RU" sz="2400" dirty="0" smtClean="0">
                <a:latin typeface="Times New Roman" pitchFamily="18" charset="0"/>
              </a:rPr>
              <a:t> появилась публикация об успешном исцелении взрослого самца обезьяны от дальтонизма.</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ru-RU" b="1" dirty="0" smtClean="0"/>
              <a:t>Генная инженерия человека</a:t>
            </a:r>
          </a:p>
        </p:txBody>
      </p:sp>
      <p:sp>
        <p:nvSpPr>
          <p:cNvPr id="21507" name="Rectangle 3"/>
          <p:cNvSpPr>
            <a:spLocks noGrp="1" noChangeArrowheads="1"/>
          </p:cNvSpPr>
          <p:nvPr>
            <p:ph type="body" idx="1"/>
          </p:nvPr>
        </p:nvSpPr>
        <p:spPr>
          <a:xfrm>
            <a:off x="179388" y="1600200"/>
            <a:ext cx="8785225" cy="5068888"/>
          </a:xfrm>
        </p:spPr>
        <p:txBody>
          <a:bodyPr/>
          <a:lstStyle/>
          <a:p>
            <a:pPr eaLnBrk="1" hangingPunct="1">
              <a:lnSpc>
                <a:spcPct val="90000"/>
              </a:lnSpc>
              <a:buFont typeface="Wingdings" pitchFamily="2" charset="2"/>
              <a:buNone/>
              <a:defRPr/>
            </a:pPr>
            <a:r>
              <a:rPr lang="ru-RU" sz="2400" dirty="0" smtClean="0">
                <a:latin typeface="Times New Roman" pitchFamily="18" charset="0"/>
              </a:rPr>
              <a:t>    Хотя и в небольшом масштабе, генная инженерия уже используется для того, чтобы дать шанс забеременеть женщинам с некоторыми разновидностями бесплодия . Для этого используют яйцеклетки здоровой женщины. Ребёнок в результате наследует генотип от одного отца и двух матерей.</a:t>
            </a:r>
          </a:p>
          <a:p>
            <a:pPr eaLnBrk="1" hangingPunct="1">
              <a:lnSpc>
                <a:spcPct val="90000"/>
              </a:lnSpc>
              <a:buFont typeface="Wingdings" pitchFamily="2" charset="2"/>
              <a:buNone/>
              <a:defRPr/>
            </a:pPr>
            <a:r>
              <a:rPr lang="ru-RU" sz="2400" dirty="0" smtClean="0">
                <a:latin typeface="Times New Roman" pitchFamily="18" charset="0"/>
              </a:rPr>
              <a:t>    При помощи генной инженерии можно получать потомков с улучшенной внешностью, умственными и физическими способностями, характером и поведением. С помощью </a:t>
            </a:r>
            <a:r>
              <a:rPr lang="ru-RU" sz="2400" dirty="0" err="1" smtClean="0">
                <a:latin typeface="Times New Roman" pitchFamily="18" charset="0"/>
              </a:rPr>
              <a:t>генотерапии</a:t>
            </a:r>
            <a:r>
              <a:rPr lang="ru-RU" sz="2400" dirty="0" smtClean="0">
                <a:latin typeface="Times New Roman" pitchFamily="18" charset="0"/>
              </a:rPr>
              <a:t> в будущем возможно улучшение генома и ныне живущих людей. В принципе можно создавать и более серьёзные изменения, но на пути подобных преобразований человечеству необходимо решить множество этических проблем.</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ru-RU" sz="4000" dirty="0" smtClean="0"/>
              <a:t>Научные факторы опасности генной инженерии</a:t>
            </a:r>
          </a:p>
        </p:txBody>
      </p:sp>
      <p:sp>
        <p:nvSpPr>
          <p:cNvPr id="14339" name="Rectangle 3"/>
          <p:cNvSpPr>
            <a:spLocks noGrp="1" noChangeArrowheads="1"/>
          </p:cNvSpPr>
          <p:nvPr>
            <p:ph type="body" idx="1"/>
          </p:nvPr>
        </p:nvSpPr>
        <p:spPr>
          <a:xfrm>
            <a:off x="179388" y="1600200"/>
            <a:ext cx="8856662" cy="5257800"/>
          </a:xfrm>
        </p:spPr>
        <p:txBody>
          <a:bodyPr/>
          <a:lstStyle/>
          <a:p>
            <a:pPr eaLnBrk="1" hangingPunct="1">
              <a:lnSpc>
                <a:spcPct val="90000"/>
              </a:lnSpc>
              <a:buFont typeface="Wingdings" pitchFamily="2" charset="2"/>
              <a:buNone/>
            </a:pPr>
            <a:r>
              <a:rPr lang="ru-RU" sz="2400" smtClean="0">
                <a:effectLst/>
                <a:latin typeface="Times New Roman" pitchFamily="18" charset="0"/>
              </a:rPr>
              <a:t>1. Генная инженерия в корне отличается от выведения новых сортов и пород. Исскуственное добавление чужеродных генов сильно нарушает точно отрегулированный генетический контроль нормальной клетки. Манипулирование генами коренным образом отличается от комбинирования материнских и отцовских хромосом, которое происходит при естественном скрещивании.</a:t>
            </a:r>
          </a:p>
          <a:p>
            <a:pPr eaLnBrk="1" hangingPunct="1">
              <a:lnSpc>
                <a:spcPct val="90000"/>
              </a:lnSpc>
              <a:buFont typeface="Wingdings" pitchFamily="2" charset="2"/>
              <a:buNone/>
            </a:pPr>
            <a:r>
              <a:rPr lang="ru-RU" sz="2400" smtClean="0">
                <a:effectLst/>
                <a:latin typeface="Times New Roman" pitchFamily="18" charset="0"/>
              </a:rPr>
              <a:t>2. В настоящее время генная инженерия технически несовершенна, так как она не в состоянии управлять процессом встраивания нового гена. Поэтому невозможно предвидеть место встраивания и эффекты добавленного гена. Даже в том случае, если местоположение гена окажется возможным установить после его встраивания в геном, имеющиеся сведения о ДНК очень неполны для того, чтобы предсказать результаты.</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79388" y="476250"/>
            <a:ext cx="8856662" cy="6121400"/>
          </a:xfrm>
        </p:spPr>
        <p:txBody>
          <a:bodyPr/>
          <a:lstStyle/>
          <a:p>
            <a:pPr eaLnBrk="1" hangingPunct="1">
              <a:lnSpc>
                <a:spcPct val="80000"/>
              </a:lnSpc>
              <a:buFont typeface="Wingdings" pitchFamily="2" charset="2"/>
              <a:buNone/>
            </a:pPr>
            <a:r>
              <a:rPr lang="ru-RU" sz="2400" smtClean="0">
                <a:effectLst/>
                <a:latin typeface="Times New Roman" pitchFamily="18" charset="0"/>
              </a:rPr>
              <a:t>3. В результате искусственного добавления чужеродного гена непредвиденно могут образоваться опасные вещества. В худшем случае это могут быть токсические вещества, аллергены или другие вредные для здоровья вещества. Сведения о подобного рода возможностях ещё очень неполны. </a:t>
            </a:r>
          </a:p>
          <a:p>
            <a:pPr eaLnBrk="1" hangingPunct="1">
              <a:lnSpc>
                <a:spcPct val="80000"/>
              </a:lnSpc>
              <a:buFont typeface="Wingdings" pitchFamily="2" charset="2"/>
              <a:buNone/>
            </a:pPr>
            <a:r>
              <a:rPr lang="ru-RU" sz="2400" smtClean="0">
                <a:effectLst/>
                <a:latin typeface="Times New Roman" pitchFamily="18" charset="0"/>
              </a:rPr>
              <a:t>4. Не существует совершенно надёжных методов проверки на безвредность. Более 10% серьёзных побочных эффектов новых лекарств не возможно выявить несмотря на тщательно проводимые исследования на безвредность. Степень риска того, что опасные свойства новых, модифицированных с помощью генной инженерии продуктов питания, останутся незамеченными, вероятно, значительно больше, чем в случае лекарств. </a:t>
            </a:r>
          </a:p>
          <a:p>
            <a:pPr eaLnBrk="1" hangingPunct="1">
              <a:lnSpc>
                <a:spcPct val="80000"/>
              </a:lnSpc>
              <a:buFont typeface="Wingdings" pitchFamily="2" charset="2"/>
              <a:buNone/>
            </a:pPr>
            <a:r>
              <a:rPr lang="ru-RU" sz="2400" smtClean="0">
                <a:effectLst/>
                <a:latin typeface="Times New Roman" pitchFamily="18" charset="0"/>
              </a:rPr>
              <a:t>5. Существующие в настоящее время требования по проверке на безвредность крайне недостаточны. Они совершенно явно составлены таким образом, чтобы упростить процедуру утверждения. Они позволяют использовать крайне нечувствительные методы проверки на безвредность. Поэтому существует значительный риск того, что опасные для здоровья продукты питания смогут пройти проверку незамеченными.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030288" y="0"/>
            <a:ext cx="8045450" cy="1357313"/>
          </a:xfrm>
        </p:spPr>
        <p:txBody>
          <a:bodyPr/>
          <a:lstStyle/>
          <a:p>
            <a:pPr eaLnBrk="1" fontAlgn="auto" hangingPunct="1">
              <a:spcAft>
                <a:spcPts val="0"/>
              </a:spcAft>
              <a:defRPr/>
            </a:pPr>
            <a:r>
              <a:rPr lang="ru-RU" sz="4000" b="1" dirty="0" smtClean="0">
                <a:solidFill>
                  <a:srgbClr val="4E0235"/>
                </a:solidFill>
              </a:rPr>
              <a:t>Клеточная инженерия</a:t>
            </a:r>
          </a:p>
        </p:txBody>
      </p:sp>
      <p:sp>
        <p:nvSpPr>
          <p:cNvPr id="3075" name="Rectangle 3"/>
          <p:cNvSpPr>
            <a:spLocks noGrp="1" noRot="1" noChangeArrowheads="1"/>
          </p:cNvSpPr>
          <p:nvPr>
            <p:ph idx="1"/>
          </p:nvPr>
        </p:nvSpPr>
        <p:spPr>
          <a:xfrm>
            <a:off x="1212850" y="1196975"/>
            <a:ext cx="7707313" cy="792163"/>
          </a:xfrm>
        </p:spPr>
        <p:txBody>
          <a:bodyPr>
            <a:normAutofit lnSpcReduction="10000"/>
          </a:bodyPr>
          <a:lstStyle/>
          <a:p>
            <a:pPr marL="365760" indent="-283464" eaLnBrk="1" fontAlgn="auto" hangingPunct="1">
              <a:spcAft>
                <a:spcPts val="0"/>
              </a:spcAft>
              <a:buFont typeface="Wingdings 2"/>
              <a:buChar char=""/>
              <a:defRPr/>
            </a:pPr>
            <a:r>
              <a:rPr lang="ru-RU" sz="2400" b="1" dirty="0" smtClean="0">
                <a:solidFill>
                  <a:srgbClr val="4E0235"/>
                </a:solidFill>
              </a:rPr>
              <a:t>Большой вклад в биологию клетки вносят методы клеточной инженерии.</a:t>
            </a:r>
          </a:p>
        </p:txBody>
      </p:sp>
      <p:sp>
        <p:nvSpPr>
          <p:cNvPr id="9220" name="Text Box 13"/>
          <p:cNvSpPr txBox="1">
            <a:spLocks noChangeArrowheads="1"/>
          </p:cNvSpPr>
          <p:nvPr/>
        </p:nvSpPr>
        <p:spPr bwMode="auto">
          <a:xfrm>
            <a:off x="1030288" y="2492375"/>
            <a:ext cx="8113712" cy="1200150"/>
          </a:xfrm>
          <a:prstGeom prst="rect">
            <a:avLst/>
          </a:prstGeom>
          <a:noFill/>
          <a:ln w="9525">
            <a:noFill/>
            <a:miter lim="800000"/>
            <a:headEnd/>
            <a:tailEnd/>
          </a:ln>
        </p:spPr>
        <p:txBody>
          <a:bodyPr>
            <a:spAutoFit/>
          </a:bodyPr>
          <a:lstStyle/>
          <a:p>
            <a:pPr>
              <a:spcBef>
                <a:spcPct val="50000"/>
              </a:spcBef>
            </a:pPr>
            <a:r>
              <a:rPr lang="ru-RU" sz="2400" b="1" dirty="0">
                <a:solidFill>
                  <a:srgbClr val="000099"/>
                </a:solidFill>
              </a:rPr>
              <a:t>Клеточная  инженерия – область биотехнологии, основанная на культивировании  клеток и тканей  на  питательных  средах.  </a:t>
            </a:r>
          </a:p>
        </p:txBody>
      </p:sp>
      <p:sp>
        <p:nvSpPr>
          <p:cNvPr id="9221" name="Text Box 14"/>
          <p:cNvSpPr txBox="1">
            <a:spLocks noChangeArrowheads="1"/>
          </p:cNvSpPr>
          <p:nvPr/>
        </p:nvSpPr>
        <p:spPr bwMode="auto">
          <a:xfrm>
            <a:off x="1143000" y="4929188"/>
            <a:ext cx="5337175" cy="830262"/>
          </a:xfrm>
          <a:prstGeom prst="rect">
            <a:avLst/>
          </a:prstGeom>
          <a:noFill/>
          <a:ln w="9525">
            <a:noFill/>
            <a:miter lim="800000"/>
            <a:headEnd/>
            <a:tailEnd/>
          </a:ln>
        </p:spPr>
        <p:txBody>
          <a:bodyPr>
            <a:spAutoFit/>
          </a:bodyPr>
          <a:lstStyle/>
          <a:p>
            <a:pPr>
              <a:spcBef>
                <a:spcPct val="50000"/>
              </a:spcBef>
            </a:pPr>
            <a:r>
              <a:rPr lang="ru-RU" sz="2400" b="1">
                <a:solidFill>
                  <a:srgbClr val="4E0235"/>
                </a:solidFill>
              </a:rPr>
              <a:t>Клеточная инженерия тесно связанна с генной инженерией.</a:t>
            </a:r>
          </a:p>
        </p:txBody>
      </p:sp>
      <p:pic>
        <p:nvPicPr>
          <p:cNvPr id="9222" name="Picture 15" descr="is?zdNP4tJXH9JNNbIb_1bGW4Hocezg7I1PIdlhrREKQC4">
            <a:hlinkClick r:id="rId2"/>
          </p:cNvPr>
          <p:cNvPicPr>
            <a:picLocks noChangeAspect="1" noChangeArrowheads="1"/>
          </p:cNvPicPr>
          <p:nvPr/>
        </p:nvPicPr>
        <p:blipFill>
          <a:blip r:embed="rId3"/>
          <a:srcRect/>
          <a:stretch>
            <a:fillRect/>
          </a:stretch>
        </p:blipFill>
        <p:spPr bwMode="auto">
          <a:xfrm>
            <a:off x="6072188" y="3786188"/>
            <a:ext cx="2555875" cy="2565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79388" y="476250"/>
            <a:ext cx="8785225" cy="6381750"/>
          </a:xfrm>
        </p:spPr>
        <p:txBody>
          <a:bodyPr/>
          <a:lstStyle/>
          <a:p>
            <a:pPr eaLnBrk="1" hangingPunct="1">
              <a:lnSpc>
                <a:spcPct val="80000"/>
              </a:lnSpc>
              <a:buFont typeface="Wingdings" pitchFamily="2" charset="2"/>
              <a:buNone/>
              <a:defRPr/>
            </a:pPr>
            <a:r>
              <a:rPr lang="ru-RU" sz="2400" dirty="0" smtClean="0"/>
              <a:t>6. Созданные до настоящего времени с помощью генной инженерии продукты питания не имеют сколько-нибудь значительной ценности для человечества. Эти продукты удовлетворяют, главным образом, лишь коммерческие интересы. </a:t>
            </a:r>
          </a:p>
          <a:p>
            <a:pPr eaLnBrk="1" hangingPunct="1">
              <a:lnSpc>
                <a:spcPct val="80000"/>
              </a:lnSpc>
              <a:buFont typeface="Wingdings" pitchFamily="2" charset="2"/>
              <a:buNone/>
              <a:defRPr/>
            </a:pPr>
            <a:r>
              <a:rPr lang="ru-RU" sz="2400" dirty="0" smtClean="0"/>
              <a:t>7. Знания о действии на окружающую среду модифицированных с помощью генной инженерии организмов, привнесённых туда, совершенно недостаточны. Не доказано ещё, что модифицированные с помощью генной инженерии организмы не окажут вредного воздействия на окружающую среду. Экологами высказаны предположения о различных потенциальных экологических осложнениях. Например, имеется много возможностей для неконтролируемого распространения потенциально опасных генов, используемых генной инженерией, в том числе передача генов бактериями и вирусами. Осложнения, вызванные в окружающей среде, вероятно, невозможно будет исправить, так как выпущенные гены невозможно взять обратно.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79388" y="476250"/>
            <a:ext cx="8785225" cy="6381750"/>
          </a:xfrm>
        </p:spPr>
        <p:txBody>
          <a:bodyPr/>
          <a:lstStyle/>
          <a:p>
            <a:pPr eaLnBrk="1" hangingPunct="1">
              <a:lnSpc>
                <a:spcPct val="80000"/>
              </a:lnSpc>
              <a:buFont typeface="Wingdings" pitchFamily="2" charset="2"/>
              <a:buNone/>
              <a:defRPr/>
            </a:pPr>
            <a:r>
              <a:rPr lang="ru-RU" sz="2400" dirty="0" smtClean="0"/>
              <a:t>8. Могут возникнуть новые и опасные вирусы. Экспериментально показано, что встроенные в геном гены вирусов могут соединяться с генами инфекционных вирусов (так называемая рекомбинация). Такие новые вирусы могут быть более агрессивными, чем исходные. Вирусы могут стать также менее </a:t>
            </a:r>
            <a:r>
              <a:rPr lang="ru-RU" sz="2400" dirty="0" err="1" smtClean="0"/>
              <a:t>видоспецифичными</a:t>
            </a:r>
            <a:r>
              <a:rPr lang="ru-RU" sz="2400" dirty="0" smtClean="0"/>
              <a:t>. Например, вирусы растений могут стать вредными для полезных насекомых, животных, а также людей. </a:t>
            </a:r>
          </a:p>
          <a:p>
            <a:pPr eaLnBrk="1" hangingPunct="1">
              <a:lnSpc>
                <a:spcPct val="80000"/>
              </a:lnSpc>
              <a:buFont typeface="Wingdings" pitchFamily="2" charset="2"/>
              <a:buNone/>
              <a:defRPr/>
            </a:pPr>
            <a:r>
              <a:rPr lang="ru-RU" sz="2400" dirty="0" smtClean="0"/>
              <a:t>9. Знания о наследственном веществе, ДНК, очень неполны. Известно о функции лишь трёх процентов ДНК. рискованно манипулировать сложными системами, знания о которых неполны. Обширный опыт в области биологии, экологии и медицины показывает, что это может вызвать серьёзные непредсказуемые проблемы и расстройства. </a:t>
            </a:r>
          </a:p>
          <a:p>
            <a:pPr eaLnBrk="1" hangingPunct="1">
              <a:lnSpc>
                <a:spcPct val="80000"/>
              </a:lnSpc>
              <a:buFont typeface="Wingdings" pitchFamily="2" charset="2"/>
              <a:buNone/>
              <a:defRPr/>
            </a:pPr>
            <a:r>
              <a:rPr lang="ru-RU" sz="2400" dirty="0" smtClean="0"/>
              <a:t>10. Генная инженерия не поможет решить проблему голода в мире. Утверждение, что генная инженерия может внести существенный вклад в разрешение проблемы голода в мире, является научно необоснованным мифом.</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115888"/>
            <a:ext cx="8507412" cy="1417637"/>
          </a:xfrm>
        </p:spPr>
        <p:txBody>
          <a:bodyPr/>
          <a:lstStyle/>
          <a:p>
            <a:pPr eaLnBrk="1" hangingPunct="1">
              <a:defRPr/>
            </a:pPr>
            <a:r>
              <a:rPr lang="ru-RU" sz="2800" dirty="0" smtClean="0">
                <a:solidFill>
                  <a:srgbClr val="FF3300"/>
                </a:solidFill>
                <a:latin typeface="Times New Roman" pitchFamily="18" charset="0"/>
              </a:rPr>
              <a:t>Продукты питания, подвергавшиеся генной инженерии или которые могут содержать генетически созданные ингредиенты</a:t>
            </a:r>
            <a:endParaRPr lang="ru-RU" sz="4000" dirty="0" smtClean="0">
              <a:solidFill>
                <a:schemeClr val="accent2"/>
              </a:solidFill>
              <a:latin typeface="Times New Roman" pitchFamily="18" charset="0"/>
            </a:endParaRPr>
          </a:p>
        </p:txBody>
      </p:sp>
      <p:sp>
        <p:nvSpPr>
          <p:cNvPr id="13315" name="Rectangle 3"/>
          <p:cNvSpPr>
            <a:spLocks noGrp="1" noChangeArrowheads="1"/>
          </p:cNvSpPr>
          <p:nvPr>
            <p:ph type="body" idx="1"/>
          </p:nvPr>
        </p:nvSpPr>
        <p:spPr>
          <a:xfrm>
            <a:off x="250825" y="1700213"/>
            <a:ext cx="8229600" cy="5035550"/>
          </a:xfrm>
        </p:spPr>
        <p:txBody>
          <a:bodyPr/>
          <a:lstStyle/>
          <a:p>
            <a:pPr eaLnBrk="1" hangingPunct="1">
              <a:lnSpc>
                <a:spcPct val="80000"/>
              </a:lnSpc>
              <a:defRPr/>
            </a:pPr>
            <a:r>
              <a:rPr lang="ru-RU" sz="2400" dirty="0" smtClean="0">
                <a:latin typeface="Times New Roman" pitchFamily="18" charset="0"/>
              </a:rPr>
              <a:t>Амилаза - используется при приготовлении хлеба муки, крахмала</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Сидр, вино, пиво и так далее</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Разрыхлитель (пекарский порошок) – добавки</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Хлеб - содержит сою</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Масло </a:t>
            </a:r>
            <a:r>
              <a:rPr lang="ru-RU" sz="2400" dirty="0" err="1" smtClean="0">
                <a:latin typeface="Times New Roman" pitchFamily="18" charset="0"/>
              </a:rPr>
              <a:t>Канола</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Каталаза - используется при приготовлении напитков, яичного порошка, сыворотки</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Зерновые культуры (крупы) - содержат сою</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Химозин</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Продукты из зерновых культур (круп)</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Крахмал из зерновых культур</a:t>
            </a:r>
            <a:endParaRPr lang="en-US" sz="2400" dirty="0" smtClean="0">
              <a:latin typeface="Times New Roman" pitchFamily="18" charset="0"/>
            </a:endParaRPr>
          </a:p>
          <a:p>
            <a:pPr eaLnBrk="1" hangingPunct="1">
              <a:lnSpc>
                <a:spcPct val="80000"/>
              </a:lnSpc>
              <a:defRPr/>
            </a:pPr>
            <a:r>
              <a:rPr lang="ru-RU" sz="2400" dirty="0" smtClean="0">
                <a:latin typeface="Times New Roman" pitchFamily="18" charset="0"/>
              </a:rPr>
              <a:t>Сироп из зерновых культур </a:t>
            </a:r>
            <a:br>
              <a:rPr lang="ru-RU" sz="2400" dirty="0" smtClean="0">
                <a:latin typeface="Times New Roman" pitchFamily="18" charset="0"/>
              </a:rPr>
            </a:br>
            <a:endParaRPr lang="ru-RU" sz="24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88913"/>
            <a:ext cx="8229600" cy="6669087"/>
          </a:xfrm>
        </p:spPr>
        <p:txBody>
          <a:bodyPr>
            <a:normAutofit lnSpcReduction="10000"/>
          </a:bodyPr>
          <a:lstStyle/>
          <a:p>
            <a:pPr eaLnBrk="1" hangingPunct="1">
              <a:defRPr/>
            </a:pPr>
            <a:r>
              <a:rPr lang="ru-RU" sz="2400" dirty="0" smtClean="0">
                <a:latin typeface="Times New Roman" pitchFamily="18" charset="0"/>
              </a:rPr>
              <a:t>Пищевые добавки - содержат дрожжи</a:t>
            </a:r>
            <a:endParaRPr lang="en-US" sz="2400" dirty="0" smtClean="0">
              <a:latin typeface="Times New Roman" pitchFamily="18" charset="0"/>
            </a:endParaRPr>
          </a:p>
          <a:p>
            <a:pPr eaLnBrk="1" hangingPunct="1">
              <a:defRPr/>
            </a:pPr>
            <a:r>
              <a:rPr lang="ru-RU" sz="2400" dirty="0" smtClean="0">
                <a:latin typeface="Times New Roman" pitchFamily="18" charset="0"/>
              </a:rPr>
              <a:t>Фруктовые соки - могут изготовляться их генетических модифицированных фруктов</a:t>
            </a:r>
            <a:endParaRPr lang="en-US" sz="2400" dirty="0" smtClean="0">
              <a:latin typeface="Times New Roman" pitchFamily="18" charset="0"/>
            </a:endParaRPr>
          </a:p>
          <a:p>
            <a:pPr eaLnBrk="1" hangingPunct="1">
              <a:defRPr/>
            </a:pPr>
            <a:r>
              <a:rPr lang="ru-RU" sz="2400" dirty="0" smtClean="0">
                <a:latin typeface="Times New Roman" pitchFamily="18" charset="0"/>
              </a:rPr>
              <a:t>Сироп глюкозы</a:t>
            </a:r>
            <a:endParaRPr lang="en-US" sz="2400" dirty="0" smtClean="0">
              <a:latin typeface="Times New Roman" pitchFamily="18" charset="0"/>
            </a:endParaRPr>
          </a:p>
          <a:p>
            <a:pPr eaLnBrk="1" hangingPunct="1">
              <a:defRPr/>
            </a:pPr>
            <a:r>
              <a:rPr lang="ru-RU" sz="2400" dirty="0" smtClean="0">
                <a:latin typeface="Times New Roman" pitchFamily="18" charset="0"/>
              </a:rPr>
              <a:t>Мороженое - может содержать сою, сироп глюкозы</a:t>
            </a:r>
            <a:endParaRPr lang="en-US" sz="2400" dirty="0" smtClean="0">
              <a:latin typeface="Times New Roman" pitchFamily="18" charset="0"/>
            </a:endParaRPr>
          </a:p>
          <a:p>
            <a:pPr eaLnBrk="1" hangingPunct="1">
              <a:defRPr/>
            </a:pPr>
            <a:r>
              <a:rPr lang="ru-RU" sz="2400" dirty="0" smtClean="0">
                <a:latin typeface="Times New Roman" pitchFamily="18" charset="0"/>
              </a:rPr>
              <a:t>Кукуруза (маис)</a:t>
            </a:r>
            <a:endParaRPr lang="en-US" sz="2400" dirty="0" smtClean="0">
              <a:latin typeface="Times New Roman" pitchFamily="18" charset="0"/>
            </a:endParaRPr>
          </a:p>
          <a:p>
            <a:pPr eaLnBrk="1" hangingPunct="1">
              <a:defRPr/>
            </a:pPr>
            <a:r>
              <a:rPr lang="ru-RU" sz="2400" dirty="0" smtClean="0">
                <a:latin typeface="Times New Roman" pitchFamily="18" charset="0"/>
              </a:rPr>
              <a:t>Макароны (спагетти, вермишель) - могут содержать сою</a:t>
            </a:r>
            <a:endParaRPr lang="en-US" sz="2400" dirty="0" smtClean="0">
              <a:latin typeface="Times New Roman" pitchFamily="18" charset="0"/>
            </a:endParaRPr>
          </a:p>
          <a:p>
            <a:pPr eaLnBrk="1" hangingPunct="1">
              <a:defRPr/>
            </a:pPr>
            <a:r>
              <a:rPr lang="ru-RU" sz="2400" dirty="0" smtClean="0">
                <a:latin typeface="Times New Roman" pitchFamily="18" charset="0"/>
              </a:rPr>
              <a:t>Картофель</a:t>
            </a:r>
            <a:endParaRPr lang="en-US" sz="2400" dirty="0" smtClean="0">
              <a:latin typeface="Times New Roman" pitchFamily="18" charset="0"/>
            </a:endParaRPr>
          </a:p>
          <a:p>
            <a:pPr eaLnBrk="1" hangingPunct="1">
              <a:defRPr/>
            </a:pPr>
            <a:r>
              <a:rPr lang="ru-RU" sz="2400" dirty="0" smtClean="0">
                <a:latin typeface="Times New Roman" pitchFamily="18" charset="0"/>
              </a:rPr>
              <a:t>Легкие напитки - могут содержать сироп глюкозы</a:t>
            </a:r>
            <a:endParaRPr lang="en-US" sz="2400" dirty="0" smtClean="0">
              <a:latin typeface="Times New Roman" pitchFamily="18" charset="0"/>
            </a:endParaRPr>
          </a:p>
          <a:p>
            <a:pPr eaLnBrk="1" hangingPunct="1">
              <a:defRPr/>
            </a:pPr>
            <a:r>
              <a:rPr lang="ru-RU" sz="2400" dirty="0" smtClean="0">
                <a:latin typeface="Times New Roman" pitchFamily="18" charset="0"/>
              </a:rPr>
              <a:t>Соевые бобы, продукты, мясо</a:t>
            </a:r>
          </a:p>
          <a:p>
            <a:pPr eaLnBrk="1" hangingPunct="1">
              <a:defRPr/>
            </a:pPr>
            <a:r>
              <a:rPr lang="ru-RU" sz="2400" dirty="0" smtClean="0">
                <a:latin typeface="Times New Roman" pitchFamily="18" charset="0"/>
              </a:rPr>
              <a:t>Газированные Фруктовые напитки</a:t>
            </a:r>
          </a:p>
          <a:p>
            <a:pPr eaLnBrk="1" hangingPunct="1">
              <a:defRPr/>
            </a:pPr>
            <a:r>
              <a:rPr lang="ru-RU" sz="2400" dirty="0" smtClean="0">
                <a:latin typeface="Times New Roman" pitchFamily="18" charset="0"/>
              </a:rPr>
              <a:t>Тофу</a:t>
            </a:r>
          </a:p>
          <a:p>
            <a:pPr eaLnBrk="1" hangingPunct="1">
              <a:defRPr/>
            </a:pPr>
            <a:r>
              <a:rPr lang="ru-RU" sz="2400" dirty="0" smtClean="0">
                <a:latin typeface="Times New Roman" pitchFamily="18" charset="0"/>
              </a:rPr>
              <a:t>Помидоры</a:t>
            </a:r>
          </a:p>
          <a:p>
            <a:pPr eaLnBrk="1" hangingPunct="1">
              <a:defRPr/>
            </a:pPr>
            <a:r>
              <a:rPr lang="ru-RU" sz="2400" dirty="0" smtClean="0">
                <a:latin typeface="Times New Roman" pitchFamily="18" charset="0"/>
              </a:rPr>
              <a:t>Дрожжи (закваска)</a:t>
            </a:r>
          </a:p>
          <a:p>
            <a:pPr eaLnBrk="1" hangingPunct="1">
              <a:defRPr/>
            </a:pPr>
            <a:r>
              <a:rPr lang="ru-RU" sz="2400" dirty="0" smtClean="0">
                <a:latin typeface="Times New Roman" pitchFamily="18" charset="0"/>
              </a:rPr>
              <a:t>Сахар </a:t>
            </a:r>
            <a:br>
              <a:rPr lang="ru-RU" sz="2400" dirty="0" smtClean="0">
                <a:latin typeface="Times New Roman" pitchFamily="18" charset="0"/>
              </a:rPr>
            </a:br>
            <a:endParaRPr lang="ru-RU" sz="24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noFill/>
        </p:spPr>
        <p:txBody>
          <a:bodyPr>
            <a:normAutofit fontScale="90000"/>
          </a:bodyPr>
          <a:lstStyle/>
          <a:p>
            <a:r>
              <a:rPr lang="ru-RU" i="1" smtClean="0">
                <a:effectLst/>
              </a:rPr>
              <a:t>Какие перспективы генной инженерии?</a:t>
            </a:r>
          </a:p>
        </p:txBody>
      </p:sp>
      <p:sp>
        <p:nvSpPr>
          <p:cNvPr id="20483" name="Rectangle 3"/>
          <p:cNvSpPr>
            <a:spLocks noGrp="1" noChangeArrowheads="1"/>
          </p:cNvSpPr>
          <p:nvPr>
            <p:ph type="body" idx="1"/>
          </p:nvPr>
        </p:nvSpPr>
        <p:spPr>
          <a:noFill/>
        </p:spPr>
        <p:txBody>
          <a:bodyPr/>
          <a:lstStyle/>
          <a:p>
            <a:pPr>
              <a:buFont typeface="Wingdings" pitchFamily="2" charset="2"/>
              <a:buNone/>
            </a:pPr>
            <a:r>
              <a:rPr lang="ru-RU" smtClean="0">
                <a:effectLst/>
              </a:rPr>
              <a:t>   </a:t>
            </a:r>
            <a:r>
              <a:rPr lang="ru-RU" sz="2800" i="1" smtClean="0">
                <a:effectLst/>
              </a:rPr>
              <a:t>С развитием генетических технологий человечество впервые в истории  получает возможность с помощью медицинской генетики уменьшить груз </a:t>
            </a:r>
          </a:p>
          <a:p>
            <a:pPr>
              <a:buFont typeface="Wingdings" pitchFamily="2" charset="2"/>
              <a:buNone/>
            </a:pPr>
            <a:r>
              <a:rPr lang="ru-RU" sz="2800" i="1" smtClean="0">
                <a:effectLst/>
              </a:rPr>
              <a:t>   патологической наследственности, накопленной в процессе эволюции, избавиться от многих наследственных заболеваний, в частности, путем </a:t>
            </a:r>
          </a:p>
          <a:p>
            <a:pPr>
              <a:buFont typeface="Wingdings" pitchFamily="2" charset="2"/>
              <a:buNone/>
            </a:pPr>
            <a:r>
              <a:rPr lang="ru-RU" sz="2800" i="1" smtClean="0">
                <a:effectLst/>
              </a:rPr>
              <a:t>   замены патологического гена нормальным.</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rrowheads="1"/>
          </p:cNvSpPr>
          <p:nvPr>
            <p:ph type="title" sz="quarter" idx="4294967295"/>
          </p:nvPr>
        </p:nvSpPr>
        <p:spPr>
          <a:noFill/>
        </p:spPr>
        <p:txBody>
          <a:bodyPr/>
          <a:lstStyle/>
          <a:p>
            <a:r>
              <a:rPr lang="ru-RU" i="1" u="sng" smtClean="0">
                <a:effectLst/>
              </a:rPr>
              <a:t>Отношение к ГМО в мире</a:t>
            </a:r>
          </a:p>
        </p:txBody>
      </p:sp>
      <p:pic>
        <p:nvPicPr>
          <p:cNvPr id="21507" name="Picture 9" descr="Демонстрация противников ГМР в Лондоне"/>
          <p:cNvPicPr>
            <a:picLocks noGrp="1" noChangeAspect="1" noChangeArrowheads="1"/>
          </p:cNvPicPr>
          <p:nvPr>
            <p:ph sz="quarter" idx="4294967295"/>
          </p:nvPr>
        </p:nvPicPr>
        <p:blipFill>
          <a:blip r:embed="rId2"/>
          <a:srcRect/>
          <a:stretch>
            <a:fillRect/>
          </a:stretch>
        </p:blipFill>
        <p:spPr>
          <a:xfrm>
            <a:off x="5795963" y="4005263"/>
            <a:ext cx="1860550" cy="2185987"/>
          </a:xfrm>
        </p:spPr>
      </p:pic>
      <p:pic>
        <p:nvPicPr>
          <p:cNvPr id="21508" name="Picture 10" descr="Маркировки, обозн отсут ГМ компонентов в продукте"/>
          <p:cNvPicPr>
            <a:picLocks noGrp="1" noChangeAspect="1" noChangeArrowheads="1"/>
          </p:cNvPicPr>
          <p:nvPr>
            <p:ph sz="quarter" idx="4294967295"/>
          </p:nvPr>
        </p:nvPicPr>
        <p:blipFill>
          <a:blip r:embed="rId3"/>
          <a:srcRect/>
          <a:stretch>
            <a:fillRect/>
          </a:stretch>
        </p:blipFill>
        <p:spPr>
          <a:xfrm>
            <a:off x="5292725" y="1628775"/>
            <a:ext cx="2657475" cy="1276350"/>
          </a:xfrm>
        </p:spPr>
      </p:pic>
      <p:pic>
        <p:nvPicPr>
          <p:cNvPr id="21509" name="Picture 11" descr="Нет генетически модифицированным продуктам"/>
          <p:cNvPicPr>
            <a:picLocks noGrp="1" noChangeAspect="1" noChangeArrowheads="1"/>
          </p:cNvPicPr>
          <p:nvPr>
            <p:ph sz="quarter" idx="4294967295"/>
          </p:nvPr>
        </p:nvPicPr>
        <p:blipFill>
          <a:blip r:embed="rId4"/>
          <a:srcRect/>
          <a:stretch>
            <a:fillRect/>
          </a:stretch>
        </p:blipFill>
        <p:spPr>
          <a:xfrm>
            <a:off x="1619250" y="3860800"/>
            <a:ext cx="1460500" cy="2187575"/>
          </a:xfrm>
        </p:spPr>
      </p:pic>
      <p:pic>
        <p:nvPicPr>
          <p:cNvPr id="21510" name="Picture 12" descr="Томатное пюре первый ГМП, появивш в Европе в продаже в 1996"/>
          <p:cNvPicPr>
            <a:picLocks noGrp="1" noChangeAspect="1" noChangeArrowheads="1"/>
          </p:cNvPicPr>
          <p:nvPr>
            <p:ph sz="quarter" idx="4294967295"/>
          </p:nvPr>
        </p:nvPicPr>
        <p:blipFill>
          <a:blip r:embed="rId5"/>
          <a:srcRect/>
          <a:stretch>
            <a:fillRect/>
          </a:stretch>
        </p:blipFill>
        <p:spPr>
          <a:xfrm>
            <a:off x="1042988" y="1628775"/>
            <a:ext cx="1200150" cy="2089150"/>
          </a:xfrm>
        </p:spPr>
      </p:pic>
      <p:sp>
        <p:nvSpPr>
          <p:cNvPr id="21511" name="Text Box 13"/>
          <p:cNvSpPr txBox="1">
            <a:spLocks noChangeArrowheads="1"/>
          </p:cNvSpPr>
          <p:nvPr/>
        </p:nvSpPr>
        <p:spPr bwMode="auto">
          <a:xfrm>
            <a:off x="2463800" y="1792288"/>
            <a:ext cx="2635250" cy="1190625"/>
          </a:xfrm>
          <a:prstGeom prst="rect">
            <a:avLst/>
          </a:prstGeom>
          <a:noFill/>
          <a:ln w="9525">
            <a:noFill/>
            <a:miter lim="800000"/>
            <a:headEnd/>
            <a:tailEnd/>
          </a:ln>
        </p:spPr>
        <p:txBody>
          <a:bodyPr wrap="none">
            <a:spAutoFit/>
          </a:bodyPr>
          <a:lstStyle/>
          <a:p>
            <a:r>
              <a:rPr lang="ru-RU"/>
              <a:t>Томатное пюре – </a:t>
            </a:r>
          </a:p>
          <a:p>
            <a:r>
              <a:rPr lang="ru-RU"/>
              <a:t>первый ГМ-продукт,</a:t>
            </a:r>
          </a:p>
          <a:p>
            <a:r>
              <a:rPr lang="ru-RU"/>
              <a:t>появившийся в Европе</a:t>
            </a:r>
          </a:p>
          <a:p>
            <a:r>
              <a:rPr lang="ru-RU"/>
              <a:t>в 1996 году</a:t>
            </a:r>
          </a:p>
        </p:txBody>
      </p:sp>
      <p:sp>
        <p:nvSpPr>
          <p:cNvPr id="21512" name="Text Box 14"/>
          <p:cNvSpPr txBox="1">
            <a:spLocks noChangeArrowheads="1"/>
          </p:cNvSpPr>
          <p:nvPr/>
        </p:nvSpPr>
        <p:spPr bwMode="auto">
          <a:xfrm>
            <a:off x="3348038" y="4292600"/>
            <a:ext cx="2447925" cy="1465263"/>
          </a:xfrm>
          <a:prstGeom prst="rect">
            <a:avLst/>
          </a:prstGeom>
          <a:noFill/>
          <a:ln w="9525">
            <a:noFill/>
            <a:miter lim="800000"/>
            <a:headEnd/>
            <a:tailEnd/>
          </a:ln>
        </p:spPr>
        <p:txBody>
          <a:bodyPr>
            <a:spAutoFit/>
          </a:bodyPr>
          <a:lstStyle/>
          <a:p>
            <a:r>
              <a:rPr lang="ru-RU"/>
              <a:t>            Демонстрация  противников</a:t>
            </a:r>
          </a:p>
          <a:p>
            <a:r>
              <a:rPr lang="ru-RU"/>
              <a:t>ГМ-продуктов</a:t>
            </a:r>
          </a:p>
          <a:p>
            <a:r>
              <a:rPr lang="ru-RU"/>
              <a:t>в Лондоне</a:t>
            </a:r>
          </a:p>
        </p:txBody>
      </p:sp>
      <p:sp>
        <p:nvSpPr>
          <p:cNvPr id="21513" name="Text Box 15"/>
          <p:cNvSpPr txBox="1">
            <a:spLocks noChangeArrowheads="1"/>
          </p:cNvSpPr>
          <p:nvPr/>
        </p:nvSpPr>
        <p:spPr bwMode="auto">
          <a:xfrm>
            <a:off x="5200650" y="2944813"/>
            <a:ext cx="3341688" cy="915987"/>
          </a:xfrm>
          <a:prstGeom prst="rect">
            <a:avLst/>
          </a:prstGeom>
          <a:noFill/>
          <a:ln w="9525">
            <a:noFill/>
            <a:miter lim="800000"/>
            <a:headEnd/>
            <a:tailEnd/>
          </a:ln>
        </p:spPr>
        <p:txBody>
          <a:bodyPr wrap="none">
            <a:spAutoFit/>
          </a:bodyPr>
          <a:lstStyle/>
          <a:p>
            <a:r>
              <a:rPr lang="ru-RU"/>
              <a:t>Маркировки, обозначающие</a:t>
            </a:r>
          </a:p>
          <a:p>
            <a:r>
              <a:rPr lang="ru-RU"/>
              <a:t>отсутствие ГМ компонентов в</a:t>
            </a:r>
          </a:p>
          <a:p>
            <a:r>
              <a:rPr lang="ru-RU"/>
              <a:t>продукте</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6"/>
            <a:ext cx="4536504" cy="5760640"/>
          </a:xfrm>
        </p:spPr>
        <p:txBody>
          <a:bodyPr>
            <a:normAutofit/>
          </a:bodyPr>
          <a:lstStyle/>
          <a:p>
            <a:r>
              <a:rPr lang="ru-RU" sz="2400" dirty="0">
                <a:cs typeface="Times New Roman" pitchFamily="18" charset="0"/>
              </a:rPr>
              <a:t>В середине XIX </a:t>
            </a:r>
            <a:r>
              <a:rPr lang="ru-RU" sz="2400" dirty="0" smtClean="0">
                <a:cs typeface="Times New Roman" pitchFamily="18" charset="0"/>
              </a:rPr>
              <a:t>столетия Теодор </a:t>
            </a:r>
            <a:r>
              <a:rPr lang="ru-RU" sz="2400" dirty="0">
                <a:cs typeface="Times New Roman" pitchFamily="18" charset="0"/>
              </a:rPr>
              <a:t>Шванн сформулировал клеточную теорию (1838). Он обобщил имевшиеся знания о клетке и показал, что клетка представляет основную единицу строения всех живых организмов, что клетки животных и растений сходны по своему строению. </a:t>
            </a:r>
            <a:r>
              <a:rPr lang="ru-RU" sz="2400" dirty="0" smtClean="0">
                <a:cs typeface="Times New Roman" pitchFamily="18" charset="0"/>
              </a:rPr>
              <a:t>Т</a:t>
            </a:r>
            <a:r>
              <a:rPr lang="ru-RU" sz="2400" dirty="0">
                <a:cs typeface="Times New Roman" pitchFamily="18" charset="0"/>
              </a:rPr>
              <a:t>. </a:t>
            </a:r>
            <a:r>
              <a:rPr lang="ru-RU" sz="2400" dirty="0" smtClean="0">
                <a:cs typeface="Times New Roman" pitchFamily="18" charset="0"/>
              </a:rPr>
              <a:t>Шванн </a:t>
            </a:r>
            <a:r>
              <a:rPr lang="ru-RU" sz="2400" dirty="0">
                <a:cs typeface="Times New Roman" pitchFamily="18" charset="0"/>
              </a:rPr>
              <a:t>внес в науку правильное понимание клетки как самостоятельной единицы жизни, наименьшей единицы живого: вне клетки нет жизни.</a:t>
            </a:r>
          </a:p>
        </p:txBody>
      </p:sp>
      <p:sp>
        <p:nvSpPr>
          <p:cNvPr id="2" name="Заголовок 1"/>
          <p:cNvSpPr>
            <a:spLocks noGrp="1"/>
          </p:cNvSpPr>
          <p:nvPr>
            <p:ph type="title"/>
          </p:nvPr>
        </p:nvSpPr>
        <p:spPr/>
        <p:txBody>
          <a:bodyPr/>
          <a:lstStyle/>
          <a:p>
            <a:r>
              <a:rPr lang="ru-RU" dirty="0" smtClean="0"/>
              <a:t> </a:t>
            </a:r>
            <a:endParaRPr lang="ru-RU" dirty="0"/>
          </a:p>
        </p:txBody>
      </p:sp>
      <p:pic>
        <p:nvPicPr>
          <p:cNvPr id="2050" name="Picture 2" descr="http://vladmedicina.ru/files/upimg/purkiny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1196752"/>
            <a:ext cx="3420860" cy="4205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699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772816"/>
            <a:ext cx="5040559" cy="4968552"/>
          </a:xfrm>
        </p:spPr>
        <p:txBody>
          <a:bodyPr>
            <a:normAutofit fontScale="70000" lnSpcReduction="20000"/>
          </a:bodyPr>
          <a:lstStyle/>
          <a:p>
            <a:r>
              <a:rPr lang="ru-RU" dirty="0">
                <a:cs typeface="Times New Roman" pitchFamily="18" charset="0"/>
              </a:rPr>
              <a:t>Выращиваемые на искусственных питательных средах клетки и ткани растений составляют основу разнообразных технологий в сельском хозяйстве. Одни из них направлены на получение идентичных исходной форме </a:t>
            </a:r>
            <a:r>
              <a:rPr lang="ru-RU" dirty="0" smtClean="0">
                <a:cs typeface="Times New Roman" pitchFamily="18" charset="0"/>
              </a:rPr>
              <a:t>растений. </a:t>
            </a:r>
            <a:r>
              <a:rPr lang="ru-RU" dirty="0">
                <a:cs typeface="Times New Roman" pitchFamily="18" charset="0"/>
              </a:rPr>
              <a:t>Другие — на создание растений, генетически отличных от исходных, путем или облегчения и ускорения традиционного селекционного процесса или создания генетического разнообразия и поиска и отбора генотипов с ценными признаками. </a:t>
            </a:r>
            <a:endParaRPr lang="ru-RU" dirty="0" smtClean="0">
              <a:cs typeface="Times New Roman" pitchFamily="18" charset="0"/>
            </a:endParaRPr>
          </a:p>
          <a:p>
            <a:pPr marL="0" indent="0">
              <a:buNone/>
            </a:pPr>
            <a:endParaRPr lang="ru-RU" dirty="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sz="3600" dirty="0"/>
              <a:t>Улучшение растений и животных на основе клеточных технологий</a:t>
            </a:r>
          </a:p>
        </p:txBody>
      </p:sp>
      <p:pic>
        <p:nvPicPr>
          <p:cNvPr id="3077" name="Picture 5" descr="C:\Documents and Settings\Admin.MICROSOF-87312F\Рабочий стол\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1844824"/>
            <a:ext cx="3073163" cy="446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829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764704"/>
            <a:ext cx="4248472" cy="5976664"/>
          </a:xfrm>
        </p:spPr>
        <p:txBody>
          <a:bodyPr>
            <a:normAutofit fontScale="62500" lnSpcReduction="20000"/>
          </a:bodyPr>
          <a:lstStyle/>
          <a:p>
            <a:r>
              <a:rPr lang="ru-RU" dirty="0" smtClean="0">
                <a:cs typeface="Times New Roman" pitchFamily="18" charset="0"/>
              </a:rPr>
              <a:t>Генетическое </a:t>
            </a:r>
            <a:r>
              <a:rPr lang="ru-RU" dirty="0">
                <a:cs typeface="Times New Roman" pitchFamily="18" charset="0"/>
              </a:rPr>
              <a:t>улучшение животных связано с разработкой технологии трансплантации эмбрионов и методов </a:t>
            </a:r>
            <a:r>
              <a:rPr lang="ru-RU" dirty="0" smtClean="0">
                <a:cs typeface="Times New Roman" pitchFamily="18" charset="0"/>
              </a:rPr>
              <a:t>микро-манипуляций </a:t>
            </a:r>
            <a:r>
              <a:rPr lang="ru-RU" dirty="0">
                <a:cs typeface="Times New Roman" pitchFamily="18" charset="0"/>
              </a:rPr>
              <a:t>с ними (получение однояйцевых близнецов, межвидовые пересадки эмбрионов и получение химерных животных, клонирование животных при пересадке ядер эмбриональных клеток в энуклеированные, т. е. с удаленным ядром, яйцеклетки). </a:t>
            </a:r>
            <a:endParaRPr lang="ru-RU" dirty="0" smtClean="0">
              <a:cs typeface="Times New Roman" pitchFamily="18" charset="0"/>
            </a:endParaRPr>
          </a:p>
          <a:p>
            <a:r>
              <a:rPr lang="ru-RU" dirty="0" smtClean="0">
                <a:cs typeface="Times New Roman" pitchFamily="18" charset="0"/>
              </a:rPr>
              <a:t>В </a:t>
            </a:r>
            <a:r>
              <a:rPr lang="ru-RU" dirty="0">
                <a:cs typeface="Times New Roman" pitchFamily="18" charset="0"/>
              </a:rPr>
              <a:t>1996 шотландским ученым из Эдинбурга впервые удалось получить овцу из </a:t>
            </a:r>
            <a:r>
              <a:rPr lang="ru-RU" dirty="0" smtClean="0">
                <a:cs typeface="Times New Roman" pitchFamily="18" charset="0"/>
              </a:rPr>
              <a:t>энуклеированной </a:t>
            </a:r>
            <a:r>
              <a:rPr lang="ru-RU" dirty="0">
                <a:cs typeface="Times New Roman" pitchFamily="18" charset="0"/>
              </a:rPr>
              <a:t>яйцеклетки, в которую было пересажено ядро соматической клетки (вымени) взрослого животного. </a:t>
            </a:r>
          </a:p>
        </p:txBody>
      </p:sp>
      <p:sp>
        <p:nvSpPr>
          <p:cNvPr id="3" name="Заголовок 2"/>
          <p:cNvSpPr>
            <a:spLocks noGrp="1"/>
          </p:cNvSpPr>
          <p:nvPr>
            <p:ph type="title"/>
          </p:nvPr>
        </p:nvSpPr>
        <p:spPr/>
        <p:txBody>
          <a:bodyPr/>
          <a:lstStyle/>
          <a:p>
            <a:r>
              <a:rPr lang="ru-RU" dirty="0" smtClean="0"/>
              <a:t> </a:t>
            </a:r>
            <a:endParaRPr lang="ru-RU" dirty="0"/>
          </a:p>
        </p:txBody>
      </p:sp>
      <p:pic>
        <p:nvPicPr>
          <p:cNvPr id="4098" name="Picture 2" descr="http://900igr.net/datai/biologija/Metody-selektsii-mikroorganizmov/0024-019-Metody-kletochnoj-inzhenerii.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908720"/>
            <a:ext cx="4150874"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68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2627313" y="260350"/>
            <a:ext cx="3827462" cy="1431925"/>
          </a:xfrm>
        </p:spPr>
        <p:txBody>
          <a:bodyPr/>
          <a:lstStyle/>
          <a:p>
            <a:pPr eaLnBrk="1" fontAlgn="auto" hangingPunct="1">
              <a:spcAft>
                <a:spcPts val="0"/>
              </a:spcAft>
              <a:defRPr/>
            </a:pPr>
            <a:r>
              <a:rPr lang="ru-RU" sz="3600" b="1" smtClean="0">
                <a:solidFill>
                  <a:schemeClr val="tx2">
                    <a:satMod val="130000"/>
                  </a:schemeClr>
                </a:solidFill>
              </a:rPr>
              <a:t>Культура тканей</a:t>
            </a:r>
          </a:p>
        </p:txBody>
      </p:sp>
      <p:sp>
        <p:nvSpPr>
          <p:cNvPr id="10243" name="Rectangle 3"/>
          <p:cNvSpPr>
            <a:spLocks noGrp="1" noRot="1" noChangeArrowheads="1"/>
          </p:cNvSpPr>
          <p:nvPr>
            <p:ph idx="1"/>
          </p:nvPr>
        </p:nvSpPr>
        <p:spPr/>
        <p:txBody>
          <a:bodyPr/>
          <a:lstStyle/>
          <a:p>
            <a:pPr eaLnBrk="1" hangingPunct="1"/>
            <a:r>
              <a:rPr lang="ru-RU" sz="2400" b="1" smtClean="0"/>
              <a:t>Выращивание из  отдельных клеток культур тканей (например, женьшеня), которые продуцируют лекарственные  вещества, как и целое растение.</a:t>
            </a:r>
            <a:endParaRPr lang="ru-RU" sz="2400" smtClean="0"/>
          </a:p>
        </p:txBody>
      </p:sp>
      <p:pic>
        <p:nvPicPr>
          <p:cNvPr id="25605" name="Picture 5"/>
          <p:cNvPicPr>
            <a:picLocks noChangeAspect="1" noChangeArrowheads="1"/>
          </p:cNvPicPr>
          <p:nvPr/>
        </p:nvPicPr>
        <p:blipFill>
          <a:blip r:embed="rId2"/>
          <a:srcRect/>
          <a:stretch>
            <a:fillRect/>
          </a:stretch>
        </p:blipFill>
        <p:spPr bwMode="auto">
          <a:xfrm>
            <a:off x="1142976" y="3857628"/>
            <a:ext cx="3455988" cy="25003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606" name="Picture 6"/>
          <p:cNvPicPr>
            <a:picLocks noChangeAspect="1" noChangeArrowheads="1"/>
          </p:cNvPicPr>
          <p:nvPr/>
        </p:nvPicPr>
        <p:blipFill>
          <a:blip r:embed="rId3"/>
          <a:srcRect/>
          <a:stretch>
            <a:fillRect/>
          </a:stretch>
        </p:blipFill>
        <p:spPr bwMode="auto">
          <a:xfrm>
            <a:off x="5357818" y="3857628"/>
            <a:ext cx="3311525" cy="2495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214438" y="500063"/>
            <a:ext cx="8572500" cy="1071562"/>
          </a:xfrm>
        </p:spPr>
        <p:txBody>
          <a:bodyPr>
            <a:normAutofit fontScale="90000"/>
          </a:bodyPr>
          <a:lstStyle/>
          <a:p>
            <a:pPr eaLnBrk="1" fontAlgn="auto" hangingPunct="1">
              <a:spcAft>
                <a:spcPts val="0"/>
              </a:spcAft>
              <a:defRPr/>
            </a:pPr>
            <a:r>
              <a:rPr lang="ru-RU" sz="3600" b="1" dirty="0" smtClean="0">
                <a:solidFill>
                  <a:srgbClr val="4E0235"/>
                </a:solidFill>
              </a:rPr>
              <a:t>Гибридизация клеток различных видов растений </a:t>
            </a:r>
            <a:br>
              <a:rPr lang="ru-RU" sz="3600" b="1" dirty="0" smtClean="0">
                <a:solidFill>
                  <a:srgbClr val="4E0235"/>
                </a:solidFill>
              </a:rPr>
            </a:br>
            <a:endParaRPr lang="ru-RU" sz="3600" b="1" dirty="0" smtClean="0">
              <a:solidFill>
                <a:srgbClr val="4E0235"/>
              </a:solidFill>
            </a:endParaRPr>
          </a:p>
        </p:txBody>
      </p:sp>
      <p:sp>
        <p:nvSpPr>
          <p:cNvPr id="26627" name="Rectangle 3"/>
          <p:cNvSpPr>
            <a:spLocks noGrp="1" noRot="1" noChangeArrowheads="1"/>
          </p:cNvSpPr>
          <p:nvPr>
            <p:ph idx="1"/>
          </p:nvPr>
        </p:nvSpPr>
        <p:spPr>
          <a:xfrm>
            <a:off x="1136650" y="1785938"/>
            <a:ext cx="8007350" cy="1728787"/>
          </a:xfrm>
        </p:spPr>
        <p:txBody>
          <a:bodyPr>
            <a:normAutofit/>
          </a:bodyPr>
          <a:lstStyle/>
          <a:p>
            <a:pPr marL="365760" indent="-283464" eaLnBrk="1" fontAlgn="auto" hangingPunct="1">
              <a:spcAft>
                <a:spcPts val="0"/>
              </a:spcAft>
              <a:buFont typeface="Wingdings 2"/>
              <a:buChar char=""/>
              <a:defRPr/>
            </a:pPr>
            <a:r>
              <a:rPr lang="ru-RU" sz="2800" b="1" dirty="0" smtClean="0">
                <a:solidFill>
                  <a:srgbClr val="4E0235"/>
                </a:solidFill>
              </a:rPr>
              <a:t>Сливаются клетки растений, относящихся к разным видам, например, картофеля и томата. Это путь к созданию новых видов растений.</a:t>
            </a:r>
            <a:endParaRPr lang="ru-RU" sz="2800" dirty="0" smtClean="0">
              <a:solidFill>
                <a:srgbClr val="4E0235"/>
              </a:solidFill>
            </a:endParaRPr>
          </a:p>
        </p:txBody>
      </p:sp>
      <p:pic>
        <p:nvPicPr>
          <p:cNvPr id="11268" name="Picture 4" descr="is?DgbA_KhYz_YcXZZmFQNBE-wiMhk8b0KRsOwvgddChRM">
            <a:hlinkClick r:id="rId2"/>
          </p:cNvPr>
          <p:cNvPicPr>
            <a:picLocks noChangeAspect="1" noChangeArrowheads="1"/>
          </p:cNvPicPr>
          <p:nvPr/>
        </p:nvPicPr>
        <p:blipFill>
          <a:blip r:embed="rId3"/>
          <a:srcRect/>
          <a:stretch>
            <a:fillRect/>
          </a:stretch>
        </p:blipFill>
        <p:spPr bwMode="auto">
          <a:xfrm>
            <a:off x="3643313" y="3571875"/>
            <a:ext cx="2786062" cy="25876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786063" y="0"/>
            <a:ext cx="4475162" cy="1431925"/>
          </a:xfrm>
        </p:spPr>
        <p:txBody>
          <a:bodyPr/>
          <a:lstStyle/>
          <a:p>
            <a:pPr eaLnBrk="1" fontAlgn="auto" hangingPunct="1">
              <a:spcAft>
                <a:spcPts val="0"/>
              </a:spcAft>
              <a:defRPr/>
            </a:pPr>
            <a:r>
              <a:rPr lang="ru-RU" sz="3200" b="1" smtClean="0">
                <a:solidFill>
                  <a:srgbClr val="4E0235"/>
                </a:solidFill>
              </a:rPr>
              <a:t>Создание гибридов</a:t>
            </a:r>
            <a:endParaRPr lang="ru-RU" sz="3200" b="1" dirty="0" smtClean="0">
              <a:solidFill>
                <a:srgbClr val="4E0235"/>
              </a:solidFill>
            </a:endParaRPr>
          </a:p>
        </p:txBody>
      </p:sp>
      <p:sp>
        <p:nvSpPr>
          <p:cNvPr id="12291" name="Rectangle 3"/>
          <p:cNvSpPr>
            <a:spLocks noGrp="1" noRot="1" noChangeArrowheads="1"/>
          </p:cNvSpPr>
          <p:nvPr>
            <p:ph idx="1"/>
          </p:nvPr>
        </p:nvSpPr>
        <p:spPr>
          <a:xfrm>
            <a:off x="1000125" y="1143000"/>
            <a:ext cx="7920038" cy="2316163"/>
          </a:xfrm>
        </p:spPr>
        <p:txBody>
          <a:bodyPr/>
          <a:lstStyle/>
          <a:p>
            <a:pPr algn="ctr" eaLnBrk="1" hangingPunct="1">
              <a:lnSpc>
                <a:spcPct val="80000"/>
              </a:lnSpc>
            </a:pPr>
            <a:r>
              <a:rPr lang="ru-RU" sz="2400" b="1" smtClean="0">
                <a:solidFill>
                  <a:srgbClr val="4E0235"/>
                </a:solidFill>
              </a:rPr>
              <a:t>Гибридизация животных клеток.</a:t>
            </a:r>
          </a:p>
          <a:p>
            <a:pPr eaLnBrk="1" hangingPunct="1">
              <a:lnSpc>
                <a:spcPct val="80000"/>
              </a:lnSpc>
            </a:pPr>
            <a:r>
              <a:rPr lang="ru-RU" sz="2400" b="1" smtClean="0">
                <a:solidFill>
                  <a:srgbClr val="4E0235"/>
                </a:solidFill>
              </a:rPr>
              <a:t> Гибридомы, полученные в результате объединения лимфоцитов и раковых клеток, вырабатывают антитела, как лимфоциты, и бессмертны, как раковые клетки. Интерферон, который получают с помощью гибридом, применяется для лечения заболеваний.</a:t>
            </a:r>
            <a:endParaRPr lang="ru-RU" sz="2400" smtClean="0">
              <a:solidFill>
                <a:srgbClr val="4E0235"/>
              </a:solidFill>
            </a:endParaRPr>
          </a:p>
        </p:txBody>
      </p:sp>
      <p:pic>
        <p:nvPicPr>
          <p:cNvPr id="27653" name="Picture 5"/>
          <p:cNvPicPr>
            <a:picLocks noChangeAspect="1" noChangeArrowheads="1"/>
          </p:cNvPicPr>
          <p:nvPr/>
        </p:nvPicPr>
        <p:blipFill>
          <a:blip r:embed="rId2">
            <a:lum bright="-20000" contrast="20000"/>
          </a:blip>
          <a:srcRect/>
          <a:stretch>
            <a:fillRect/>
          </a:stretch>
        </p:blipFill>
        <p:spPr bwMode="auto">
          <a:xfrm>
            <a:off x="3214678" y="3643314"/>
            <a:ext cx="3500462" cy="27544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1934</Words>
  <Application>Microsoft Office PowerPoint</Application>
  <PresentationFormat>Экран (4:3)</PresentationFormat>
  <Paragraphs>135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Клеточная инженерия</vt:lpstr>
      <vt:lpstr>Клеточная инженерия</vt:lpstr>
      <vt:lpstr> </vt:lpstr>
      <vt:lpstr>Улучшение растений и животных на основе клеточных технологий</vt:lpstr>
      <vt:lpstr> </vt:lpstr>
      <vt:lpstr>Культура тканей</vt:lpstr>
      <vt:lpstr>Гибридизация клеток различных видов растений  </vt:lpstr>
      <vt:lpstr>Создание гибридов</vt:lpstr>
      <vt:lpstr>Метод пересадки ядер соматических клеток в яйцеклетки. </vt:lpstr>
      <vt:lpstr>Что такое клонирование?</vt:lpstr>
      <vt:lpstr>Клонирование растений</vt:lpstr>
      <vt:lpstr>Слайд 13</vt:lpstr>
      <vt:lpstr>Слайд 14</vt:lpstr>
      <vt:lpstr>Слайд 15</vt:lpstr>
      <vt:lpstr>Клонирование терапевтическое</vt:lpstr>
      <vt:lpstr>  Генная инженерия</vt:lpstr>
      <vt:lpstr>Слайд 18</vt:lpstr>
      <vt:lpstr>Слайд 19</vt:lpstr>
      <vt:lpstr>Слайд 20</vt:lpstr>
      <vt:lpstr>Слайд 21</vt:lpstr>
      <vt:lpstr>Слайд 22</vt:lpstr>
      <vt:lpstr>Слайд 23</vt:lpstr>
      <vt:lpstr>Слайд 24</vt:lpstr>
      <vt:lpstr>Слайд 25</vt:lpstr>
      <vt:lpstr>Генная инженерия человека</vt:lpstr>
      <vt:lpstr>Генная инженерия человека</vt:lpstr>
      <vt:lpstr>Научные факторы опасности генной инженерии</vt:lpstr>
      <vt:lpstr>Слайд 29</vt:lpstr>
      <vt:lpstr>Слайд 30</vt:lpstr>
      <vt:lpstr>Слайд 31</vt:lpstr>
      <vt:lpstr>Продукты питания, подвергавшиеся генной инженерии или которые могут содержать генетически созданные ингредиенты</vt:lpstr>
      <vt:lpstr>Слайд 33</vt:lpstr>
      <vt:lpstr>Какие перспективы генной инженерии?</vt:lpstr>
      <vt:lpstr>Отношение к ГМО в мире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женя</dc:creator>
  <cp:lastModifiedBy>женя</cp:lastModifiedBy>
  <cp:revision>10</cp:revision>
  <dcterms:created xsi:type="dcterms:W3CDTF">2014-11-20T17:25:46Z</dcterms:created>
  <dcterms:modified xsi:type="dcterms:W3CDTF">2020-04-13T09:22:46Z</dcterms:modified>
</cp:coreProperties>
</file>