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activeX/activeX1.xml" ContentType="application/vnd.ms-office.activeX+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activeX/activeX1.bin" ContentType="application/vnd.ms-office.activeX"/>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52"/>
  </p:notesMasterIdLst>
  <p:sldIdLst>
    <p:sldId id="305" r:id="rId2"/>
    <p:sldId id="287" r:id="rId3"/>
    <p:sldId id="285" r:id="rId4"/>
    <p:sldId id="286" r:id="rId5"/>
    <p:sldId id="288" r:id="rId6"/>
    <p:sldId id="289" r:id="rId7"/>
    <p:sldId id="256" r:id="rId8"/>
    <p:sldId id="290" r:id="rId9"/>
    <p:sldId id="291" r:id="rId10"/>
    <p:sldId id="292" r:id="rId11"/>
    <p:sldId id="259" r:id="rId12"/>
    <p:sldId id="260" r:id="rId13"/>
    <p:sldId id="262" r:id="rId14"/>
    <p:sldId id="261" r:id="rId15"/>
    <p:sldId id="266" r:id="rId16"/>
    <p:sldId id="265" r:id="rId17"/>
    <p:sldId id="267" r:id="rId18"/>
    <p:sldId id="263" r:id="rId19"/>
    <p:sldId id="268" r:id="rId20"/>
    <p:sldId id="264" r:id="rId21"/>
    <p:sldId id="269" r:id="rId22"/>
    <p:sldId id="270" r:id="rId23"/>
    <p:sldId id="271" r:id="rId24"/>
    <p:sldId id="273" r:id="rId25"/>
    <p:sldId id="272" r:id="rId26"/>
    <p:sldId id="274" r:id="rId27"/>
    <p:sldId id="275" r:id="rId28"/>
    <p:sldId id="276" r:id="rId29"/>
    <p:sldId id="280" r:id="rId30"/>
    <p:sldId id="293" r:id="rId31"/>
    <p:sldId id="278" r:id="rId32"/>
    <p:sldId id="294" r:id="rId33"/>
    <p:sldId id="295" r:id="rId34"/>
    <p:sldId id="296" r:id="rId35"/>
    <p:sldId id="297" r:id="rId36"/>
    <p:sldId id="298" r:id="rId37"/>
    <p:sldId id="279" r:id="rId38"/>
    <p:sldId id="281" r:id="rId39"/>
    <p:sldId id="284" r:id="rId40"/>
    <p:sldId id="299" r:id="rId41"/>
    <p:sldId id="282" r:id="rId42"/>
    <p:sldId id="300" r:id="rId43"/>
    <p:sldId id="301" r:id="rId44"/>
    <p:sldId id="302" r:id="rId45"/>
    <p:sldId id="283" r:id="rId46"/>
    <p:sldId id="303" r:id="rId47"/>
    <p:sldId id="304" r:id="rId48"/>
    <p:sldId id="306" r:id="rId49"/>
    <p:sldId id="307" r:id="rId50"/>
    <p:sldId id="308" r:id="rId51"/>
  </p:sldIdLst>
  <p:sldSz cx="9144000" cy="6858000" type="screen4x3"/>
  <p:notesSz cx="6797675" cy="987425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FFFFCC"/>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271" autoAdjust="0"/>
  </p:normalViewPr>
  <p:slideViewPr>
    <p:cSldViewPr>
      <p:cViewPr varScale="1">
        <p:scale>
          <a:sx n="108" d="100"/>
          <a:sy n="108" d="100"/>
        </p:scale>
        <p:origin x="-170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5512D11C-5CC6-11CF-8D67-00AA00BDCE1D}" ax:persistence="persistStream" r:id="rId1"/>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3.wmf"/><Relationship Id="rId5" Type="http://schemas.openxmlformats.org/officeDocument/2006/relationships/image" Target="../media/image20.wmf"/><Relationship Id="rId4"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ru-RU"/>
          </a:p>
        </p:txBody>
      </p:sp>
      <p:sp>
        <p:nvSpPr>
          <p:cNvPr id="39939" name="Rectangle 3"/>
          <p:cNvSpPr>
            <a:spLocks noGrp="1" noChangeArrowheads="1"/>
          </p:cNvSpPr>
          <p:nvPr>
            <p:ph type="dt"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ru-RU"/>
          </a:p>
        </p:txBody>
      </p:sp>
      <p:sp>
        <p:nvSpPr>
          <p:cNvPr id="51204" name="Rectangle 4"/>
          <p:cNvSpPr>
            <a:spLocks noGrp="1" noRot="1" noChangeAspect="1" noChangeArrowheads="1" noTextEdit="1"/>
          </p:cNvSpPr>
          <p:nvPr>
            <p:ph type="sldImg" idx="2"/>
          </p:nvPr>
        </p:nvSpPr>
        <p:spPr bwMode="auto">
          <a:xfrm>
            <a:off x="931863" y="741363"/>
            <a:ext cx="4935537" cy="370205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679450" y="4691063"/>
            <a:ext cx="5438775" cy="4443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9942" name="Rectangle 6"/>
          <p:cNvSpPr>
            <a:spLocks noGrp="1" noChangeArrowheads="1"/>
          </p:cNvSpPr>
          <p:nvPr>
            <p:ph type="ftr" sz="quarter" idx="4"/>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
        <p:nvSpPr>
          <p:cNvPr id="39943" name="Rectangle 7"/>
          <p:cNvSpPr>
            <a:spLocks noGrp="1" noChangeArrowheads="1"/>
          </p:cNvSpPr>
          <p:nvPr>
            <p:ph type="sldNum" sz="quarter" idx="5"/>
          </p:nvPr>
        </p:nvSpPr>
        <p:spPr bwMode="auto">
          <a:xfrm>
            <a:off x="3849688"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62DC87E-93CE-443C-BAFC-54E5096F4BB3}"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раз слайда 1"/>
          <p:cNvSpPr>
            <a:spLocks noGrp="1" noRot="1" noChangeAspect="1" noTextEdit="1"/>
          </p:cNvSpPr>
          <p:nvPr>
            <p:ph type="sldImg"/>
          </p:nvPr>
        </p:nvSpPr>
        <p:spPr>
          <a:ln/>
        </p:spPr>
      </p:sp>
      <p:sp>
        <p:nvSpPr>
          <p:cNvPr id="52227" name="Заметки 2"/>
          <p:cNvSpPr>
            <a:spLocks noGrp="1"/>
          </p:cNvSpPr>
          <p:nvPr>
            <p:ph type="body" idx="1"/>
          </p:nvPr>
        </p:nvSpPr>
        <p:spPr>
          <a:noFill/>
          <a:ln/>
        </p:spPr>
        <p:txBody>
          <a:bodyPr/>
          <a:lstStyle/>
          <a:p>
            <a:pPr eaLnBrk="1" hangingPunct="1"/>
            <a:r>
              <a:rPr lang="ru-RU" smtClean="0">
                <a:solidFill>
                  <a:srgbClr val="00FF99"/>
                </a:solidFill>
                <a:latin typeface="Verdana" pitchFamily="34" charset="0"/>
              </a:rPr>
              <a:t>Почему живые существа (например,  молочай) не распространяются по всей поверхности земли, а встречаются лишь на строго определенных участках? </a:t>
            </a:r>
            <a:endParaRPr lang="ru-RU" smtClean="0"/>
          </a:p>
        </p:txBody>
      </p:sp>
      <p:sp>
        <p:nvSpPr>
          <p:cNvPr id="52228" name="Номер слайда 3"/>
          <p:cNvSpPr>
            <a:spLocks noGrp="1"/>
          </p:cNvSpPr>
          <p:nvPr>
            <p:ph type="sldNum" sz="quarter" idx="5"/>
          </p:nvPr>
        </p:nvSpPr>
        <p:spPr>
          <a:noFill/>
        </p:spPr>
        <p:txBody>
          <a:bodyPr/>
          <a:lstStyle/>
          <a:p>
            <a:fld id="{07F75F62-CF22-4F9C-90FF-6B31190D34F4}" type="slidenum">
              <a:rPr lang="ru-RU" smtClean="0"/>
              <a:pPr/>
              <a:t>4</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DD1DB5B-A033-444A-B465-48FC9390BC7A}" type="slidenum">
              <a:rPr lang="ru-RU" smtClean="0"/>
              <a:pPr/>
              <a:t>26</a:t>
            </a:fld>
            <a:endParaRPr lang="ru-RU"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ru-RU" smtClean="0"/>
              <a:t>Другим примером служит серповидноклеточная анемия. наследственное заболевание, широко распространенное в ряде областей Африки, индии, у негритянского населения Северной Америки. Индивидуумы, гомозиготные по соответствующему рецессивному аллелю, обычно умирают не достигнув половой зрелости и элиминируя таким образом из популяции по два рецессивных аллеля. Что касается гетерозигот, то они не гибнут. Установлено, что во многих частях земного шара частота аллеля серновидноклеточности остается относительно стабильной. У некоторых африканских племен частота гетерозиготного фенотипа достигает 40%. Раньше думали, что этот уровень поддерживается за счет появления новых мутантов. Однако в результате дальнейших исследований выяснилось, что во многих частях Африки, где среди факторов, угрожающих здоровью и жизни, важное место занимает малярия, люди, несущие аллель серновидноклеточности, обладают повышенной резистентностью к этой болезни. В малярийных районах Центральной Африки это селективное преимущество гетерозиготного генотипа поддерживает частоту аллеля серновидноклеточности на уровне 10 – 20%. У североамериканских негров, уже 200 – 300 лет не испытывающих на себе селективного эффекта малярии, частота аллеля серновидноклеточности упала до 5%.</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9458212-EA65-47C1-846B-224551463A26}" type="slidenum">
              <a:rPr lang="ru-RU" smtClean="0"/>
              <a:pPr/>
              <a:t>28</a:t>
            </a:fld>
            <a:endParaRPr lang="ru-RU"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ru-RU" smtClean="0"/>
              <a:t>Большинство мутаций первоначально оказывает на фенотип особей неблагоприятное действие. В силу рецессивности мутантные аллели обычно присутствуют в генофондах популяций в гетерозиготных по соответствующему локусу генотипах.</a:t>
            </a:r>
          </a:p>
          <a:p>
            <a:pPr eaLnBrk="1" hangingPunct="1"/>
            <a:r>
              <a:rPr lang="ru-RU" smtClean="0"/>
              <a:t>	Благодаря этому достигается тройственный положительный результат: 1) исключается непосредственное отрицательное влияние мутантного аллеля на фенотипическое выражение признака, контролируемого данным геном; 2) сохраняются нейтральные мутации, не имеющие приспособительной ценности в настоящих условиях существования, но которые смогут приобрести такую ценность в будущем; 3) накапливаются некоторые неблагоприятные мутации, которые в гетерозиготном состоянии нередко повышают относительную жизнеспособность организмов (эффект гетерозиса). Таким образом, создается резерв наследственной изменчивости.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371235C-4474-4311-8E5B-49FA36A65B9F}" type="slidenum">
              <a:rPr lang="ru-RU" smtClean="0"/>
              <a:pPr/>
              <a:t>29</a:t>
            </a:fld>
            <a:endParaRPr lang="ru-RU"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ru-RU" smtClean="0"/>
              <a:t>у клестов максимум численности наблюдается раз в три года. Период колебаний численности у мышевидных грызунов - около 10 лет, у белок - 8-11 лет, бабочки-белянки - 10-12, североамериканского зайца-беляка и рыси на севере Канады - 9-10, саранчи - около 11 лет. </a:t>
            </a:r>
          </a:p>
          <a:p>
            <a:pPr eaLnBrk="1" hangingPunct="1"/>
            <a:r>
              <a:rPr lang="ru-RU" smtClean="0"/>
              <a:t>Масштабы колебаний численности у популяций разных видов обычно разные. Так, численность майского жука на пике волны увеличивается в миллион раз, сибирского шелкопряда - в 12 млн. раз, зайцев в Канаде - в 10 раз. </a:t>
            </a:r>
          </a:p>
          <a:p>
            <a:pPr eaLnBrk="1" hangingPunct="1"/>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C8634EE6-DFEA-4667-8F60-6D45B501AE62}" type="slidenum">
              <a:rPr lang="ru-RU" smtClean="0"/>
              <a:pPr/>
              <a:t>31</a:t>
            </a:fld>
            <a:endParaRPr lang="ru-RU"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ru-RU" sz="1000" smtClean="0"/>
              <a:t>Эффект основателя. Животные и растения, как правило, проникают на новые для вида территории (на острова, на новые континенты) относительно малыми группами. Частоты тех или иных аллелей таких группах могут значительно отличаться от частот этих аллелей в исходных популяциях. За вселением на новую территорию следует увеличение численности колонистов. Возникающие многочисленные популяции воспроизводит генетическую структуру их основателей. Это явление американский зоолог Эрнст Майр, один их основоположников синтетической теории эволюции, назвал эффектом основателя.</a:t>
            </a:r>
          </a:p>
          <a:p>
            <a:pPr eaLnBrk="1" hangingPunct="1"/>
            <a:endParaRPr lang="ru-RU" sz="1000" smtClean="0"/>
          </a:p>
          <a:p>
            <a:pPr eaLnBrk="1" hangingPunct="1"/>
            <a:r>
              <a:rPr lang="ru-RU" sz="1000" smtClean="0"/>
              <a:t>Эффект основателя играл, по-видимому, ведущую роль в формировании генетической структуры видов животных и растений, населяющих вулканические и коралловые острова. Все эти виды происходят от очень небольших групп основателей, которым посчастливилось достигнуть островов. Ясно, что эти основатели представляли собой очень маленькие выборки из родительских популяций и частоты аллелей в этих выборках могли сильно отличаться. Вспомним наш гипотетический пример с лисицами, которые, дрейфуя на льдинах, попадали на необитаемые острова. В каждой из дочерних популяций частоты аллелей резко отличались друг от друга и от родительской популяции. Именно эффект основателя объясняет удивительно разнообразие океанических фаун и флор и обилие эндемичных видов на островах. Эффект основателя сыграл важную роль и в эволюции человеческих популяций. Обратите внимание, что аллель В полностью отсутствует у американских индейцев и у аборигенов Австралии. Эти континенты были заселены небольшими группами людей. В силу чисто случайных причин среди основателей этих популяций могло не оказаться ни одного носителя аллеля В. Естественно, этот аллелей отсутствует и в производных популяциях.</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ru-RU"/>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ru-RU"/>
          </a:p>
        </p:txBody>
      </p:sp>
      <p:sp>
        <p:nvSpPr>
          <p:cNvPr id="97282" name="Rectangle 2"/>
          <p:cNvSpPr>
            <a:spLocks noGrp="1" noChangeArrowheads="1"/>
          </p:cNvSpPr>
          <p:nvPr>
            <p:ph type="ctrTitle"/>
          </p:nvPr>
        </p:nvSpPr>
        <p:spPr>
          <a:xfrm>
            <a:off x="914400" y="1524000"/>
            <a:ext cx="7623175" cy="1752600"/>
          </a:xfrm>
        </p:spPr>
        <p:txBody>
          <a:bodyPr/>
          <a:lstStyle>
            <a:lvl1pPr>
              <a:defRPr sz="5000"/>
            </a:lvl1pPr>
          </a:lstStyle>
          <a:p>
            <a:r>
              <a:rPr lang="ru-RU" altLang="en-US"/>
              <a:t>Образец заголовка</a:t>
            </a:r>
          </a:p>
        </p:txBody>
      </p:sp>
      <p:sp>
        <p:nvSpPr>
          <p:cNvPr id="9728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ru-RU" altLang="en-US"/>
              <a:t>Образец подзаголовка</a:t>
            </a:r>
          </a:p>
        </p:txBody>
      </p:sp>
      <p:sp>
        <p:nvSpPr>
          <p:cNvPr id="6" name="Rectangle 4"/>
          <p:cNvSpPr>
            <a:spLocks noGrp="1" noChangeArrowheads="1"/>
          </p:cNvSpPr>
          <p:nvPr>
            <p:ph type="dt" sz="half" idx="10"/>
          </p:nvPr>
        </p:nvSpPr>
        <p:spPr/>
        <p:txBody>
          <a:bodyPr/>
          <a:lstStyle>
            <a:lvl1pPr>
              <a:defRPr/>
            </a:lvl1pPr>
          </a:lstStyle>
          <a:p>
            <a:pPr>
              <a:defRPr/>
            </a:pPr>
            <a:endParaRPr lang="ru-RU"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ru-RU" altLang="en-US"/>
          </a:p>
        </p:txBody>
      </p:sp>
      <p:sp>
        <p:nvSpPr>
          <p:cNvPr id="8" name="Rectangle 6"/>
          <p:cNvSpPr>
            <a:spLocks noGrp="1" noChangeArrowheads="1"/>
          </p:cNvSpPr>
          <p:nvPr>
            <p:ph type="sldNum" sz="quarter" idx="12"/>
          </p:nvPr>
        </p:nvSpPr>
        <p:spPr/>
        <p:txBody>
          <a:bodyPr/>
          <a:lstStyle>
            <a:lvl1pPr>
              <a:defRPr/>
            </a:lvl1pPr>
          </a:lstStyle>
          <a:p>
            <a:pPr>
              <a:defRPr/>
            </a:pPr>
            <a:fld id="{F829E558-E3E7-44D7-8DB2-69EEC936D2C2}" type="slidenum">
              <a:rPr lang="ru-RU" altLang="en-US"/>
              <a:pPr>
                <a:defRPr/>
              </a:pPr>
              <a:t>‹#›</a:t>
            </a:fld>
            <a:endParaRPr lang="ru-RU"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p:cNvSpPr>
            <a:spLocks noGrp="1" noChangeArrowheads="1"/>
          </p:cNvSpPr>
          <p:nvPr>
            <p:ph type="sldNum" sz="quarter" idx="12"/>
          </p:nvPr>
        </p:nvSpPr>
        <p:spPr>
          <a:ln/>
        </p:spPr>
        <p:txBody>
          <a:bodyPr/>
          <a:lstStyle>
            <a:lvl1pPr>
              <a:defRPr/>
            </a:lvl1pPr>
          </a:lstStyle>
          <a:p>
            <a:pPr>
              <a:defRPr/>
            </a:pPr>
            <a:fld id="{8D44BF4C-AEBF-44BD-AE4D-EDE98A204BE9}" type="slidenum">
              <a:rPr lang="ru-RU" altLang="en-US"/>
              <a:pPr>
                <a:defRPr/>
              </a:pPr>
              <a:t>‹#›</a:t>
            </a:fld>
            <a:endParaRPr lang="ru-RU"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p:cNvSpPr>
            <a:spLocks noGrp="1" noChangeArrowheads="1"/>
          </p:cNvSpPr>
          <p:nvPr>
            <p:ph type="sldNum" sz="quarter" idx="12"/>
          </p:nvPr>
        </p:nvSpPr>
        <p:spPr>
          <a:ln/>
        </p:spPr>
        <p:txBody>
          <a:bodyPr/>
          <a:lstStyle>
            <a:lvl1pPr>
              <a:defRPr/>
            </a:lvl1pPr>
          </a:lstStyle>
          <a:p>
            <a:pPr>
              <a:defRPr/>
            </a:pPr>
            <a:fld id="{BC3DB6F5-9A8A-4CCE-8A33-A97B6809D955}" type="slidenum">
              <a:rPr lang="ru-RU" altLang="en-US"/>
              <a:pPr>
                <a:defRPr/>
              </a:pPr>
              <a:t>‹#›</a:t>
            </a:fld>
            <a:endParaRPr lang="ru-RU"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8" name="Rectangle 6"/>
          <p:cNvSpPr>
            <a:spLocks noGrp="1" noChangeArrowheads="1"/>
          </p:cNvSpPr>
          <p:nvPr>
            <p:ph type="sldNum" sz="quarter" idx="12"/>
          </p:nvPr>
        </p:nvSpPr>
        <p:spPr>
          <a:ln/>
        </p:spPr>
        <p:txBody>
          <a:bodyPr/>
          <a:lstStyle>
            <a:lvl1pPr>
              <a:defRPr/>
            </a:lvl1pPr>
          </a:lstStyle>
          <a:p>
            <a:pPr>
              <a:defRPr/>
            </a:pPr>
            <a:fld id="{9875CB53-30F7-4569-A250-5C6167D0F756}" type="slidenum">
              <a:rPr lang="ru-RU" altLang="en-US"/>
              <a:pPr>
                <a:defRPr/>
              </a:pPr>
              <a:t>‹#›</a:t>
            </a:fld>
            <a:endParaRPr lang="ru-RU"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7813"/>
            <a:ext cx="8229600" cy="5853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5" name="Rectangle 6"/>
          <p:cNvSpPr>
            <a:spLocks noGrp="1" noChangeArrowheads="1"/>
          </p:cNvSpPr>
          <p:nvPr>
            <p:ph type="sldNum" sz="quarter" idx="12"/>
          </p:nvPr>
        </p:nvSpPr>
        <p:spPr>
          <a:ln/>
        </p:spPr>
        <p:txBody>
          <a:bodyPr/>
          <a:lstStyle>
            <a:lvl1pPr>
              <a:defRPr/>
            </a:lvl1pPr>
          </a:lstStyle>
          <a:p>
            <a:pPr>
              <a:defRPr/>
            </a:pPr>
            <a:fld id="{FC8F4C8F-ED96-4E6B-A1B0-DAA89919F38B}" type="slidenum">
              <a:rPr lang="ru-RU" altLang="en-US"/>
              <a:pPr>
                <a:defRPr/>
              </a:pPr>
              <a:t>‹#›</a:t>
            </a:fld>
            <a:endParaRPr lang="ru-RU"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7" name="Rectangle 6"/>
          <p:cNvSpPr>
            <a:spLocks noGrp="1" noChangeArrowheads="1"/>
          </p:cNvSpPr>
          <p:nvPr>
            <p:ph type="sldNum" sz="quarter" idx="12"/>
          </p:nvPr>
        </p:nvSpPr>
        <p:spPr>
          <a:ln/>
        </p:spPr>
        <p:txBody>
          <a:bodyPr/>
          <a:lstStyle>
            <a:lvl1pPr>
              <a:defRPr/>
            </a:lvl1pPr>
          </a:lstStyle>
          <a:p>
            <a:pPr>
              <a:defRPr/>
            </a:pPr>
            <a:fld id="{7DC3D703-A708-45B3-842A-CFD3915FCA12}" type="slidenum">
              <a:rPr lang="ru-RU" altLang="en-US"/>
              <a:pPr>
                <a:defRPr/>
              </a:pPr>
              <a:t>‹#›</a:t>
            </a:fld>
            <a:endParaRPr lang="ru-RU"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8229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57200" y="3941763"/>
            <a:ext cx="8229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7" name="Rectangle 6"/>
          <p:cNvSpPr>
            <a:spLocks noGrp="1" noChangeArrowheads="1"/>
          </p:cNvSpPr>
          <p:nvPr>
            <p:ph type="sldNum" sz="quarter" idx="12"/>
          </p:nvPr>
        </p:nvSpPr>
        <p:spPr>
          <a:ln/>
        </p:spPr>
        <p:txBody>
          <a:bodyPr/>
          <a:lstStyle>
            <a:lvl1pPr>
              <a:defRPr/>
            </a:lvl1pPr>
          </a:lstStyle>
          <a:p>
            <a:pPr>
              <a:defRPr/>
            </a:pPr>
            <a:fld id="{0417992D-CB01-420F-A86E-6A27136697C4}" type="slidenum">
              <a:rPr lang="ru-RU" altLang="en-US"/>
              <a:pPr>
                <a:defRPr/>
              </a:pPr>
              <a:t>‹#›</a:t>
            </a:fld>
            <a:endParaRPr lang="ru-RU"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reserve="1">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8229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3941763"/>
            <a:ext cx="8229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7" name="Rectangle 6"/>
          <p:cNvSpPr>
            <a:spLocks noGrp="1" noChangeArrowheads="1"/>
          </p:cNvSpPr>
          <p:nvPr>
            <p:ph type="sldNum" sz="quarter" idx="12"/>
          </p:nvPr>
        </p:nvSpPr>
        <p:spPr>
          <a:ln/>
        </p:spPr>
        <p:txBody>
          <a:bodyPr/>
          <a:lstStyle>
            <a:lvl1pPr>
              <a:defRPr/>
            </a:lvl1pPr>
          </a:lstStyle>
          <a:p>
            <a:pPr>
              <a:defRPr/>
            </a:pPr>
            <a:fld id="{E43672F2-8C57-4DD7-8728-E849B9D6D688}" type="slidenum">
              <a:rPr lang="ru-RU" altLang="en-US"/>
              <a:pPr>
                <a:defRPr/>
              </a:pPr>
              <a:t>‹#›</a:t>
            </a:fld>
            <a:endParaRPr lang="ru-RU"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7813"/>
            <a:ext cx="8229600" cy="1139825"/>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9" name="Rectangle 6"/>
          <p:cNvSpPr>
            <a:spLocks noGrp="1" noChangeArrowheads="1"/>
          </p:cNvSpPr>
          <p:nvPr>
            <p:ph type="sldNum" sz="quarter" idx="12"/>
          </p:nvPr>
        </p:nvSpPr>
        <p:spPr>
          <a:ln/>
        </p:spPr>
        <p:txBody>
          <a:bodyPr/>
          <a:lstStyle>
            <a:lvl1pPr>
              <a:defRPr/>
            </a:lvl1pPr>
          </a:lstStyle>
          <a:p>
            <a:pPr>
              <a:defRPr/>
            </a:pPr>
            <a:fld id="{A0E0BC83-F644-4F58-B494-8DA7469DC6E3}" type="slidenum">
              <a:rPr lang="ru-RU" altLang="en-US"/>
              <a:pPr>
                <a:defRPr/>
              </a:pPr>
              <a:t>‹#›</a:t>
            </a:fld>
            <a:endParaRPr lang="ru-RU"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OverTx" preserve="1">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57200" y="3941763"/>
            <a:ext cx="8229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8" name="Rectangle 6"/>
          <p:cNvSpPr>
            <a:spLocks noGrp="1" noChangeArrowheads="1"/>
          </p:cNvSpPr>
          <p:nvPr>
            <p:ph type="sldNum" sz="quarter" idx="12"/>
          </p:nvPr>
        </p:nvSpPr>
        <p:spPr>
          <a:ln/>
        </p:spPr>
        <p:txBody>
          <a:bodyPr/>
          <a:lstStyle>
            <a:lvl1pPr>
              <a:defRPr/>
            </a:lvl1pPr>
          </a:lstStyle>
          <a:p>
            <a:pPr>
              <a:defRPr/>
            </a:pPr>
            <a:fld id="{BEE4AE43-BCC0-4F19-9A69-95F1C736B4F8}" type="slidenum">
              <a:rPr lang="ru-RU" altLang="en-US"/>
              <a:pPr>
                <a:defRPr/>
              </a:pPr>
              <a:t>‹#›</a:t>
            </a:fld>
            <a:endParaRPr lang="ru-RU"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p:cNvSpPr>
            <a:spLocks noGrp="1" noChangeArrowheads="1"/>
          </p:cNvSpPr>
          <p:nvPr>
            <p:ph type="sldNum" sz="quarter" idx="12"/>
          </p:nvPr>
        </p:nvSpPr>
        <p:spPr>
          <a:ln/>
        </p:spPr>
        <p:txBody>
          <a:bodyPr/>
          <a:lstStyle>
            <a:lvl1pPr>
              <a:defRPr/>
            </a:lvl1pPr>
          </a:lstStyle>
          <a:p>
            <a:pPr>
              <a:defRPr/>
            </a:pPr>
            <a:fld id="{8A7391F6-3615-4F3F-B0AD-37F32D0D6E39}" type="slidenum">
              <a:rPr lang="ru-RU" altLang="en-US"/>
              <a:pPr>
                <a:defRPr/>
              </a:pPr>
              <a:t>‹#›</a:t>
            </a:fld>
            <a:endParaRPr lang="ru-RU"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p:cNvSpPr>
            <a:spLocks noGrp="1" noChangeArrowheads="1"/>
          </p:cNvSpPr>
          <p:nvPr>
            <p:ph type="sldNum" sz="quarter" idx="12"/>
          </p:nvPr>
        </p:nvSpPr>
        <p:spPr>
          <a:ln/>
        </p:spPr>
        <p:txBody>
          <a:bodyPr/>
          <a:lstStyle>
            <a:lvl1pPr>
              <a:defRPr/>
            </a:lvl1pPr>
          </a:lstStyle>
          <a:p>
            <a:pPr>
              <a:defRPr/>
            </a:pPr>
            <a:fld id="{5D790797-0E24-4FA0-93DC-4EB773F07B4E}" type="slidenum">
              <a:rPr lang="ru-RU" altLang="en-US"/>
              <a:pPr>
                <a:defRPr/>
              </a:pPr>
              <a:t>‹#›</a:t>
            </a:fld>
            <a:endParaRPr lang="ru-RU"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7" name="Rectangle 6"/>
          <p:cNvSpPr>
            <a:spLocks noGrp="1" noChangeArrowheads="1"/>
          </p:cNvSpPr>
          <p:nvPr>
            <p:ph type="sldNum" sz="quarter" idx="12"/>
          </p:nvPr>
        </p:nvSpPr>
        <p:spPr>
          <a:ln/>
        </p:spPr>
        <p:txBody>
          <a:bodyPr/>
          <a:lstStyle>
            <a:lvl1pPr>
              <a:defRPr/>
            </a:lvl1pPr>
          </a:lstStyle>
          <a:p>
            <a:pPr>
              <a:defRPr/>
            </a:pPr>
            <a:fld id="{DD0F04D5-9070-4A18-8DB8-E40D428ADE0B}" type="slidenum">
              <a:rPr lang="ru-RU" altLang="en-US"/>
              <a:pPr>
                <a:defRPr/>
              </a:pPr>
              <a:t>‹#›</a:t>
            </a:fld>
            <a:endParaRPr lang="ru-RU"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9" name="Rectangle 6"/>
          <p:cNvSpPr>
            <a:spLocks noGrp="1" noChangeArrowheads="1"/>
          </p:cNvSpPr>
          <p:nvPr>
            <p:ph type="sldNum" sz="quarter" idx="12"/>
          </p:nvPr>
        </p:nvSpPr>
        <p:spPr>
          <a:ln/>
        </p:spPr>
        <p:txBody>
          <a:bodyPr/>
          <a:lstStyle>
            <a:lvl1pPr>
              <a:defRPr/>
            </a:lvl1pPr>
          </a:lstStyle>
          <a:p>
            <a:pPr>
              <a:defRPr/>
            </a:pPr>
            <a:fld id="{29030414-69E1-46C5-8618-745F24741564}" type="slidenum">
              <a:rPr lang="ru-RU" altLang="en-US"/>
              <a:pPr>
                <a:defRPr/>
              </a:pPr>
              <a:t>‹#›</a:t>
            </a:fld>
            <a:endParaRPr lang="ru-RU"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5" name="Rectangle 6"/>
          <p:cNvSpPr>
            <a:spLocks noGrp="1" noChangeArrowheads="1"/>
          </p:cNvSpPr>
          <p:nvPr>
            <p:ph type="sldNum" sz="quarter" idx="12"/>
          </p:nvPr>
        </p:nvSpPr>
        <p:spPr>
          <a:ln/>
        </p:spPr>
        <p:txBody>
          <a:bodyPr/>
          <a:lstStyle>
            <a:lvl1pPr>
              <a:defRPr/>
            </a:lvl1pPr>
          </a:lstStyle>
          <a:p>
            <a:pPr>
              <a:defRPr/>
            </a:pPr>
            <a:fld id="{AF87EF2C-8FDB-4691-906E-594F2988FF22}" type="slidenum">
              <a:rPr lang="ru-RU" altLang="en-US"/>
              <a:pPr>
                <a:defRPr/>
              </a:pPr>
              <a:t>‹#›</a:t>
            </a:fld>
            <a:endParaRPr lang="ru-RU"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4" name="Rectangle 6"/>
          <p:cNvSpPr>
            <a:spLocks noGrp="1" noChangeArrowheads="1"/>
          </p:cNvSpPr>
          <p:nvPr>
            <p:ph type="sldNum" sz="quarter" idx="12"/>
          </p:nvPr>
        </p:nvSpPr>
        <p:spPr>
          <a:ln/>
        </p:spPr>
        <p:txBody>
          <a:bodyPr/>
          <a:lstStyle>
            <a:lvl1pPr>
              <a:defRPr/>
            </a:lvl1pPr>
          </a:lstStyle>
          <a:p>
            <a:pPr>
              <a:defRPr/>
            </a:pPr>
            <a:fld id="{B9C6BD66-7A09-4F28-B1C1-30453D1BC437}" type="slidenum">
              <a:rPr lang="ru-RU" altLang="en-US"/>
              <a:pPr>
                <a:defRPr/>
              </a:pPr>
              <a:t>‹#›</a:t>
            </a:fld>
            <a:endParaRPr lang="ru-RU"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7" name="Rectangle 6"/>
          <p:cNvSpPr>
            <a:spLocks noGrp="1" noChangeArrowheads="1"/>
          </p:cNvSpPr>
          <p:nvPr>
            <p:ph type="sldNum" sz="quarter" idx="12"/>
          </p:nvPr>
        </p:nvSpPr>
        <p:spPr>
          <a:ln/>
        </p:spPr>
        <p:txBody>
          <a:bodyPr/>
          <a:lstStyle>
            <a:lvl1pPr>
              <a:defRPr/>
            </a:lvl1pPr>
          </a:lstStyle>
          <a:p>
            <a:pPr>
              <a:defRPr/>
            </a:pPr>
            <a:fld id="{93AA82BE-20EB-4538-8CC7-D718D2F3689D}" type="slidenum">
              <a:rPr lang="ru-RU" altLang="en-US"/>
              <a:pPr>
                <a:defRPr/>
              </a:pPr>
              <a:t>‹#›</a:t>
            </a:fld>
            <a:endParaRPr lang="ru-RU"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7" name="Rectangle 6"/>
          <p:cNvSpPr>
            <a:spLocks noGrp="1" noChangeArrowheads="1"/>
          </p:cNvSpPr>
          <p:nvPr>
            <p:ph type="sldNum" sz="quarter" idx="12"/>
          </p:nvPr>
        </p:nvSpPr>
        <p:spPr>
          <a:ln/>
        </p:spPr>
        <p:txBody>
          <a:bodyPr/>
          <a:lstStyle>
            <a:lvl1pPr>
              <a:defRPr/>
            </a:lvl1pPr>
          </a:lstStyle>
          <a:p>
            <a:pPr>
              <a:defRPr/>
            </a:pPr>
            <a:fld id="{68BEDDC2-F8F4-4D42-946E-2ACDFBA0CA46}" type="slidenum">
              <a:rPr lang="ru-RU" altLang="en-US"/>
              <a:pPr>
                <a:defRPr/>
              </a:pPr>
              <a:t>‹#›</a:t>
            </a:fld>
            <a:endParaRPr lang="ru-RU"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en-US" smtClean="0"/>
              <a:t>Образец заголовка</a:t>
            </a:r>
          </a:p>
        </p:txBody>
      </p:sp>
      <p:sp>
        <p:nvSpPr>
          <p:cNvPr id="9219"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a:p>
            <a:pPr lvl="2"/>
            <a:r>
              <a:rPr lang="ru-RU" altLang="en-US" smtClean="0"/>
              <a:t>Третий уровень</a:t>
            </a:r>
          </a:p>
          <a:p>
            <a:pPr lvl="3"/>
            <a:r>
              <a:rPr lang="ru-RU" altLang="en-US" smtClean="0"/>
              <a:t>Четвертый уровень</a:t>
            </a:r>
          </a:p>
          <a:p>
            <a:pPr lvl="4"/>
            <a:r>
              <a:rPr lang="ru-RU" altLang="en-US" smtClean="0"/>
              <a:t>Пятый уровень</a:t>
            </a:r>
          </a:p>
        </p:txBody>
      </p:sp>
      <p:sp>
        <p:nvSpPr>
          <p:cNvPr id="9626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endParaRPr lang="ru-RU" altLang="en-US"/>
          </a:p>
        </p:txBody>
      </p:sp>
      <p:sp>
        <p:nvSpPr>
          <p:cNvPr id="962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endParaRPr lang="ru-RU" altLang="en-US"/>
          </a:p>
        </p:txBody>
      </p:sp>
      <p:sp>
        <p:nvSpPr>
          <p:cNvPr id="9626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a:defRPr/>
            </a:pPr>
            <a:fld id="{7753EE5A-39CF-4FED-BC6E-D9722EE770FF}" type="slidenum">
              <a:rPr lang="ru-RU" altLang="en-US"/>
              <a:pPr>
                <a:defRPr/>
              </a:pPr>
              <a:t>‹#›</a:t>
            </a:fld>
            <a:endParaRPr lang="ru-RU" altLang="en-US"/>
          </a:p>
        </p:txBody>
      </p:sp>
      <p:sp>
        <p:nvSpPr>
          <p:cNvPr id="96263"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ru-RU"/>
          </a:p>
        </p:txBody>
      </p:sp>
      <p:sp>
        <p:nvSpPr>
          <p:cNvPr id="96264"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ru-RU"/>
          </a:p>
        </p:txBody>
      </p:sp>
    </p:spTree>
  </p:cSld>
  <p:clrMap bg1="lt1" tx1="dk1" bg2="lt2" tx2="dk2" accent1="accent1" accent2="accent2" accent3="accent3" accent4="accent4" accent5="accent5" accent6="accent6" hlink="hlink" folHlink="folHlink"/>
  <p:sldLayoutIdLst>
    <p:sldLayoutId id="2147483769"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cs typeface="Arial" charset="0"/>
        </a:defRPr>
      </a:lvl2pPr>
      <a:lvl3pPr algn="l" rtl="0" eaLnBrk="0" fontAlgn="base" hangingPunct="0">
        <a:spcBef>
          <a:spcPct val="0"/>
        </a:spcBef>
        <a:spcAft>
          <a:spcPct val="0"/>
        </a:spcAft>
        <a:defRPr sz="4200">
          <a:solidFill>
            <a:schemeClr val="tx2"/>
          </a:solidFill>
          <a:latin typeface="Garamond" pitchFamily="18" charset="0"/>
          <a:cs typeface="Arial" charset="0"/>
        </a:defRPr>
      </a:lvl3pPr>
      <a:lvl4pPr algn="l" rtl="0" eaLnBrk="0" fontAlgn="base" hangingPunct="0">
        <a:spcBef>
          <a:spcPct val="0"/>
        </a:spcBef>
        <a:spcAft>
          <a:spcPct val="0"/>
        </a:spcAft>
        <a:defRPr sz="4200">
          <a:solidFill>
            <a:schemeClr val="tx2"/>
          </a:solidFill>
          <a:latin typeface="Garamond" pitchFamily="18" charset="0"/>
          <a:cs typeface="Arial" charset="0"/>
        </a:defRPr>
      </a:lvl4pPr>
      <a:lvl5pPr algn="l" rtl="0" eaLnBrk="0" fontAlgn="base" hangingPunct="0">
        <a:spcBef>
          <a:spcPct val="0"/>
        </a:spcBef>
        <a:spcAft>
          <a:spcPct val="0"/>
        </a:spcAft>
        <a:defRPr sz="4200">
          <a:solidFill>
            <a:schemeClr val="tx2"/>
          </a:solidFill>
          <a:latin typeface="Garamond" pitchFamily="18" charset="0"/>
          <a:cs typeface="Arial" charset="0"/>
        </a:defRPr>
      </a:lvl5pPr>
      <a:lvl6pPr marL="457200" algn="l" rtl="0" fontAlgn="base">
        <a:spcBef>
          <a:spcPct val="0"/>
        </a:spcBef>
        <a:spcAft>
          <a:spcPct val="0"/>
        </a:spcAft>
        <a:defRPr sz="4200">
          <a:solidFill>
            <a:schemeClr val="tx2"/>
          </a:solidFill>
          <a:latin typeface="Garamond" pitchFamily="18" charset="0"/>
          <a:cs typeface="Arial" charset="0"/>
        </a:defRPr>
      </a:lvl6pPr>
      <a:lvl7pPr marL="914400" algn="l" rtl="0" fontAlgn="base">
        <a:spcBef>
          <a:spcPct val="0"/>
        </a:spcBef>
        <a:spcAft>
          <a:spcPct val="0"/>
        </a:spcAft>
        <a:defRPr sz="4200">
          <a:solidFill>
            <a:schemeClr val="tx2"/>
          </a:solidFill>
          <a:latin typeface="Garamond" pitchFamily="18" charset="0"/>
          <a:cs typeface="Arial" charset="0"/>
        </a:defRPr>
      </a:lvl7pPr>
      <a:lvl8pPr marL="1371600" algn="l" rtl="0" fontAlgn="base">
        <a:spcBef>
          <a:spcPct val="0"/>
        </a:spcBef>
        <a:spcAft>
          <a:spcPct val="0"/>
        </a:spcAft>
        <a:defRPr sz="4200">
          <a:solidFill>
            <a:schemeClr val="tx2"/>
          </a:solidFill>
          <a:latin typeface="Garamond" pitchFamily="18" charset="0"/>
          <a:cs typeface="Arial" charset="0"/>
        </a:defRPr>
      </a:lvl8pPr>
      <a:lvl9pPr marL="1828800" algn="l" rtl="0" fontAlgn="base">
        <a:spcBef>
          <a:spcPct val="0"/>
        </a:spcBef>
        <a:spcAft>
          <a:spcPct val="0"/>
        </a:spcAft>
        <a:defRPr sz="4200">
          <a:solidFill>
            <a:schemeClr val="tx2"/>
          </a:solidFill>
          <a:latin typeface="Garamond" pitchFamily="18" charset="0"/>
          <a:cs typeface="Arial"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5.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5.xml"/><Relationship Id="rId1" Type="http://schemas.openxmlformats.org/officeDocument/2006/relationships/vmlDrawing" Target="../drawings/vmlDrawing2.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6.xml"/><Relationship Id="rId1" Type="http://schemas.openxmlformats.org/officeDocument/2006/relationships/vmlDrawing" Target="../drawings/vmlDrawing3.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6.xml"/><Relationship Id="rId1" Type="http://schemas.openxmlformats.org/officeDocument/2006/relationships/vmlDrawing" Target="../drawings/vmlDrawing4.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oleObject" Target="../embeddings/oleObject11.bin"/><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_________Microsoft_Office_Word_97_-_20031.doc"/><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medsection.ru/uploads/posts/2009-08/1250175069_5.jpg"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img-fotki.yandex.ru/get/15/angelika2508.18/0_e947_5113b54e_XL"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hyperlink" Target="http://www.claw.ru/book8/1630-5.jpg" TargetMode="External"/><Relationship Id="rId2" Type="http://schemas.openxmlformats.org/officeDocument/2006/relationships/image" Target="../media/image30.jpeg"/><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8.v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 Target="slide39.xml"/><Relationship Id="rId1" Type="http://schemas.openxmlformats.org/officeDocument/2006/relationships/slideLayout" Target="../slideLayouts/slideLayout4.xml"/><Relationship Id="rId4" Type="http://schemas.openxmlformats.org/officeDocument/2006/relationships/slide" Target="slide45.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slide" Target="slide39.xml"/><Relationship Id="rId2" Type="http://schemas.openxmlformats.org/officeDocument/2006/relationships/hyperlink" Target="http://upload.wikimedia.org/wikipedia/commons/9/98/Wisent.jpg" TargetMode="External"/><Relationship Id="rId1" Type="http://schemas.openxmlformats.org/officeDocument/2006/relationships/slideLayout" Target="../slideLayouts/slideLayout1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slide" Target="slide3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28600"/>
            <a:ext cx="8229600" cy="6324600"/>
          </a:xfrm>
        </p:spPr>
        <p:txBody>
          <a:bodyPr/>
          <a:lstStyle/>
          <a:p>
            <a:pPr algn="ctr">
              <a:buNone/>
            </a:pPr>
            <a:r>
              <a:rPr lang="ru-RU" sz="1100" b="1" dirty="0" smtClean="0"/>
              <a:t>Государственное бюджетное учреждение дополнительного образования</a:t>
            </a:r>
            <a:endParaRPr lang="ru-RU" sz="1100" dirty="0" smtClean="0"/>
          </a:p>
          <a:p>
            <a:pPr algn="ctr">
              <a:buNone/>
            </a:pPr>
            <a:r>
              <a:rPr lang="ru-RU" sz="1100" b="1" dirty="0" smtClean="0"/>
              <a:t>Центр дополнительного образования «ЭкоМир»  Липецкой области</a:t>
            </a:r>
            <a:endParaRPr lang="ru-RU" sz="1100" dirty="0" smtClean="0"/>
          </a:p>
          <a:p>
            <a:pPr algn="ctr">
              <a:buNone/>
            </a:pPr>
            <a:r>
              <a:rPr lang="ru-RU" sz="1100" dirty="0" smtClean="0"/>
              <a:t> </a:t>
            </a:r>
          </a:p>
          <a:p>
            <a:pPr algn="ctr">
              <a:buNone/>
            </a:pPr>
            <a:r>
              <a:rPr lang="ru-RU" sz="1100" dirty="0" smtClean="0"/>
              <a:t> </a:t>
            </a:r>
          </a:p>
          <a:p>
            <a:pPr algn="ctr">
              <a:buNone/>
            </a:pPr>
            <a:r>
              <a:rPr lang="ru-RU" sz="1100" dirty="0" smtClean="0"/>
              <a:t> </a:t>
            </a:r>
          </a:p>
          <a:p>
            <a:pPr algn="ctr">
              <a:buNone/>
            </a:pPr>
            <a:r>
              <a:rPr lang="ru-RU" sz="1100" dirty="0" smtClean="0"/>
              <a:t> </a:t>
            </a:r>
          </a:p>
          <a:p>
            <a:pPr algn="ctr">
              <a:buNone/>
            </a:pPr>
            <a:r>
              <a:rPr lang="ru-RU" sz="1100" dirty="0" smtClean="0"/>
              <a:t>Дополнительная общеобразовательная общеразвивающая программа</a:t>
            </a:r>
          </a:p>
          <a:p>
            <a:pPr algn="ctr">
              <a:buNone/>
            </a:pPr>
            <a:r>
              <a:rPr lang="ru-RU" sz="1100" dirty="0" smtClean="0"/>
              <a:t>естественнонаучной направленности</a:t>
            </a:r>
          </a:p>
          <a:p>
            <a:pPr algn="ctr">
              <a:buNone/>
            </a:pPr>
            <a:r>
              <a:rPr lang="ru-RU" sz="1100" b="1" dirty="0" smtClean="0"/>
              <a:t>«Путешествие в мир генетики»</a:t>
            </a:r>
            <a:endParaRPr lang="ru-RU" sz="1100" dirty="0" smtClean="0"/>
          </a:p>
          <a:p>
            <a:pPr algn="ctr">
              <a:buNone/>
            </a:pPr>
            <a:r>
              <a:rPr lang="ru-RU" sz="1100" b="1" dirty="0" smtClean="0"/>
              <a:t> </a:t>
            </a:r>
          </a:p>
          <a:p>
            <a:pPr algn="ctr">
              <a:buNone/>
            </a:pPr>
            <a:r>
              <a:rPr lang="ru-RU" sz="1100" b="1" dirty="0" smtClean="0"/>
              <a:t>Тема: Генетика популяций </a:t>
            </a:r>
          </a:p>
          <a:p>
            <a:pPr algn="ctr">
              <a:buNone/>
            </a:pPr>
            <a:endParaRPr lang="ru-RU" sz="1100" b="1" dirty="0" smtClean="0"/>
          </a:p>
          <a:p>
            <a:pPr algn="ctr">
              <a:buNone/>
            </a:pPr>
            <a:endParaRPr lang="ru-RU" sz="1100" dirty="0" smtClean="0"/>
          </a:p>
          <a:p>
            <a:pPr algn="ctr">
              <a:buNone/>
            </a:pPr>
            <a:r>
              <a:rPr lang="ru-RU" sz="1100" dirty="0" smtClean="0"/>
              <a:t>Возраст учащихся: 14-16 лет</a:t>
            </a:r>
          </a:p>
          <a:p>
            <a:pPr algn="ctr">
              <a:buNone/>
            </a:pPr>
            <a:r>
              <a:rPr lang="ru-RU" sz="1100" dirty="0" smtClean="0"/>
              <a:t>Срок реализации: 1 год</a:t>
            </a:r>
          </a:p>
          <a:p>
            <a:pPr algn="ctr">
              <a:buNone/>
            </a:pPr>
            <a:r>
              <a:rPr lang="ru-RU" sz="1100" dirty="0" smtClean="0"/>
              <a:t>Группа 1</a:t>
            </a:r>
            <a:endParaRPr lang="en-US" sz="1100" dirty="0" smtClean="0"/>
          </a:p>
          <a:p>
            <a:pPr algn="ctr">
              <a:buNone/>
            </a:pPr>
            <a:r>
              <a:rPr lang="en-US" sz="1100" dirty="0" smtClean="0"/>
              <a:t>06</a:t>
            </a:r>
            <a:r>
              <a:rPr lang="ru-RU" sz="1100" dirty="0" smtClean="0"/>
              <a:t>.0</a:t>
            </a:r>
            <a:r>
              <a:rPr lang="en-US" sz="1100" dirty="0" smtClean="0"/>
              <a:t>4</a:t>
            </a:r>
            <a:r>
              <a:rPr lang="ru-RU" sz="1100" dirty="0" smtClean="0"/>
              <a:t>.2020</a:t>
            </a:r>
            <a:r>
              <a:rPr lang="ru-RU" sz="1100" dirty="0" smtClean="0"/>
              <a:t> </a:t>
            </a:r>
            <a:endParaRPr lang="en-US" sz="1100" dirty="0" smtClean="0"/>
          </a:p>
          <a:p>
            <a:pPr algn="ctr">
              <a:buNone/>
            </a:pPr>
            <a:r>
              <a:rPr lang="en-US" sz="1100" dirty="0" smtClean="0"/>
              <a:t>18:10-18:50 19:00-19:40</a:t>
            </a:r>
            <a:endParaRPr lang="ru-RU" sz="1100" dirty="0" smtClean="0"/>
          </a:p>
          <a:p>
            <a:pPr algn="ctr">
              <a:buNone/>
            </a:pPr>
            <a:endParaRPr lang="ru-RU" sz="1100" dirty="0" smtClean="0"/>
          </a:p>
          <a:p>
            <a:pPr algn="r">
              <a:buNone/>
            </a:pPr>
            <a:endParaRPr lang="ru-RU" sz="1100" dirty="0" smtClean="0"/>
          </a:p>
          <a:p>
            <a:pPr algn="r">
              <a:buNone/>
            </a:pPr>
            <a:r>
              <a:rPr lang="ru-RU" sz="1100" dirty="0" smtClean="0"/>
              <a:t>Составитель:</a:t>
            </a:r>
          </a:p>
          <a:p>
            <a:pPr algn="r">
              <a:buNone/>
            </a:pPr>
            <a:r>
              <a:rPr lang="ru-RU" sz="1100" dirty="0" smtClean="0"/>
              <a:t>Негуляев Евгений Владимирович, </a:t>
            </a:r>
          </a:p>
          <a:p>
            <a:pPr algn="r">
              <a:buNone/>
            </a:pPr>
            <a:r>
              <a:rPr lang="ru-RU" sz="1100" dirty="0" smtClean="0"/>
              <a:t>педагог дополнительного образования</a:t>
            </a:r>
          </a:p>
          <a:p>
            <a:pPr algn="r">
              <a:buNone/>
            </a:pPr>
            <a:r>
              <a:rPr lang="ru-RU" sz="1100" dirty="0" smtClean="0"/>
              <a:t> </a:t>
            </a:r>
          </a:p>
          <a:p>
            <a:pPr algn="ctr">
              <a:buNone/>
            </a:pPr>
            <a:r>
              <a:rPr lang="ru-RU" sz="1100" dirty="0" smtClean="0"/>
              <a:t> </a:t>
            </a:r>
          </a:p>
          <a:p>
            <a:pPr algn="ctr">
              <a:buNone/>
            </a:pPr>
            <a:endParaRPr lang="ru-RU" sz="1100" dirty="0" smtClean="0"/>
          </a:p>
          <a:p>
            <a:pPr algn="ctr">
              <a:buNone/>
            </a:pPr>
            <a:r>
              <a:rPr lang="ru-RU" sz="1100" dirty="0" smtClean="0"/>
              <a:t>  </a:t>
            </a:r>
          </a:p>
          <a:p>
            <a:pPr algn="ctr">
              <a:buNone/>
            </a:pPr>
            <a:r>
              <a:rPr lang="ru-RU" sz="1100" dirty="0" smtClean="0"/>
              <a:t> </a:t>
            </a:r>
          </a:p>
          <a:p>
            <a:pPr algn="ctr">
              <a:buNone/>
            </a:pPr>
            <a:r>
              <a:rPr lang="ru-RU" sz="1100" dirty="0" smtClean="0"/>
              <a:t>г. Липецк, 2020</a:t>
            </a:r>
          </a:p>
          <a:p>
            <a:endParaRPr lang="ru-RU"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67" name="Group 99"/>
          <p:cNvGraphicFramePr>
            <a:graphicFrameLocks noGrp="1"/>
          </p:cNvGraphicFramePr>
          <p:nvPr/>
        </p:nvGraphicFramePr>
        <p:xfrm>
          <a:off x="457200" y="457200"/>
          <a:ext cx="8229600" cy="5257801"/>
        </p:xfrm>
        <a:graphic>
          <a:graphicData uri="http://schemas.openxmlformats.org/drawingml/2006/table">
            <a:tbl>
              <a:tblPr/>
              <a:tblGrid>
                <a:gridCol w="1722438"/>
                <a:gridCol w="3089275"/>
                <a:gridCol w="3417887"/>
              </a:tblGrid>
              <a:tr h="952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Теория Дарвина</a:t>
                      </a: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СТЭ</a:t>
                      </a: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20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Результат эволюции</a:t>
                      </a: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Повышение приспособленности к условиям среды</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Увеличение многообразия организмов</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836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Единица эволюции</a:t>
                      </a: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Вид</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Популяция</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74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Факторы эволюции</a:t>
                      </a: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Наследственность, изменчивость, борьба за существование</a:t>
                      </a:r>
                      <a:endParaRPr kumimoji="0" lang="ru-RU"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Мутационная и комбинативная изменчивость, популяционные волны, дрейф генов, изоляция</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73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Движущие силы</a:t>
                      </a: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Естественный отбор (Е.О.)  как результат борьбы за существование</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Естественный отбор (Е.О.), накапливающий случайные мутации</a:t>
                      </a:r>
                      <a:endParaRPr kumimoji="0" lang="ru-RU"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ru-RU" smtClean="0"/>
              <a:t>Частоты аллелей </a:t>
            </a:r>
          </a:p>
        </p:txBody>
      </p:sp>
      <p:sp>
        <p:nvSpPr>
          <p:cNvPr id="7172" name="Rectangle 4"/>
          <p:cNvSpPr>
            <a:spLocks noGrp="1" noChangeArrowheads="1"/>
          </p:cNvSpPr>
          <p:nvPr>
            <p:ph type="body" sz="half" idx="1"/>
          </p:nvPr>
        </p:nvSpPr>
        <p:spPr/>
        <p:txBody>
          <a:bodyPr/>
          <a:lstStyle/>
          <a:p>
            <a:pPr eaLnBrk="1" hangingPunct="1">
              <a:lnSpc>
                <a:spcPct val="80000"/>
              </a:lnSpc>
            </a:pPr>
            <a:r>
              <a:rPr lang="ru-RU" sz="2200" smtClean="0"/>
              <a:t>У человека частота доминантного аллеля, определяющего нормальную пигментацию кожи, волос и глаз, равна 99%. </a:t>
            </a:r>
          </a:p>
          <a:p>
            <a:pPr eaLnBrk="1" hangingPunct="1">
              <a:lnSpc>
                <a:spcPct val="80000"/>
              </a:lnSpc>
            </a:pPr>
            <a:r>
              <a:rPr lang="ru-RU" sz="2200" smtClean="0"/>
              <a:t>Рецессивный аллель, детерминирующий отсутствие пигментации – так называемый альбинизм, - встречается с частотой 1%. </a:t>
            </a:r>
          </a:p>
        </p:txBody>
      </p:sp>
      <p:pic>
        <p:nvPicPr>
          <p:cNvPr id="7177" name="Picture 9" descr="1243930871_1-43"/>
          <p:cNvPicPr>
            <a:picLocks noGrp="1" noChangeAspect="1" noChangeArrowheads="1"/>
          </p:cNvPicPr>
          <p:nvPr>
            <p:ph sz="quarter" idx="2"/>
          </p:nvPr>
        </p:nvPicPr>
        <p:blipFill>
          <a:blip r:embed="rId2"/>
          <a:srcRect/>
          <a:stretch>
            <a:fillRect/>
          </a:stretch>
        </p:blipFill>
        <p:spPr>
          <a:xfrm>
            <a:off x="4876800" y="1447800"/>
            <a:ext cx="3922713" cy="4495800"/>
          </a:xfrm>
          <a:noFill/>
          <a:ln w="76200" cmpd="tri">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177"/>
                                        </p:tgtEl>
                                        <p:attrNameLst>
                                          <p:attrName>style.visibility</p:attrName>
                                        </p:attrNameLst>
                                      </p:cBhvr>
                                      <p:to>
                                        <p:strVal val="visible"/>
                                      </p:to>
                                    </p:set>
                                    <p:animEffect transition="in" filter="checkerboard(across)">
                                      <p:cBhvr>
                                        <p:cTn id="7" dur="500"/>
                                        <p:tgtEl>
                                          <p:spTgt spid="7177"/>
                                        </p:tgtEl>
                                      </p:cBhvr>
                                    </p:animEffect>
                                  </p:childTnLst>
                                </p:cTn>
                              </p:par>
                              <p:par>
                                <p:cTn id="8" presetID="5" presetClass="entr" presetSubtype="10" fill="hold" nodeType="withEffect">
                                  <p:stCondLst>
                                    <p:cond delay="0"/>
                                  </p:stCondLst>
                                  <p:childTnLst>
                                    <p:set>
                                      <p:cBhvr>
                                        <p:cTn id="9" dur="1" fill="hold">
                                          <p:stCondLst>
                                            <p:cond delay="0"/>
                                          </p:stCondLst>
                                        </p:cTn>
                                        <p:tgtEl>
                                          <p:spTgt spid="7172">
                                            <p:txEl>
                                              <p:pRg st="1" end="1"/>
                                            </p:txEl>
                                          </p:spTgt>
                                        </p:tgtEl>
                                        <p:attrNameLst>
                                          <p:attrName>style.visibility</p:attrName>
                                        </p:attrNameLst>
                                      </p:cBhvr>
                                      <p:to>
                                        <p:strVal val="visible"/>
                                      </p:to>
                                    </p:set>
                                    <p:animEffect transition="in" filter="checkerboard(across)">
                                      <p:cBhvr>
                                        <p:cTn id="10" dur="500"/>
                                        <p:tgtEl>
                                          <p:spTgt spid="717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69" name="Group 53"/>
          <p:cNvGraphicFramePr>
            <a:graphicFrameLocks noGrp="1"/>
          </p:cNvGraphicFramePr>
          <p:nvPr>
            <p:ph/>
          </p:nvPr>
        </p:nvGraphicFramePr>
        <p:xfrm>
          <a:off x="381000" y="304800"/>
          <a:ext cx="8458200" cy="2718816"/>
        </p:xfrm>
        <a:graphic>
          <a:graphicData uri="http://schemas.openxmlformats.org/drawingml/2006/table">
            <a:tbl>
              <a:tblPr/>
              <a:tblGrid>
                <a:gridCol w="2897188"/>
                <a:gridCol w="989012"/>
                <a:gridCol w="3554413"/>
                <a:gridCol w="1017587"/>
              </a:tblGrid>
              <a:tr h="118268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ru-RU" sz="2600" b="1" i="0" u="none" strike="noStrike" cap="none" normalizeH="0" baseline="0" smtClean="0">
                          <a:ln>
                            <a:noFill/>
                          </a:ln>
                          <a:solidFill>
                            <a:schemeClr val="tx1"/>
                          </a:solidFill>
                          <a:effectLst/>
                          <a:latin typeface="Arial" charset="0"/>
                          <a:cs typeface="Arial" charset="0"/>
                        </a:rPr>
                        <a:t>Частота доминантного аллеля (</a:t>
                      </a:r>
                      <a:r>
                        <a:rPr kumimoji="0" lang="en-US" sz="2600" b="1" i="0" u="none" strike="noStrike" cap="none" normalizeH="0" baseline="0" smtClean="0">
                          <a:ln>
                            <a:noFill/>
                          </a:ln>
                          <a:solidFill>
                            <a:schemeClr val="tx1"/>
                          </a:solidFill>
                          <a:effectLst/>
                          <a:latin typeface="Arial" charset="0"/>
                          <a:cs typeface="Arial" charset="0"/>
                        </a:rPr>
                        <a:t>p</a:t>
                      </a:r>
                      <a:r>
                        <a:rPr kumimoji="0" lang="ru-RU" sz="2600" b="1" i="0" u="none" strike="noStrike" cap="none" normalizeH="0" baseline="0" smtClean="0">
                          <a:ln>
                            <a:noFill/>
                          </a:ln>
                          <a:solidFill>
                            <a:schemeClr val="tx1"/>
                          </a:solidFill>
                          <a:effectLst/>
                          <a:latin typeface="Arial"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ru-RU" sz="26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ru-RU" sz="2600" b="1" i="0" u="none" strike="noStrike" cap="none" normalizeH="0" baseline="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ru-RU" sz="2600" b="1" i="0" u="none" strike="noStrike" cap="none" normalizeH="0" baseline="0" smtClean="0">
                          <a:ln>
                            <a:noFill/>
                          </a:ln>
                          <a:solidFill>
                            <a:schemeClr val="tx1"/>
                          </a:solidFill>
                          <a:effectLst/>
                          <a:latin typeface="Arial" charset="0"/>
                          <a:cs typeface="Arial" charset="0"/>
                        </a:rPr>
                        <a:t>Частота рецессивного аллеля (</a:t>
                      </a:r>
                      <a:r>
                        <a:rPr kumimoji="0" lang="en-US" sz="2600" b="1" i="0" u="none" strike="noStrike" cap="none" normalizeH="0" baseline="0" smtClean="0">
                          <a:ln>
                            <a:noFill/>
                          </a:ln>
                          <a:solidFill>
                            <a:schemeClr val="tx1"/>
                          </a:solidFill>
                          <a:effectLst/>
                          <a:latin typeface="Arial" charset="0"/>
                          <a:cs typeface="Arial" charset="0"/>
                        </a:rPr>
                        <a:t>g)</a:t>
                      </a:r>
                      <a:endParaRPr kumimoji="0" lang="ru-RU" sz="2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ru-RU" sz="26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ru-RU" sz="2600" b="1"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1430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ru-RU" sz="2600" b="0"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ru-RU" sz="2600" b="0" i="0" u="none" strike="noStrike" cap="none" normalizeH="0" baseline="0" smtClean="0">
                          <a:ln>
                            <a:noFill/>
                          </a:ln>
                          <a:solidFill>
                            <a:schemeClr val="tx1"/>
                          </a:solidFill>
                          <a:effectLst/>
                          <a:latin typeface="Arial" charset="0"/>
                          <a:cs typeface="Arial" charset="0"/>
                        </a:rPr>
                        <a:t>0.99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ru-RU" sz="2600" b="0"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ru-RU" sz="2600" b="0" i="0" u="none" strike="noStrike" cap="none" normalizeH="0" baseline="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ru-RU" sz="2600" b="0"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ru-RU" sz="2600" b="0" i="0" u="none" strike="noStrike" cap="none" normalizeH="0" baseline="0" smtClean="0">
                          <a:ln>
                            <a:noFill/>
                          </a:ln>
                          <a:solidFill>
                            <a:schemeClr val="tx1"/>
                          </a:solidFill>
                          <a:effectLst/>
                          <a:latin typeface="Arial" charset="0"/>
                          <a:cs typeface="Arial" charset="0"/>
                        </a:rPr>
                        <a:t>0.01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ru-RU" sz="2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ru-RU" sz="2600" b="0"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ru-RU" sz="26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1523" name="Picture 43" descr="22967500_orig"/>
          <p:cNvPicPr>
            <a:picLocks noChangeAspect="1" noChangeArrowheads="1"/>
          </p:cNvPicPr>
          <p:nvPr/>
        </p:nvPicPr>
        <p:blipFill>
          <a:blip r:embed="rId2"/>
          <a:srcRect/>
          <a:stretch>
            <a:fillRect/>
          </a:stretch>
        </p:blipFill>
        <p:spPr bwMode="auto">
          <a:xfrm>
            <a:off x="2819400" y="3429000"/>
            <a:ext cx="4267200" cy="3192463"/>
          </a:xfrm>
          <a:prstGeom prst="rect">
            <a:avLst/>
          </a:prstGeom>
          <a:noFill/>
          <a:ln w="76200" cmpd="tri">
            <a:solidFill>
              <a:schemeClr val="tx1"/>
            </a:solidFill>
            <a:miter lim="800000"/>
            <a:headEnd/>
            <a:tailEnd/>
          </a:ln>
        </p:spPr>
      </p:pic>
      <p:sp>
        <p:nvSpPr>
          <p:cNvPr id="9263" name="Rectangle 47"/>
          <p:cNvSpPr>
            <a:spLocks noChangeArrowheads="1"/>
          </p:cNvSpPr>
          <p:nvPr/>
        </p:nvSpPr>
        <p:spPr bwMode="auto">
          <a:xfrm>
            <a:off x="381000" y="304800"/>
            <a:ext cx="8458200" cy="2895600"/>
          </a:xfrm>
          <a:prstGeom prst="rect">
            <a:avLst/>
          </a:prstGeom>
          <a:solidFill>
            <a:schemeClr val="accent1"/>
          </a:solidFill>
          <a:ln w="76200" cmpd="tri">
            <a:solidFill>
              <a:schemeClr val="tx1"/>
            </a:solidFill>
            <a:miter lim="800000"/>
            <a:headEnd/>
            <a:tailEnd/>
          </a:ln>
        </p:spPr>
        <p:txBody>
          <a:bodyPr wrap="none" anchor="ctr"/>
          <a:lstStyle/>
          <a:p>
            <a:pPr algn="ctr"/>
            <a:r>
              <a:rPr lang="en-US" sz="9600" b="1"/>
              <a:t>p + g = 1</a:t>
            </a:r>
            <a:endParaRPr lang="ru-RU" sz="96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63"/>
                                        </p:tgtEl>
                                        <p:attrNameLst>
                                          <p:attrName>style.visibility</p:attrName>
                                        </p:attrNameLst>
                                      </p:cBhvr>
                                      <p:to>
                                        <p:strVal val="visible"/>
                                      </p:to>
                                    </p:set>
                                    <p:animEffect transition="in" filter="checkerboard(across)">
                                      <p:cBhvr>
                                        <p:cTn id="7" dur="500"/>
                                        <p:tgtEl>
                                          <p:spTgt spid="9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sz="half" idx="1"/>
          </p:nvPr>
        </p:nvSpPr>
        <p:spPr>
          <a:xfrm>
            <a:off x="457200" y="381000"/>
            <a:ext cx="5791200" cy="6172200"/>
          </a:xfrm>
        </p:spPr>
        <p:txBody>
          <a:bodyPr/>
          <a:lstStyle/>
          <a:p>
            <a:pPr eaLnBrk="1" hangingPunct="1"/>
            <a:r>
              <a:rPr lang="ru-RU" sz="2200" smtClean="0"/>
              <a:t>Частоты отдельных аллелей в генофонде позволяют вычислять генетические изменения в данной популяции и определять </a:t>
            </a:r>
            <a:r>
              <a:rPr lang="ru-RU" sz="2200" i="1" smtClean="0"/>
              <a:t>частоту генотипов</a:t>
            </a:r>
            <a:r>
              <a:rPr lang="ru-RU" sz="2200" smtClean="0"/>
              <a:t>.</a:t>
            </a:r>
          </a:p>
          <a:p>
            <a:pPr eaLnBrk="1" hangingPunct="1"/>
            <a:endParaRPr lang="ru-RU" sz="2200" smtClean="0"/>
          </a:p>
          <a:p>
            <a:pPr eaLnBrk="1" hangingPunct="1"/>
            <a:endParaRPr lang="ru-RU" sz="2200" smtClean="0"/>
          </a:p>
          <a:p>
            <a:pPr eaLnBrk="1" hangingPunct="1"/>
            <a:endParaRPr lang="ru-RU" sz="2200" smtClean="0"/>
          </a:p>
          <a:p>
            <a:pPr eaLnBrk="1" hangingPunct="1"/>
            <a:r>
              <a:rPr lang="ru-RU" sz="2200" smtClean="0"/>
              <a:t>	Математическая зависимость между частотами аллелей и генотипов в популяциях была установлена в 1908 г. независимо друг от друга английским математиком Дж. Харди и немецким врачом В. Вайнбергом. Эта зависимость получила название </a:t>
            </a:r>
            <a:r>
              <a:rPr lang="ru-RU" sz="2200" i="1" smtClean="0"/>
              <a:t>закон Харди – Вайнберга</a:t>
            </a:r>
            <a:r>
              <a:rPr lang="ru-RU" sz="2200" smtClean="0"/>
              <a:t> (равновесие Харди – Вайнберга).</a:t>
            </a:r>
            <a:r>
              <a:rPr lang="ru-RU" sz="1500" smtClean="0"/>
              <a:t> </a:t>
            </a:r>
          </a:p>
        </p:txBody>
      </p:sp>
      <p:pic>
        <p:nvPicPr>
          <p:cNvPr id="22531" name="Picture 9" descr="7080_HW-pic"/>
          <p:cNvPicPr>
            <a:picLocks noGrp="1" noChangeAspect="1" noChangeArrowheads="1"/>
          </p:cNvPicPr>
          <p:nvPr>
            <p:ph sz="half" idx="2"/>
          </p:nvPr>
        </p:nvPicPr>
        <p:blipFill>
          <a:blip r:embed="rId2"/>
          <a:srcRect/>
          <a:stretch>
            <a:fillRect/>
          </a:stretch>
        </p:blipFill>
        <p:spPr>
          <a:xfrm>
            <a:off x="6705600" y="1143000"/>
            <a:ext cx="2071688" cy="4448175"/>
          </a:xfrm>
          <a:noFill/>
          <a:ln w="76200" cmpd="tri">
            <a:solidFill>
              <a:schemeClr val="tx1"/>
            </a:solidFill>
          </a:ln>
        </p:spPr>
      </p:pic>
      <p:sp>
        <p:nvSpPr>
          <p:cNvPr id="22532" name="Rectangle 10"/>
          <p:cNvSpPr>
            <a:spLocks noChangeArrowheads="1"/>
          </p:cNvSpPr>
          <p:nvPr/>
        </p:nvSpPr>
        <p:spPr bwMode="auto">
          <a:xfrm>
            <a:off x="6642100" y="5791200"/>
            <a:ext cx="2228850" cy="641350"/>
          </a:xfrm>
          <a:prstGeom prst="rect">
            <a:avLst/>
          </a:prstGeom>
          <a:noFill/>
          <a:ln w="9525">
            <a:noFill/>
            <a:miter lim="800000"/>
            <a:headEnd/>
            <a:tailEnd/>
          </a:ln>
        </p:spPr>
        <p:txBody>
          <a:bodyPr wrap="none" anchor="ctr">
            <a:spAutoFit/>
          </a:bodyPr>
          <a:lstStyle/>
          <a:p>
            <a:pPr algn="ctr"/>
            <a:r>
              <a:rPr lang="ru-RU" b="1" i="1"/>
              <a:t>Godfrey Hardy, </a:t>
            </a:r>
          </a:p>
          <a:p>
            <a:pPr algn="ctr"/>
            <a:r>
              <a:rPr lang="ru-RU" b="1" i="1"/>
              <a:t>Wilhelm Weinberg</a:t>
            </a:r>
            <a:r>
              <a:rPr lang="ru-RU"/>
              <a:t> </a:t>
            </a:r>
          </a:p>
        </p:txBody>
      </p:sp>
      <p:sp>
        <p:nvSpPr>
          <p:cNvPr id="12300" name="Rectangle 12"/>
          <p:cNvSpPr>
            <a:spLocks noChangeArrowheads="1"/>
          </p:cNvSpPr>
          <p:nvPr/>
        </p:nvSpPr>
        <p:spPr bwMode="auto">
          <a:xfrm>
            <a:off x="0" y="381000"/>
            <a:ext cx="9144000" cy="6019800"/>
          </a:xfrm>
          <a:prstGeom prst="rect">
            <a:avLst/>
          </a:prstGeom>
          <a:solidFill>
            <a:schemeClr val="accent1"/>
          </a:solidFill>
          <a:ln w="9525">
            <a:solidFill>
              <a:schemeClr val="tx1"/>
            </a:solidFill>
            <a:miter lim="800000"/>
            <a:headEnd/>
            <a:tailEnd/>
          </a:ln>
        </p:spPr>
        <p:txBody>
          <a:bodyPr wrap="none" anchor="ctr"/>
          <a:lstStyle/>
          <a:p>
            <a:pPr algn="ctr"/>
            <a:r>
              <a:rPr lang="ru-RU" sz="3600"/>
              <a:t>«В </a:t>
            </a:r>
            <a:r>
              <a:rPr lang="ru-RU" sz="3600" i="1"/>
              <a:t>бесконечно большой</a:t>
            </a:r>
            <a:r>
              <a:rPr lang="ru-RU" sz="3600"/>
              <a:t> популяции</a:t>
            </a:r>
          </a:p>
          <a:p>
            <a:pPr algn="ctr"/>
            <a:r>
              <a:rPr lang="ru-RU" sz="3600"/>
              <a:t> из </a:t>
            </a:r>
            <a:r>
              <a:rPr lang="ru-RU" sz="3600" i="1"/>
              <a:t>свободно скрещивающихся</a:t>
            </a:r>
            <a:r>
              <a:rPr lang="ru-RU" sz="3600"/>
              <a:t> особей</a:t>
            </a:r>
          </a:p>
          <a:p>
            <a:pPr algn="ctr"/>
            <a:r>
              <a:rPr lang="ru-RU" sz="3600"/>
              <a:t> в </a:t>
            </a:r>
            <a:r>
              <a:rPr lang="ru-RU" sz="3600" i="1"/>
              <a:t>отсутствие мутаций, </a:t>
            </a:r>
          </a:p>
          <a:p>
            <a:pPr algn="ctr"/>
            <a:r>
              <a:rPr lang="ru-RU" sz="3600" i="1"/>
              <a:t>избирательной миграции</a:t>
            </a:r>
            <a:r>
              <a:rPr lang="ru-RU" sz="3600"/>
              <a:t> </a:t>
            </a:r>
          </a:p>
          <a:p>
            <a:pPr algn="ctr"/>
            <a:r>
              <a:rPr lang="ru-RU" sz="3600"/>
              <a:t>организмов с различными генотипами </a:t>
            </a:r>
          </a:p>
          <a:p>
            <a:pPr algn="ctr"/>
            <a:r>
              <a:rPr lang="ru-RU" sz="3600"/>
              <a:t>и </a:t>
            </a:r>
            <a:r>
              <a:rPr lang="ru-RU" sz="3600" i="1"/>
              <a:t>давления естественного отбора</a:t>
            </a:r>
            <a:r>
              <a:rPr lang="ru-RU" sz="3600"/>
              <a:t> </a:t>
            </a:r>
          </a:p>
          <a:p>
            <a:pPr algn="ctr"/>
            <a:r>
              <a:rPr lang="ru-RU" sz="3600"/>
              <a:t>первоначальные частоты </a:t>
            </a:r>
          </a:p>
          <a:p>
            <a:pPr algn="ctr"/>
            <a:r>
              <a:rPr lang="ru-RU" sz="3600"/>
              <a:t>доминантного и рецессивного аллелей </a:t>
            </a:r>
          </a:p>
          <a:p>
            <a:pPr algn="ctr"/>
            <a:r>
              <a:rPr lang="ru-RU" sz="3600"/>
              <a:t>сохраняются постоянными </a:t>
            </a:r>
          </a:p>
          <a:p>
            <a:pPr algn="ctr"/>
            <a:r>
              <a:rPr lang="ru-RU" sz="3600"/>
              <a:t>из поколения в поколение».</a:t>
            </a:r>
            <a:r>
              <a:rPr lang="ru-RU"/>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300"/>
                                        </p:tgtEl>
                                        <p:attrNameLst>
                                          <p:attrName>style.visibility</p:attrName>
                                        </p:attrNameLst>
                                      </p:cBhvr>
                                      <p:to>
                                        <p:strVal val="visible"/>
                                      </p:to>
                                    </p:set>
                                    <p:animEffect transition="in" filter="checkerboard(across)">
                                      <p:cBhvr>
                                        <p:cTn id="7" dur="500"/>
                                        <p:tgtEl>
                                          <p:spTgt spid="12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ru-RU" smtClean="0"/>
              <a:t>Закон Харди-Вайнберга</a:t>
            </a:r>
          </a:p>
        </p:txBody>
      </p:sp>
      <p:sp>
        <p:nvSpPr>
          <p:cNvPr id="23555" name="Rectangle 3"/>
          <p:cNvSpPr>
            <a:spLocks noGrp="1" noChangeArrowheads="1"/>
          </p:cNvSpPr>
          <p:nvPr>
            <p:ph type="body" idx="1"/>
          </p:nvPr>
        </p:nvSpPr>
        <p:spPr/>
        <p:txBody>
          <a:bodyPr/>
          <a:lstStyle/>
          <a:p>
            <a:pPr eaLnBrk="1" hangingPunct="1">
              <a:lnSpc>
                <a:spcPct val="90000"/>
              </a:lnSpc>
            </a:pPr>
            <a:r>
              <a:rPr lang="ru-RU" sz="2100" smtClean="0"/>
              <a:t>частоты доминантного и рецессивного аллелей в данной популяции будут оставаться постоянными из поколения в поколение при наличии определенных условий:</a:t>
            </a:r>
          </a:p>
          <a:p>
            <a:pPr eaLnBrk="1" hangingPunct="1">
              <a:lnSpc>
                <a:spcPct val="90000"/>
              </a:lnSpc>
            </a:pPr>
            <a:r>
              <a:rPr lang="ru-RU" sz="2100" smtClean="0"/>
              <a:t>1) размеры популяции велики;</a:t>
            </a:r>
          </a:p>
          <a:p>
            <a:pPr eaLnBrk="1" hangingPunct="1">
              <a:lnSpc>
                <a:spcPct val="90000"/>
              </a:lnSpc>
            </a:pPr>
            <a:r>
              <a:rPr lang="ru-RU" sz="2100" smtClean="0"/>
              <a:t>2) спаривание происходит случайным образом;</a:t>
            </a:r>
          </a:p>
          <a:p>
            <a:pPr eaLnBrk="1" hangingPunct="1">
              <a:lnSpc>
                <a:spcPct val="90000"/>
              </a:lnSpc>
            </a:pPr>
            <a:r>
              <a:rPr lang="ru-RU" sz="2100" smtClean="0"/>
              <a:t>3) новых мутаций не возникает;</a:t>
            </a:r>
          </a:p>
          <a:p>
            <a:pPr eaLnBrk="1" hangingPunct="1">
              <a:lnSpc>
                <a:spcPct val="90000"/>
              </a:lnSpc>
            </a:pPr>
            <a:r>
              <a:rPr lang="ru-RU" sz="2100" smtClean="0"/>
              <a:t>4) все генотипы одинаково плодовиты, т.е. отбора не происходит;</a:t>
            </a:r>
          </a:p>
          <a:p>
            <a:pPr eaLnBrk="1" hangingPunct="1">
              <a:lnSpc>
                <a:spcPct val="90000"/>
              </a:lnSpc>
            </a:pPr>
            <a:r>
              <a:rPr lang="ru-RU" sz="2100" smtClean="0"/>
              <a:t>5) поколения не перекрываются;</a:t>
            </a:r>
          </a:p>
          <a:p>
            <a:pPr eaLnBrk="1" hangingPunct="1">
              <a:lnSpc>
                <a:spcPct val="90000"/>
              </a:lnSpc>
            </a:pPr>
            <a:r>
              <a:rPr lang="ru-RU" sz="2100" smtClean="0"/>
              <a:t>6) не происходит ни эмиграции, ни иммиграции, т.е. отсутствует обмен генами с другими популяциями.</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457200" y="914400"/>
            <a:ext cx="8229600" cy="4525963"/>
          </a:xfrm>
        </p:spPr>
        <p:txBody>
          <a:bodyPr/>
          <a:lstStyle/>
          <a:p>
            <a:pPr eaLnBrk="1" hangingPunct="1"/>
            <a:r>
              <a:rPr lang="ru-RU" smtClean="0"/>
              <a:t>Любые изменения частоты аллелей должны быть обусловлены нарушением одного или нескольких перечисленных выше условий. </a:t>
            </a:r>
          </a:p>
          <a:p>
            <a:pPr eaLnBrk="1" hangingPunct="1"/>
            <a:r>
              <a:rPr lang="ru-RU" smtClean="0"/>
              <a:t>Все эти нарушения способны вызвать эволюционное изменение. </a:t>
            </a:r>
          </a:p>
          <a:p>
            <a:pPr eaLnBrk="1" hangingPunct="1"/>
            <a:r>
              <a:rPr lang="ru-RU" smtClean="0"/>
              <a:t>Эти изменения и их скорость можно изучить и измерить с помощью </a:t>
            </a:r>
            <a:r>
              <a:rPr lang="ru-RU" i="1" smtClean="0"/>
              <a:t>уравнения Харди – Вайнберга</a:t>
            </a:r>
            <a:r>
              <a:rPr lang="ru-RU" smtClean="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7"/>
          <p:cNvSpPr>
            <a:spLocks noGrp="1" noChangeArrowheads="1"/>
          </p:cNvSpPr>
          <p:nvPr>
            <p:ph type="body" sz="half" idx="1"/>
          </p:nvPr>
        </p:nvSpPr>
        <p:spPr>
          <a:xfrm>
            <a:off x="457200" y="685800"/>
            <a:ext cx="8229600" cy="2185988"/>
          </a:xfrm>
        </p:spPr>
        <p:txBody>
          <a:bodyPr/>
          <a:lstStyle/>
          <a:p>
            <a:pPr eaLnBrk="1" hangingPunct="1"/>
            <a:r>
              <a:rPr lang="ru-RU" sz="2600" smtClean="0"/>
              <a:t>Если имеется два организма, один гомозиготный по доминантному аллелю </a:t>
            </a:r>
            <a:r>
              <a:rPr lang="en-US" sz="2600" i="1" smtClean="0"/>
              <a:t>A</a:t>
            </a:r>
            <a:r>
              <a:rPr lang="ru-RU" sz="2600" i="1" smtClean="0"/>
              <a:t>, </a:t>
            </a:r>
            <a:r>
              <a:rPr lang="ru-RU" sz="2600" smtClean="0"/>
              <a:t>а другой – по рецессивному аллелю </a:t>
            </a:r>
            <a:r>
              <a:rPr lang="en-US" sz="2600" i="1" smtClean="0"/>
              <a:t>a</a:t>
            </a:r>
            <a:r>
              <a:rPr lang="ru-RU" sz="2600" i="1" smtClean="0"/>
              <a:t>,</a:t>
            </a:r>
            <a:r>
              <a:rPr lang="ru-RU" sz="2600" smtClean="0"/>
              <a:t> то все их потомки будут гетерозиготными </a:t>
            </a:r>
          </a:p>
        </p:txBody>
      </p:sp>
      <p:graphicFrame>
        <p:nvGraphicFramePr>
          <p:cNvPr id="1026" name="Object 4"/>
          <p:cNvGraphicFramePr>
            <a:graphicFrameLocks noChangeAspect="1"/>
          </p:cNvGraphicFramePr>
          <p:nvPr>
            <p:ph sz="half" idx="2"/>
          </p:nvPr>
        </p:nvGraphicFramePr>
        <p:xfrm>
          <a:off x="1828800" y="3200400"/>
          <a:ext cx="4813300" cy="2081213"/>
        </p:xfrm>
        <a:graphic>
          <a:graphicData uri="http://schemas.openxmlformats.org/presentationml/2006/ole">
            <p:oleObj spid="_x0000_s1026" name="Формула" r:id="rId3" imgW="1765300" imgH="762000" progId="Equation.3">
              <p:embed/>
            </p:oleObj>
          </a:graphicData>
        </a:graphic>
      </p:graphicFrame>
      <p:sp>
        <p:nvSpPr>
          <p:cNvPr id="102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029" name="Oval 9"/>
          <p:cNvSpPr>
            <a:spLocks noChangeArrowheads="1"/>
          </p:cNvSpPr>
          <p:nvPr/>
        </p:nvSpPr>
        <p:spPr bwMode="auto">
          <a:xfrm>
            <a:off x="3048000" y="3886200"/>
            <a:ext cx="685800" cy="609600"/>
          </a:xfrm>
          <a:prstGeom prst="ellipse">
            <a:avLst/>
          </a:prstGeom>
          <a:noFill/>
          <a:ln w="57150">
            <a:solidFill>
              <a:schemeClr val="tx1"/>
            </a:solidFill>
            <a:round/>
            <a:headEnd/>
            <a:tailEnd/>
          </a:ln>
        </p:spPr>
        <p:txBody>
          <a:bodyPr wrap="none" anchor="ctr"/>
          <a:lstStyle/>
          <a:p>
            <a:endParaRPr lang="ru-RU"/>
          </a:p>
        </p:txBody>
      </p:sp>
      <p:sp>
        <p:nvSpPr>
          <p:cNvPr id="1030" name="Oval 10"/>
          <p:cNvSpPr>
            <a:spLocks noChangeArrowheads="1"/>
          </p:cNvSpPr>
          <p:nvPr/>
        </p:nvSpPr>
        <p:spPr bwMode="auto">
          <a:xfrm>
            <a:off x="3657600" y="3886200"/>
            <a:ext cx="685800" cy="609600"/>
          </a:xfrm>
          <a:prstGeom prst="ellipse">
            <a:avLst/>
          </a:prstGeom>
          <a:noFill/>
          <a:ln w="57150">
            <a:solidFill>
              <a:schemeClr val="tx1"/>
            </a:solidFill>
            <a:round/>
            <a:headEnd/>
            <a:tailEnd/>
          </a:ln>
        </p:spPr>
        <p:txBody>
          <a:bodyPr wrap="none" anchor="ctr"/>
          <a:lstStyle/>
          <a:p>
            <a:endParaRPr lang="ru-RU"/>
          </a:p>
        </p:txBody>
      </p:sp>
      <p:sp>
        <p:nvSpPr>
          <p:cNvPr id="1031" name="Oval 11"/>
          <p:cNvSpPr>
            <a:spLocks noChangeArrowheads="1"/>
          </p:cNvSpPr>
          <p:nvPr/>
        </p:nvSpPr>
        <p:spPr bwMode="auto">
          <a:xfrm>
            <a:off x="5562600" y="3886200"/>
            <a:ext cx="457200" cy="609600"/>
          </a:xfrm>
          <a:prstGeom prst="ellipse">
            <a:avLst/>
          </a:prstGeom>
          <a:noFill/>
          <a:ln w="57150">
            <a:solidFill>
              <a:schemeClr val="tx1"/>
            </a:solidFill>
            <a:round/>
            <a:headEnd/>
            <a:tailEnd/>
          </a:ln>
        </p:spPr>
        <p:txBody>
          <a:bodyPr wrap="none" anchor="ctr"/>
          <a:lstStyle/>
          <a:p>
            <a:endParaRPr lang="ru-RU"/>
          </a:p>
        </p:txBody>
      </p:sp>
      <p:sp>
        <p:nvSpPr>
          <p:cNvPr id="1032" name="Oval 12"/>
          <p:cNvSpPr>
            <a:spLocks noChangeArrowheads="1"/>
          </p:cNvSpPr>
          <p:nvPr/>
        </p:nvSpPr>
        <p:spPr bwMode="auto">
          <a:xfrm>
            <a:off x="6096000" y="3886200"/>
            <a:ext cx="457200" cy="609600"/>
          </a:xfrm>
          <a:prstGeom prst="ellipse">
            <a:avLst/>
          </a:prstGeom>
          <a:noFill/>
          <a:ln w="57150">
            <a:solidFill>
              <a:schemeClr val="tx1"/>
            </a:solidFill>
            <a:round/>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type="body" sz="half" idx="1"/>
          </p:nvPr>
        </p:nvSpPr>
        <p:spPr>
          <a:xfrm>
            <a:off x="533400" y="457200"/>
            <a:ext cx="8229600" cy="2185988"/>
          </a:xfrm>
        </p:spPr>
        <p:txBody>
          <a:bodyPr/>
          <a:lstStyle/>
          <a:p>
            <a:pPr eaLnBrk="1" hangingPunct="1"/>
            <a:r>
              <a:rPr lang="ru-RU" sz="2300" smtClean="0"/>
              <a:t>Если наличие доминантного аллеля </a:t>
            </a:r>
            <a:r>
              <a:rPr lang="en-US" sz="2300" i="1" smtClean="0"/>
              <a:t>A</a:t>
            </a:r>
            <a:r>
              <a:rPr lang="ru-RU" sz="2300" smtClean="0"/>
              <a:t> обозначить символом </a:t>
            </a:r>
            <a:r>
              <a:rPr lang="en-US" sz="2300" i="1" smtClean="0"/>
              <a:t>p</a:t>
            </a:r>
            <a:r>
              <a:rPr lang="ru-RU" sz="2300" smtClean="0"/>
              <a:t>, а рецессивного аллеля </a:t>
            </a:r>
            <a:r>
              <a:rPr lang="en-US" sz="2300" i="1" smtClean="0"/>
              <a:t>a</a:t>
            </a:r>
            <a:r>
              <a:rPr lang="ru-RU" sz="2300" smtClean="0"/>
              <a:t> – символом </a:t>
            </a:r>
            <a:r>
              <a:rPr lang="en-US" sz="2300" i="1" smtClean="0"/>
              <a:t>q</a:t>
            </a:r>
            <a:r>
              <a:rPr lang="ru-RU" sz="2300" smtClean="0"/>
              <a:t>, то картину скрещивания между особями </a:t>
            </a:r>
            <a:r>
              <a:rPr lang="en-US" sz="2300" smtClean="0"/>
              <a:t>F</a:t>
            </a:r>
            <a:r>
              <a:rPr lang="ru-RU" sz="2300" smtClean="0"/>
              <a:t>1, возникающие при этом генотипы и их частоты можно представить следующим образом:</a:t>
            </a:r>
          </a:p>
        </p:txBody>
      </p:sp>
      <p:sp>
        <p:nvSpPr>
          <p:cNvPr id="205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2050" name="Object 9"/>
          <p:cNvGraphicFramePr>
            <a:graphicFrameLocks noChangeAspect="1"/>
          </p:cNvGraphicFramePr>
          <p:nvPr>
            <p:ph sz="half" idx="2"/>
          </p:nvPr>
        </p:nvGraphicFramePr>
        <p:xfrm>
          <a:off x="1828800" y="2590800"/>
          <a:ext cx="5105400" cy="3784600"/>
        </p:xfrm>
        <a:graphic>
          <a:graphicData uri="http://schemas.openxmlformats.org/presentationml/2006/ole">
            <p:oleObj spid="_x0000_s2050" name="Формула" r:id="rId3" imgW="1816100" imgH="1346200" progId="Equation.3">
              <p:embed/>
            </p:oleObj>
          </a:graphicData>
        </a:graphic>
      </p:graphicFrame>
      <p:sp>
        <p:nvSpPr>
          <p:cNvPr id="2053"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2054" name="Oval 20"/>
          <p:cNvSpPr>
            <a:spLocks noChangeArrowheads="1"/>
          </p:cNvSpPr>
          <p:nvPr/>
        </p:nvSpPr>
        <p:spPr bwMode="auto">
          <a:xfrm>
            <a:off x="6324600" y="3352800"/>
            <a:ext cx="533400" cy="685800"/>
          </a:xfrm>
          <a:prstGeom prst="ellipse">
            <a:avLst/>
          </a:prstGeom>
          <a:noFill/>
          <a:ln w="57150">
            <a:solidFill>
              <a:schemeClr val="tx1"/>
            </a:solidFill>
            <a:round/>
            <a:headEnd/>
            <a:tailEnd/>
          </a:ln>
        </p:spPr>
        <p:txBody>
          <a:bodyPr wrap="none" anchor="ctr"/>
          <a:lstStyle/>
          <a:p>
            <a:endParaRPr lang="ru-RU"/>
          </a:p>
        </p:txBody>
      </p:sp>
      <p:sp>
        <p:nvSpPr>
          <p:cNvPr id="2055" name="Oval 21"/>
          <p:cNvSpPr>
            <a:spLocks noChangeArrowheads="1"/>
          </p:cNvSpPr>
          <p:nvPr/>
        </p:nvSpPr>
        <p:spPr bwMode="auto">
          <a:xfrm>
            <a:off x="3810000" y="3352800"/>
            <a:ext cx="533400" cy="609600"/>
          </a:xfrm>
          <a:prstGeom prst="ellipse">
            <a:avLst/>
          </a:prstGeom>
          <a:noFill/>
          <a:ln w="57150">
            <a:solidFill>
              <a:schemeClr val="tx1"/>
            </a:solidFill>
            <a:round/>
            <a:headEnd/>
            <a:tailEnd/>
          </a:ln>
        </p:spPr>
        <p:txBody>
          <a:bodyPr wrap="none" anchor="ctr"/>
          <a:lstStyle/>
          <a:p>
            <a:endParaRPr lang="ru-RU"/>
          </a:p>
        </p:txBody>
      </p:sp>
      <p:sp>
        <p:nvSpPr>
          <p:cNvPr id="2056" name="Oval 22"/>
          <p:cNvSpPr>
            <a:spLocks noChangeArrowheads="1"/>
          </p:cNvSpPr>
          <p:nvPr/>
        </p:nvSpPr>
        <p:spPr bwMode="auto">
          <a:xfrm>
            <a:off x="3124200" y="3352800"/>
            <a:ext cx="685800" cy="685800"/>
          </a:xfrm>
          <a:prstGeom prst="ellipse">
            <a:avLst/>
          </a:prstGeom>
          <a:noFill/>
          <a:ln w="57150">
            <a:solidFill>
              <a:schemeClr val="tx1"/>
            </a:solidFill>
            <a:round/>
            <a:headEnd/>
            <a:tailEnd/>
          </a:ln>
        </p:spPr>
        <p:txBody>
          <a:bodyPr wrap="none" anchor="ctr"/>
          <a:lstStyle/>
          <a:p>
            <a:endParaRPr lang="ru-RU"/>
          </a:p>
        </p:txBody>
      </p:sp>
      <p:sp>
        <p:nvSpPr>
          <p:cNvPr id="2057" name="Oval 23"/>
          <p:cNvSpPr>
            <a:spLocks noChangeArrowheads="1"/>
          </p:cNvSpPr>
          <p:nvPr/>
        </p:nvSpPr>
        <p:spPr bwMode="auto">
          <a:xfrm>
            <a:off x="5638800" y="3352800"/>
            <a:ext cx="685800" cy="685800"/>
          </a:xfrm>
          <a:prstGeom prst="ellipse">
            <a:avLst/>
          </a:prstGeom>
          <a:noFill/>
          <a:ln w="57150">
            <a:solidFill>
              <a:schemeClr val="tx1"/>
            </a:solidFill>
            <a:round/>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8"/>
          <p:cNvSpPr>
            <a:spLocks noChangeArrowheads="1"/>
          </p:cNvSpPr>
          <p:nvPr/>
        </p:nvSpPr>
        <p:spPr bwMode="auto">
          <a:xfrm>
            <a:off x="1524000" y="6324600"/>
            <a:ext cx="6978650" cy="366713"/>
          </a:xfrm>
          <a:prstGeom prst="rect">
            <a:avLst/>
          </a:prstGeom>
          <a:noFill/>
          <a:ln w="9525">
            <a:noFill/>
            <a:miter lim="800000"/>
            <a:headEnd/>
            <a:tailEnd/>
          </a:ln>
        </p:spPr>
        <p:txBody>
          <a:bodyPr wrap="none" anchor="ctr">
            <a:spAutoFit/>
          </a:bodyPr>
          <a:lstStyle/>
          <a:p>
            <a:r>
              <a:rPr lang="ru-RU" b="1" i="1"/>
              <a:t>Геометрическое представление закона Харди-Вайнберга</a:t>
            </a:r>
            <a:r>
              <a:rPr lang="ru-RU"/>
              <a:t> </a:t>
            </a:r>
          </a:p>
        </p:txBody>
      </p:sp>
      <p:graphicFrame>
        <p:nvGraphicFramePr>
          <p:cNvPr id="14371" name="Group 35"/>
          <p:cNvGraphicFramePr>
            <a:graphicFrameLocks noGrp="1"/>
          </p:cNvGraphicFramePr>
          <p:nvPr>
            <p:ph/>
          </p:nvPr>
        </p:nvGraphicFramePr>
        <p:xfrm>
          <a:off x="2135188" y="1373188"/>
          <a:ext cx="5789612" cy="4605338"/>
        </p:xfrm>
        <a:graphic>
          <a:graphicData uri="http://schemas.openxmlformats.org/drawingml/2006/table">
            <a:tbl>
              <a:tblPr/>
              <a:tblGrid>
                <a:gridCol w="2895600"/>
                <a:gridCol w="2894012"/>
              </a:tblGrid>
              <a:tr h="230346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ru-RU" sz="2600" b="0"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ru-RU" sz="2600" b="0" i="0" u="none" strike="noStrike" cap="none" normalizeH="0" baseline="0" smtClean="0">
                          <a:ln>
                            <a:noFill/>
                          </a:ln>
                          <a:solidFill>
                            <a:schemeClr val="tx1"/>
                          </a:solidFill>
                          <a:effectLst/>
                          <a:latin typeface="Arial" charset="0"/>
                          <a:cs typeface="Arial" charset="0"/>
                        </a:rPr>
                        <a:t>АА</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ru-RU" sz="2600" b="0" i="0" u="none" strike="noStrike" cap="none" normalizeH="0" baseline="0" smtClean="0">
                          <a:ln>
                            <a:noFill/>
                          </a:ln>
                          <a:solidFill>
                            <a:schemeClr val="tx1"/>
                          </a:solidFill>
                          <a:effectLst/>
                          <a:latin typeface="Arial" charset="0"/>
                          <a:cs typeface="Arial" charset="0"/>
                        </a:rPr>
                        <a:t>(р</a:t>
                      </a:r>
                      <a:r>
                        <a:rPr kumimoji="0" lang="en-US" sz="2600" b="0" i="0" u="none" strike="noStrike" cap="none" normalizeH="0" baseline="0" smtClean="0">
                          <a:ln>
                            <a:noFill/>
                          </a:ln>
                          <a:solidFill>
                            <a:schemeClr val="tx1"/>
                          </a:solidFill>
                          <a:effectLst/>
                          <a:latin typeface="Arial" charset="0"/>
                          <a:cs typeface="Arial" charset="0"/>
                        </a:rPr>
                        <a:t>·</a:t>
                      </a:r>
                      <a:r>
                        <a:rPr kumimoji="0" lang="ru-RU" sz="2600" b="0" i="0" u="none" strike="noStrike" cap="none" normalizeH="0" baseline="0" smtClean="0">
                          <a:ln>
                            <a:noFill/>
                          </a:ln>
                          <a:solidFill>
                            <a:schemeClr val="tx1"/>
                          </a:solidFill>
                          <a:effectLst/>
                          <a:latin typeface="Arial" charset="0"/>
                          <a:cs typeface="Arial" charset="0"/>
                        </a:rPr>
                        <a:t>р)</a:t>
                      </a:r>
                      <a:endParaRPr kumimoji="0" lang="en-US" sz="2600" b="0"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ru-RU" sz="26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ru-RU" sz="2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ltVert">
                      <a:fgClr>
                        <a:schemeClr val="accent1"/>
                      </a:fgClr>
                      <a:bgClr>
                        <a:schemeClr val="accent2"/>
                      </a:bgClr>
                    </a:pattFill>
                  </a:tcPr>
                </a:tc>
              </a:tr>
              <a:tr h="23018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ru-RU" sz="26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pattFill prst="ltHorz">
                      <a:fgClr>
                        <a:schemeClr val="accent1"/>
                      </a:fgClr>
                      <a:bgClr>
                        <a:schemeClr val="accent2"/>
                      </a:bgClr>
                    </a:patt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ru-RU" sz="2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pattFill prst="smGrid">
                      <a:fgClr>
                        <a:schemeClr val="accent1"/>
                      </a:fgClr>
                      <a:bgClr>
                        <a:schemeClr val="accent2"/>
                      </a:bgClr>
                    </a:pattFill>
                  </a:tcPr>
                </a:tc>
              </a:tr>
            </a:tbl>
          </a:graphicData>
        </a:graphic>
      </p:graphicFrame>
      <p:sp>
        <p:nvSpPr>
          <p:cNvPr id="25614" name="Text Box 27"/>
          <p:cNvSpPr txBox="1">
            <a:spLocks noChangeArrowheads="1"/>
          </p:cNvSpPr>
          <p:nvPr/>
        </p:nvSpPr>
        <p:spPr bwMode="auto">
          <a:xfrm>
            <a:off x="2590800" y="228600"/>
            <a:ext cx="4648200" cy="457200"/>
          </a:xfrm>
          <a:prstGeom prst="rect">
            <a:avLst/>
          </a:prstGeom>
          <a:noFill/>
          <a:ln w="9525">
            <a:noFill/>
            <a:miter lim="800000"/>
            <a:headEnd/>
            <a:tailEnd/>
          </a:ln>
        </p:spPr>
        <p:txBody>
          <a:bodyPr>
            <a:spAutoFit/>
          </a:bodyPr>
          <a:lstStyle/>
          <a:p>
            <a:pPr algn="ctr">
              <a:spcBef>
                <a:spcPct val="50000"/>
              </a:spcBef>
            </a:pPr>
            <a:r>
              <a:rPr lang="ru-RU" sz="2400" b="1" i="1"/>
              <a:t>Гаметы самки</a:t>
            </a:r>
          </a:p>
        </p:txBody>
      </p:sp>
      <p:sp>
        <p:nvSpPr>
          <p:cNvPr id="25615" name="Text Box 28"/>
          <p:cNvSpPr txBox="1">
            <a:spLocks noChangeArrowheads="1"/>
          </p:cNvSpPr>
          <p:nvPr/>
        </p:nvSpPr>
        <p:spPr bwMode="auto">
          <a:xfrm>
            <a:off x="3200400" y="838200"/>
            <a:ext cx="990600" cy="457200"/>
          </a:xfrm>
          <a:prstGeom prst="rect">
            <a:avLst/>
          </a:prstGeom>
          <a:noFill/>
          <a:ln w="9525">
            <a:noFill/>
            <a:miter lim="800000"/>
            <a:headEnd/>
            <a:tailEnd/>
          </a:ln>
        </p:spPr>
        <p:txBody>
          <a:bodyPr>
            <a:spAutoFit/>
          </a:bodyPr>
          <a:lstStyle/>
          <a:p>
            <a:pPr>
              <a:spcBef>
                <a:spcPct val="50000"/>
              </a:spcBef>
            </a:pPr>
            <a:r>
              <a:rPr lang="ru-RU" sz="2400" b="1"/>
              <a:t>А (р)</a:t>
            </a:r>
          </a:p>
        </p:txBody>
      </p:sp>
      <p:sp>
        <p:nvSpPr>
          <p:cNvPr id="25616" name="Text Box 29"/>
          <p:cNvSpPr txBox="1">
            <a:spLocks noChangeArrowheads="1"/>
          </p:cNvSpPr>
          <p:nvPr/>
        </p:nvSpPr>
        <p:spPr bwMode="auto">
          <a:xfrm>
            <a:off x="5943600" y="838200"/>
            <a:ext cx="990600" cy="457200"/>
          </a:xfrm>
          <a:prstGeom prst="rect">
            <a:avLst/>
          </a:prstGeom>
          <a:noFill/>
          <a:ln w="9525">
            <a:noFill/>
            <a:miter lim="800000"/>
            <a:headEnd/>
            <a:tailEnd/>
          </a:ln>
        </p:spPr>
        <p:txBody>
          <a:bodyPr>
            <a:spAutoFit/>
          </a:bodyPr>
          <a:lstStyle/>
          <a:p>
            <a:pPr>
              <a:spcBef>
                <a:spcPct val="50000"/>
              </a:spcBef>
            </a:pPr>
            <a:r>
              <a:rPr lang="ru-RU" sz="2400" b="1"/>
              <a:t>а </a:t>
            </a:r>
            <a:r>
              <a:rPr lang="en-US" sz="2400" b="1"/>
              <a:t>(g</a:t>
            </a:r>
            <a:r>
              <a:rPr lang="ru-RU" sz="2400" b="1"/>
              <a:t>)</a:t>
            </a:r>
          </a:p>
        </p:txBody>
      </p:sp>
      <p:sp>
        <p:nvSpPr>
          <p:cNvPr id="25617" name="Text Box 30"/>
          <p:cNvSpPr txBox="1">
            <a:spLocks noChangeArrowheads="1"/>
          </p:cNvSpPr>
          <p:nvPr/>
        </p:nvSpPr>
        <p:spPr bwMode="auto">
          <a:xfrm rot="-5400000">
            <a:off x="-1485900" y="3390900"/>
            <a:ext cx="4648200" cy="457200"/>
          </a:xfrm>
          <a:prstGeom prst="rect">
            <a:avLst/>
          </a:prstGeom>
          <a:noFill/>
          <a:ln w="9525">
            <a:noFill/>
            <a:miter lim="800000"/>
            <a:headEnd/>
            <a:tailEnd/>
          </a:ln>
        </p:spPr>
        <p:txBody>
          <a:bodyPr>
            <a:spAutoFit/>
          </a:bodyPr>
          <a:lstStyle/>
          <a:p>
            <a:pPr algn="ctr">
              <a:spcBef>
                <a:spcPct val="50000"/>
              </a:spcBef>
            </a:pPr>
            <a:r>
              <a:rPr lang="ru-RU" sz="2400" b="1" i="1"/>
              <a:t>Гаметы самца</a:t>
            </a:r>
          </a:p>
        </p:txBody>
      </p:sp>
      <p:sp>
        <p:nvSpPr>
          <p:cNvPr id="25618" name="Text Box 31"/>
          <p:cNvSpPr txBox="1">
            <a:spLocks noChangeArrowheads="1"/>
          </p:cNvSpPr>
          <p:nvPr/>
        </p:nvSpPr>
        <p:spPr bwMode="auto">
          <a:xfrm>
            <a:off x="1143000" y="2133600"/>
            <a:ext cx="990600" cy="457200"/>
          </a:xfrm>
          <a:prstGeom prst="rect">
            <a:avLst/>
          </a:prstGeom>
          <a:noFill/>
          <a:ln w="9525">
            <a:noFill/>
            <a:miter lim="800000"/>
            <a:headEnd/>
            <a:tailEnd/>
          </a:ln>
        </p:spPr>
        <p:txBody>
          <a:bodyPr>
            <a:spAutoFit/>
          </a:bodyPr>
          <a:lstStyle/>
          <a:p>
            <a:pPr>
              <a:spcBef>
                <a:spcPct val="50000"/>
              </a:spcBef>
            </a:pPr>
            <a:r>
              <a:rPr lang="ru-RU" sz="2400" b="1"/>
              <a:t>А (р)</a:t>
            </a:r>
          </a:p>
        </p:txBody>
      </p:sp>
      <p:sp>
        <p:nvSpPr>
          <p:cNvPr id="25619" name="Text Box 32"/>
          <p:cNvSpPr txBox="1">
            <a:spLocks noChangeArrowheads="1"/>
          </p:cNvSpPr>
          <p:nvPr/>
        </p:nvSpPr>
        <p:spPr bwMode="auto">
          <a:xfrm>
            <a:off x="1219200" y="4495800"/>
            <a:ext cx="990600" cy="457200"/>
          </a:xfrm>
          <a:prstGeom prst="rect">
            <a:avLst/>
          </a:prstGeom>
          <a:noFill/>
          <a:ln w="9525">
            <a:noFill/>
            <a:miter lim="800000"/>
            <a:headEnd/>
            <a:tailEnd/>
          </a:ln>
        </p:spPr>
        <p:txBody>
          <a:bodyPr>
            <a:spAutoFit/>
          </a:bodyPr>
          <a:lstStyle/>
          <a:p>
            <a:pPr>
              <a:spcBef>
                <a:spcPct val="50000"/>
              </a:spcBef>
            </a:pPr>
            <a:r>
              <a:rPr lang="ru-RU" sz="2400" b="1"/>
              <a:t>а </a:t>
            </a:r>
            <a:r>
              <a:rPr lang="en-US" sz="2400" b="1"/>
              <a:t>(g</a:t>
            </a:r>
            <a:r>
              <a:rPr lang="ru-RU" sz="2400" b="1"/>
              <a:t>)</a:t>
            </a:r>
          </a:p>
        </p:txBody>
      </p:sp>
      <p:sp>
        <p:nvSpPr>
          <p:cNvPr id="25620" name="Text Box 33"/>
          <p:cNvSpPr txBox="1">
            <a:spLocks noChangeArrowheads="1"/>
          </p:cNvSpPr>
          <p:nvPr/>
        </p:nvSpPr>
        <p:spPr bwMode="auto">
          <a:xfrm>
            <a:off x="6096000" y="1905000"/>
            <a:ext cx="1066800" cy="1160463"/>
          </a:xfrm>
          <a:prstGeom prst="rect">
            <a:avLst/>
          </a:prstGeom>
          <a:solidFill>
            <a:schemeClr val="bg1"/>
          </a:solidFill>
          <a:ln w="9525">
            <a:noFill/>
            <a:miter lim="800000"/>
            <a:headEnd/>
            <a:tailEnd/>
          </a:ln>
        </p:spPr>
        <p:txBody>
          <a:bodyPr>
            <a:spAutoFit/>
          </a:bodyPr>
          <a:lstStyle/>
          <a:p>
            <a:pPr algn="ctr">
              <a:spcBef>
                <a:spcPct val="50000"/>
              </a:spcBef>
            </a:pPr>
            <a:r>
              <a:rPr lang="ru-RU" sz="2800"/>
              <a:t>Аа</a:t>
            </a:r>
          </a:p>
          <a:p>
            <a:pPr algn="ctr">
              <a:spcBef>
                <a:spcPct val="50000"/>
              </a:spcBef>
            </a:pPr>
            <a:r>
              <a:rPr lang="ru-RU" sz="2800"/>
              <a:t>(р</a:t>
            </a:r>
            <a:r>
              <a:rPr lang="en-US" sz="2800"/>
              <a:t>·g</a:t>
            </a:r>
            <a:r>
              <a:rPr lang="ru-RU" sz="2800"/>
              <a:t>)</a:t>
            </a:r>
            <a:endParaRPr lang="en-US" sz="2800"/>
          </a:p>
        </p:txBody>
      </p:sp>
      <p:sp>
        <p:nvSpPr>
          <p:cNvPr id="25621" name="Text Box 36"/>
          <p:cNvSpPr txBox="1">
            <a:spLocks noChangeArrowheads="1"/>
          </p:cNvSpPr>
          <p:nvPr/>
        </p:nvSpPr>
        <p:spPr bwMode="auto">
          <a:xfrm>
            <a:off x="3048000" y="4191000"/>
            <a:ext cx="1066800" cy="1160463"/>
          </a:xfrm>
          <a:prstGeom prst="rect">
            <a:avLst/>
          </a:prstGeom>
          <a:solidFill>
            <a:schemeClr val="bg1"/>
          </a:solidFill>
          <a:ln w="9525">
            <a:noFill/>
            <a:miter lim="800000"/>
            <a:headEnd/>
            <a:tailEnd/>
          </a:ln>
        </p:spPr>
        <p:txBody>
          <a:bodyPr>
            <a:spAutoFit/>
          </a:bodyPr>
          <a:lstStyle/>
          <a:p>
            <a:pPr algn="ctr">
              <a:spcBef>
                <a:spcPct val="50000"/>
              </a:spcBef>
            </a:pPr>
            <a:r>
              <a:rPr lang="ru-RU" sz="2800"/>
              <a:t>Аа</a:t>
            </a:r>
          </a:p>
          <a:p>
            <a:pPr algn="ctr">
              <a:spcBef>
                <a:spcPct val="50000"/>
              </a:spcBef>
            </a:pPr>
            <a:r>
              <a:rPr lang="ru-RU" sz="2800"/>
              <a:t>(р</a:t>
            </a:r>
            <a:r>
              <a:rPr lang="en-US" sz="2800"/>
              <a:t>·g</a:t>
            </a:r>
            <a:r>
              <a:rPr lang="ru-RU" sz="2800"/>
              <a:t>)</a:t>
            </a:r>
            <a:endParaRPr lang="en-US" sz="2800"/>
          </a:p>
        </p:txBody>
      </p:sp>
      <p:sp>
        <p:nvSpPr>
          <p:cNvPr id="25622" name="Text Box 37"/>
          <p:cNvSpPr txBox="1">
            <a:spLocks noChangeArrowheads="1"/>
          </p:cNvSpPr>
          <p:nvPr/>
        </p:nvSpPr>
        <p:spPr bwMode="auto">
          <a:xfrm>
            <a:off x="6019800" y="4191000"/>
            <a:ext cx="1066800" cy="1160463"/>
          </a:xfrm>
          <a:prstGeom prst="rect">
            <a:avLst/>
          </a:prstGeom>
          <a:solidFill>
            <a:schemeClr val="bg1"/>
          </a:solidFill>
          <a:ln w="9525">
            <a:noFill/>
            <a:miter lim="800000"/>
            <a:headEnd/>
            <a:tailEnd/>
          </a:ln>
        </p:spPr>
        <p:txBody>
          <a:bodyPr>
            <a:spAutoFit/>
          </a:bodyPr>
          <a:lstStyle/>
          <a:p>
            <a:pPr algn="ctr">
              <a:spcBef>
                <a:spcPct val="50000"/>
              </a:spcBef>
            </a:pPr>
            <a:r>
              <a:rPr lang="ru-RU" sz="2800"/>
              <a:t>аа</a:t>
            </a:r>
          </a:p>
          <a:p>
            <a:pPr algn="ctr">
              <a:spcBef>
                <a:spcPct val="50000"/>
              </a:spcBef>
            </a:pPr>
            <a:r>
              <a:rPr lang="ru-RU" sz="2800"/>
              <a:t>(</a:t>
            </a:r>
            <a:r>
              <a:rPr lang="en-US" sz="2800"/>
              <a:t>g·g</a:t>
            </a:r>
            <a:r>
              <a:rPr lang="ru-RU" sz="2800"/>
              <a:t>)</a:t>
            </a:r>
            <a:endParaRPr lang="en-US" sz="28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ru-RU" smtClean="0"/>
              <a:t>Частоты аллелей </a:t>
            </a:r>
          </a:p>
        </p:txBody>
      </p:sp>
      <p:sp>
        <p:nvSpPr>
          <p:cNvPr id="3076" name="Rectangle 5"/>
          <p:cNvSpPr>
            <a:spLocks noGrp="1" noChangeArrowheads="1"/>
          </p:cNvSpPr>
          <p:nvPr>
            <p:ph type="body" sz="half" idx="2"/>
          </p:nvPr>
        </p:nvSpPr>
        <p:spPr>
          <a:xfrm>
            <a:off x="457200" y="3938588"/>
            <a:ext cx="8229600" cy="2192337"/>
          </a:xfrm>
        </p:spPr>
        <p:txBody>
          <a:bodyPr/>
          <a:lstStyle/>
          <a:p>
            <a:pPr eaLnBrk="1" hangingPunct="1"/>
            <a:r>
              <a:rPr lang="en-US" sz="2600" i="1" smtClean="0"/>
              <a:t>p</a:t>
            </a:r>
            <a:r>
              <a:rPr lang="ru-RU" sz="2600" smtClean="0"/>
              <a:t> – частота доминантного аллеля;</a:t>
            </a:r>
            <a:endParaRPr lang="en-US" sz="2600" i="1" smtClean="0"/>
          </a:p>
          <a:p>
            <a:pPr eaLnBrk="1" hangingPunct="1"/>
            <a:r>
              <a:rPr lang="en-US" sz="2600" i="1" smtClean="0"/>
              <a:t>q</a:t>
            </a:r>
            <a:r>
              <a:rPr lang="ru-RU" sz="2600" smtClean="0"/>
              <a:t> – частота рецессивного аллеля.</a:t>
            </a:r>
          </a:p>
        </p:txBody>
      </p:sp>
      <p:sp>
        <p:nvSpPr>
          <p:cNvPr id="307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3074" name="Object 8"/>
          <p:cNvGraphicFramePr>
            <a:graphicFrameLocks noChangeAspect="1"/>
          </p:cNvGraphicFramePr>
          <p:nvPr>
            <p:ph sz="half" idx="1"/>
          </p:nvPr>
        </p:nvGraphicFramePr>
        <p:xfrm>
          <a:off x="2668588" y="1600200"/>
          <a:ext cx="3654425" cy="1268413"/>
        </p:xfrm>
        <a:graphic>
          <a:graphicData uri="http://schemas.openxmlformats.org/presentationml/2006/ole">
            <p:oleObj spid="_x0000_s3074" name="Формула" r:id="rId3" imgW="660400" imgH="228600" progId="Equation.3">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7813"/>
            <a:ext cx="8229600" cy="636587"/>
          </a:xfrm>
        </p:spPr>
        <p:txBody>
          <a:bodyPr/>
          <a:lstStyle/>
          <a:p>
            <a:pPr eaLnBrk="1" hangingPunct="1"/>
            <a:r>
              <a:rPr lang="ru-RU" sz="4000" smtClean="0"/>
              <a:t>Популяция – это</a:t>
            </a:r>
            <a:br>
              <a:rPr lang="ru-RU" sz="4000" smtClean="0"/>
            </a:br>
            <a:endParaRPr lang="ru-RU" sz="4000" smtClean="0"/>
          </a:p>
        </p:txBody>
      </p:sp>
      <p:sp>
        <p:nvSpPr>
          <p:cNvPr id="5" name="Скругленный прямоугольник 4"/>
          <p:cNvSpPr/>
          <p:nvPr/>
        </p:nvSpPr>
        <p:spPr bwMode="auto">
          <a:xfrm>
            <a:off x="467544" y="1052736"/>
            <a:ext cx="8136904" cy="720080"/>
          </a:xfrm>
          <a:prstGeom prst="roundRect">
            <a:avLst/>
          </a:prstGeom>
          <a:solidFill>
            <a:srgbClr val="7030A0">
              <a:alpha val="0"/>
            </a:srgbClr>
          </a:solidFill>
          <a:ln w="9525" cap="flat" cmpd="sng" algn="ctr">
            <a:solidFill>
              <a:schemeClr val="accent1"/>
            </a:solidFill>
            <a:prstDash val="solid"/>
            <a:round/>
            <a:headEnd type="none" w="med" len="med"/>
            <a:tailEnd type="none" w="med" len="med"/>
          </a:ln>
          <a:effectLst/>
        </p:spPr>
        <p:txBody>
          <a:bodyPr/>
          <a:lstStyle/>
          <a:p>
            <a:pPr algn="ctr">
              <a:defRPr/>
            </a:pPr>
            <a:r>
              <a:rPr lang="ru-RU"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структурная единица вида</a:t>
            </a:r>
          </a:p>
        </p:txBody>
      </p:sp>
      <p:sp>
        <p:nvSpPr>
          <p:cNvPr id="6" name="Скругленный прямоугольник 5"/>
          <p:cNvSpPr/>
          <p:nvPr/>
        </p:nvSpPr>
        <p:spPr bwMode="auto">
          <a:xfrm>
            <a:off x="457200" y="3200400"/>
            <a:ext cx="8137525" cy="3384550"/>
          </a:xfrm>
          <a:prstGeom prst="roundRect">
            <a:avLst/>
          </a:prstGeom>
          <a:solidFill>
            <a:schemeClr val="bg2"/>
          </a:solidFill>
          <a:ln>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r>
              <a:rPr lang="ru-RU" sz="3200" dirty="0">
                <a:solidFill>
                  <a:schemeClr val="tx1"/>
                </a:solidFill>
              </a:rPr>
              <a:t>группа особей одного вида, занимающих определённый участок территории внутри ареала вида, свободно скрещивающихся между собой и частично или полностью изолированных от других популяций</a:t>
            </a:r>
          </a:p>
          <a:p>
            <a:pPr>
              <a:defRPr/>
            </a:pPr>
            <a:endParaRPr lang="ru-RU" sz="2800" dirty="0"/>
          </a:p>
          <a:p>
            <a:pPr>
              <a:defRPr/>
            </a:pPr>
            <a:endParaRPr lang="ru-RU" sz="2800" dirty="0"/>
          </a:p>
          <a:p>
            <a:pPr>
              <a:defRPr/>
            </a:pPr>
            <a:endParaRPr lang="ru-RU" sz="2800" dirty="0"/>
          </a:p>
        </p:txBody>
      </p:sp>
      <p:sp>
        <p:nvSpPr>
          <p:cNvPr id="7" name="Скругленный прямоугольник 6"/>
          <p:cNvSpPr/>
          <p:nvPr/>
        </p:nvSpPr>
        <p:spPr bwMode="auto">
          <a:xfrm>
            <a:off x="467544" y="1916832"/>
            <a:ext cx="8136904" cy="1054968"/>
          </a:xfrm>
          <a:prstGeom prst="roundRect">
            <a:avLst/>
          </a:prstGeom>
          <a:solidFill>
            <a:srgbClr val="7030A0">
              <a:alpha val="0"/>
            </a:srgbClr>
          </a:solidFill>
          <a:ln w="9525" cap="flat" cmpd="sng" algn="ctr">
            <a:solidFill>
              <a:schemeClr val="accent1"/>
            </a:solidFill>
            <a:prstDash val="solid"/>
            <a:round/>
            <a:headEnd type="none" w="med" len="med"/>
            <a:tailEnd type="none" w="med" len="med"/>
          </a:ln>
          <a:effectLst/>
        </p:spPr>
        <p:txBody>
          <a:bodyPr/>
          <a:lstStyle/>
          <a:p>
            <a:pPr algn="ctr">
              <a:defRPr/>
            </a:pPr>
            <a:r>
              <a:rPr lang="ru-RU"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относительно изолированная часть вида</a:t>
            </a: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3"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90" name="Object 6"/>
          <p:cNvGraphicFramePr>
            <a:graphicFrameLocks noChangeAspect="1"/>
          </p:cNvGraphicFramePr>
          <p:nvPr>
            <p:ph sz="half" idx="1"/>
          </p:nvPr>
        </p:nvGraphicFramePr>
        <p:xfrm>
          <a:off x="228600" y="1752600"/>
          <a:ext cx="8686800" cy="1857375"/>
        </p:xfrm>
        <a:graphic>
          <a:graphicData uri="http://schemas.openxmlformats.org/presentationml/2006/ole">
            <p:oleObj spid="_x0000_s4098" name="Формула" r:id="rId3" imgW="1308100" imgH="279400" progId="Equation.3">
              <p:embed/>
            </p:oleObj>
          </a:graphicData>
        </a:graphic>
      </p:graphicFrame>
      <p:sp>
        <p:nvSpPr>
          <p:cNvPr id="16395" name="Rectangle 11"/>
          <p:cNvSpPr>
            <a:spLocks noGrp="1" noChangeArrowheads="1"/>
          </p:cNvSpPr>
          <p:nvPr>
            <p:ph type="body" sz="half" idx="2"/>
          </p:nvPr>
        </p:nvSpPr>
        <p:spPr>
          <a:xfrm>
            <a:off x="457200" y="3938588"/>
            <a:ext cx="8229600" cy="2192337"/>
          </a:xfrm>
          <a:noFill/>
        </p:spPr>
        <p:txBody>
          <a:bodyPr/>
          <a:lstStyle/>
          <a:p>
            <a:pPr eaLnBrk="1" hangingPunct="1"/>
            <a:r>
              <a:rPr lang="en-US" sz="2600" i="1" smtClean="0"/>
              <a:t>p</a:t>
            </a:r>
            <a:r>
              <a:rPr lang="ru-RU" sz="2600" smtClean="0"/>
              <a:t>2 – доминантные гомозиготы;</a:t>
            </a:r>
          </a:p>
          <a:p>
            <a:pPr eaLnBrk="1" hangingPunct="1"/>
            <a:r>
              <a:rPr lang="ru-RU" sz="2600" smtClean="0"/>
              <a:t>2</a:t>
            </a:r>
            <a:r>
              <a:rPr lang="en-US" sz="2600" i="1" smtClean="0"/>
              <a:t>pq</a:t>
            </a:r>
            <a:r>
              <a:rPr lang="ru-RU" sz="2600" smtClean="0"/>
              <a:t> – гетерозиготы;</a:t>
            </a:r>
          </a:p>
          <a:p>
            <a:pPr eaLnBrk="1" hangingPunct="1"/>
            <a:r>
              <a:rPr lang="en-US" sz="2600" i="1" smtClean="0"/>
              <a:t>q</a:t>
            </a:r>
            <a:r>
              <a:rPr lang="ru-RU" sz="2600" smtClean="0"/>
              <a:t>2 – рецессивные гомозиготы.</a:t>
            </a:r>
          </a:p>
        </p:txBody>
      </p:sp>
      <p:sp>
        <p:nvSpPr>
          <p:cNvPr id="4100" name="Rectangle 12"/>
          <p:cNvSpPr>
            <a:spLocks noGrp="1" noChangeArrowheads="1"/>
          </p:cNvSpPr>
          <p:nvPr>
            <p:ph type="title"/>
          </p:nvPr>
        </p:nvSpPr>
        <p:spPr>
          <a:noFill/>
        </p:spPr>
        <p:txBody>
          <a:bodyPr anchor="ctr"/>
          <a:lstStyle/>
          <a:p>
            <a:pPr eaLnBrk="1" hangingPunct="1"/>
            <a:r>
              <a:rPr lang="ru-RU" smtClean="0"/>
              <a:t>Частоты генотипов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checkerboard(across)">
                                      <p:cBhvr>
                                        <p:cTn id="7" dur="500"/>
                                        <p:tgtEl>
                                          <p:spTgt spid="16390"/>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6395">
                                            <p:txEl>
                                              <p:pRg st="0" end="0"/>
                                            </p:txEl>
                                          </p:spTgt>
                                        </p:tgtEl>
                                        <p:attrNameLst>
                                          <p:attrName>style.visibility</p:attrName>
                                        </p:attrNameLst>
                                      </p:cBhvr>
                                      <p:to>
                                        <p:strVal val="visible"/>
                                      </p:to>
                                    </p:set>
                                    <p:animEffect transition="in" filter="checkerboard(across)">
                                      <p:cBhvr>
                                        <p:cTn id="11" dur="500"/>
                                        <p:tgtEl>
                                          <p:spTgt spid="16395">
                                            <p:txEl>
                                              <p:pRg st="0" end="0"/>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16395">
                                            <p:txEl>
                                              <p:pRg st="1" end="1"/>
                                            </p:txEl>
                                          </p:spTgt>
                                        </p:tgtEl>
                                        <p:attrNameLst>
                                          <p:attrName>style.visibility</p:attrName>
                                        </p:attrNameLst>
                                      </p:cBhvr>
                                      <p:to>
                                        <p:strVal val="visible"/>
                                      </p:to>
                                    </p:set>
                                    <p:animEffect transition="in" filter="checkerboard(across)">
                                      <p:cBhvr>
                                        <p:cTn id="15" dur="500"/>
                                        <p:tgtEl>
                                          <p:spTgt spid="16395">
                                            <p:txEl>
                                              <p:pRg st="1" end="1"/>
                                            </p:txEl>
                                          </p:spTgt>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16395">
                                            <p:txEl>
                                              <p:pRg st="2" end="2"/>
                                            </p:txEl>
                                          </p:spTgt>
                                        </p:tgtEl>
                                        <p:attrNameLst>
                                          <p:attrName>style.visibility</p:attrName>
                                        </p:attrNameLst>
                                      </p:cBhvr>
                                      <p:to>
                                        <p:strVal val="visible"/>
                                      </p:to>
                                    </p:set>
                                    <p:animEffect transition="in" filter="checkerboard(across)">
                                      <p:cBhvr>
                                        <p:cTn id="19" dur="500"/>
                                        <p:tgtEl>
                                          <p:spTgt spid="163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ru-RU" smtClean="0"/>
              <a:t>Задача </a:t>
            </a:r>
          </a:p>
        </p:txBody>
      </p:sp>
      <p:sp>
        <p:nvSpPr>
          <p:cNvPr id="26627" name="Rectangle 3"/>
          <p:cNvSpPr>
            <a:spLocks noGrp="1" noChangeArrowheads="1"/>
          </p:cNvSpPr>
          <p:nvPr>
            <p:ph type="body" idx="1"/>
          </p:nvPr>
        </p:nvSpPr>
        <p:spPr/>
        <p:txBody>
          <a:bodyPr/>
          <a:lstStyle/>
          <a:p>
            <a:pPr eaLnBrk="1" hangingPunct="1"/>
            <a:r>
              <a:rPr lang="ru-RU" smtClean="0"/>
              <a:t>Определить частоту встречаемости гена альбинизма у людей, если один человек из 10000 – альбинос, т.е. частота альбинотического генотипа составляет 1 на 10000.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pPr eaLnBrk="1" hangingPunct="1"/>
            <a:r>
              <a:rPr lang="ru-RU" smtClean="0"/>
              <a:t>Решение </a:t>
            </a:r>
          </a:p>
        </p:txBody>
      </p:sp>
      <p:sp>
        <p:nvSpPr>
          <p:cNvPr id="5125" name="Rectangle 3"/>
          <p:cNvSpPr>
            <a:spLocks noGrp="1" noChangeArrowheads="1"/>
          </p:cNvSpPr>
          <p:nvPr>
            <p:ph type="body" sz="half" idx="1"/>
          </p:nvPr>
        </p:nvSpPr>
        <p:spPr>
          <a:xfrm>
            <a:off x="457200" y="1447800"/>
            <a:ext cx="4038600" cy="1828800"/>
          </a:xfrm>
        </p:spPr>
        <p:txBody>
          <a:bodyPr/>
          <a:lstStyle/>
          <a:p>
            <a:pPr eaLnBrk="1" hangingPunct="1">
              <a:lnSpc>
                <a:spcPct val="90000"/>
              </a:lnSpc>
            </a:pPr>
            <a:r>
              <a:rPr lang="ru-RU" sz="2400" smtClean="0"/>
              <a:t>Поскольку аллель альбинизма рецессивен, альбинос должен быть гомозиготным по рецессивному гену, т.е. на языке теории вероятности</a:t>
            </a:r>
          </a:p>
        </p:txBody>
      </p:sp>
      <p:graphicFrame>
        <p:nvGraphicFramePr>
          <p:cNvPr id="29703" name="Object 7"/>
          <p:cNvGraphicFramePr>
            <a:graphicFrameLocks noChangeAspect="1"/>
          </p:cNvGraphicFramePr>
          <p:nvPr>
            <p:ph sz="quarter" idx="2"/>
          </p:nvPr>
        </p:nvGraphicFramePr>
        <p:xfrm>
          <a:off x="4800600" y="1674813"/>
          <a:ext cx="3784600" cy="1157287"/>
        </p:xfrm>
        <a:graphic>
          <a:graphicData uri="http://schemas.openxmlformats.org/presentationml/2006/ole">
            <p:oleObj spid="_x0000_s5122" name="Формула" r:id="rId3" imgW="1498600" imgH="457200" progId="Equation.3">
              <p:embed/>
            </p:oleObj>
          </a:graphicData>
        </a:graphic>
      </p:graphicFrame>
      <p:sp>
        <p:nvSpPr>
          <p:cNvPr id="512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29705" name="Rectangle 9"/>
          <p:cNvSpPr>
            <a:spLocks noChangeArrowheads="1"/>
          </p:cNvSpPr>
          <p:nvPr/>
        </p:nvSpPr>
        <p:spPr bwMode="auto">
          <a:xfrm>
            <a:off x="1600200" y="4724400"/>
            <a:ext cx="2362200" cy="762000"/>
          </a:xfrm>
          <a:prstGeom prst="rect">
            <a:avLst/>
          </a:prstGeom>
          <a:noFill/>
          <a:ln w="9525">
            <a:noFill/>
            <a:miter lim="800000"/>
            <a:headEnd/>
            <a:tailEnd/>
          </a:ln>
        </p:spPr>
        <p:txBody>
          <a:bodyPr/>
          <a:lstStyle/>
          <a:p>
            <a:pPr marL="342900" indent="-342900">
              <a:lnSpc>
                <a:spcPct val="90000"/>
              </a:lnSpc>
              <a:spcBef>
                <a:spcPct val="20000"/>
              </a:spcBef>
              <a:buClr>
                <a:schemeClr val="accent1"/>
              </a:buClr>
              <a:buSzPct val="65000"/>
              <a:buFont typeface="Wingdings" pitchFamily="2" charset="2"/>
              <a:buChar char="n"/>
            </a:pPr>
            <a:r>
              <a:rPr lang="ru-RU" sz="2600"/>
              <a:t>Тогда </a:t>
            </a:r>
          </a:p>
        </p:txBody>
      </p:sp>
      <p:sp>
        <p:nvSpPr>
          <p:cNvPr id="5128"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29708" name="Object 12"/>
          <p:cNvGraphicFramePr>
            <a:graphicFrameLocks noChangeAspect="1"/>
          </p:cNvGraphicFramePr>
          <p:nvPr>
            <p:ph sz="quarter" idx="3"/>
          </p:nvPr>
        </p:nvGraphicFramePr>
        <p:xfrm>
          <a:off x="4686300" y="4483100"/>
          <a:ext cx="3917950" cy="830263"/>
        </p:xfrm>
        <a:graphic>
          <a:graphicData uri="http://schemas.openxmlformats.org/presentationml/2006/ole">
            <p:oleObj spid="_x0000_s5123" name="Формула" r:id="rId4" imgW="1384300" imgH="2794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9703"/>
                                        </p:tgtEl>
                                        <p:attrNameLst>
                                          <p:attrName>style.visibility</p:attrName>
                                        </p:attrNameLst>
                                      </p:cBhvr>
                                      <p:to>
                                        <p:strVal val="visible"/>
                                      </p:to>
                                    </p:set>
                                    <p:animEffect transition="in" filter="checkerboard(across)">
                                      <p:cBhvr>
                                        <p:cTn id="7" dur="500"/>
                                        <p:tgtEl>
                                          <p:spTgt spid="2970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9705"/>
                                        </p:tgtEl>
                                        <p:attrNameLst>
                                          <p:attrName>style.visibility</p:attrName>
                                        </p:attrNameLst>
                                      </p:cBhvr>
                                      <p:to>
                                        <p:strVal val="visible"/>
                                      </p:to>
                                    </p:set>
                                    <p:animEffect transition="in" filter="checkerboard(across)">
                                      <p:cBhvr>
                                        <p:cTn id="12" dur="500"/>
                                        <p:tgtEl>
                                          <p:spTgt spid="29705"/>
                                        </p:tgtEl>
                                      </p:cBhvr>
                                    </p:animEffect>
                                  </p:childTnLst>
                                </p:cTn>
                              </p:par>
                            </p:childTnLst>
                          </p:cTn>
                        </p:par>
                        <p:par>
                          <p:cTn id="13" fill="hold">
                            <p:stCondLst>
                              <p:cond delay="500"/>
                            </p:stCondLst>
                            <p:childTnLst>
                              <p:par>
                                <p:cTn id="14" presetID="5" presetClass="entr" presetSubtype="10" fill="hold" nodeType="afterEffect">
                                  <p:stCondLst>
                                    <p:cond delay="0"/>
                                  </p:stCondLst>
                                  <p:childTnLst>
                                    <p:set>
                                      <p:cBhvr>
                                        <p:cTn id="15" dur="1" fill="hold">
                                          <p:stCondLst>
                                            <p:cond delay="0"/>
                                          </p:stCondLst>
                                        </p:cTn>
                                        <p:tgtEl>
                                          <p:spTgt spid="29708"/>
                                        </p:tgtEl>
                                        <p:attrNameLst>
                                          <p:attrName>style.visibility</p:attrName>
                                        </p:attrNameLst>
                                      </p:cBhvr>
                                      <p:to>
                                        <p:strVal val="visible"/>
                                      </p:to>
                                    </p:set>
                                    <p:animEffect transition="in" filter="checkerboard(across)">
                                      <p:cBhvr>
                                        <p:cTn id="16" dur="500"/>
                                        <p:tgtEl>
                                          <p:spTgt spid="29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a:xfrm>
            <a:off x="457200" y="325438"/>
            <a:ext cx="3816350" cy="909637"/>
          </a:xfrm>
        </p:spPr>
        <p:txBody>
          <a:bodyPr/>
          <a:lstStyle/>
          <a:p>
            <a:pPr eaLnBrk="1" hangingPunct="1"/>
            <a:r>
              <a:rPr lang="ru-RU" sz="2100" smtClean="0"/>
              <a:t>Поскольку                        , </a:t>
            </a:r>
          </a:p>
        </p:txBody>
      </p:sp>
      <p:sp>
        <p:nvSpPr>
          <p:cNvPr id="32773" name="Rectangle 5"/>
          <p:cNvSpPr>
            <a:spLocks noGrp="1" noChangeArrowheads="1"/>
          </p:cNvSpPr>
          <p:nvPr>
            <p:ph type="body" sz="half" idx="1"/>
          </p:nvPr>
        </p:nvSpPr>
        <p:spPr>
          <a:xfrm>
            <a:off x="762000" y="1600200"/>
            <a:ext cx="8153400" cy="2136775"/>
          </a:xfrm>
        </p:spPr>
        <p:txBody>
          <a:bodyPr/>
          <a:lstStyle/>
          <a:p>
            <a:pPr eaLnBrk="1" hangingPunct="1">
              <a:buFont typeface="Wingdings" pitchFamily="2" charset="2"/>
              <a:buNone/>
            </a:pPr>
            <a:r>
              <a:rPr lang="ru-RU" sz="2200" dirty="0" smtClean="0"/>
              <a:t>А если                      и                   , то</a:t>
            </a:r>
          </a:p>
        </p:txBody>
      </p:sp>
      <p:sp>
        <p:nvSpPr>
          <p:cNvPr id="32775" name="Rectangle 7"/>
          <p:cNvSpPr>
            <a:spLocks noGrp="1" noChangeArrowheads="1"/>
          </p:cNvSpPr>
          <p:nvPr>
            <p:ph sz="quarter" idx="3"/>
          </p:nvPr>
        </p:nvSpPr>
        <p:spPr>
          <a:xfrm>
            <a:off x="381000" y="3886200"/>
            <a:ext cx="8458200" cy="2187575"/>
          </a:xfrm>
        </p:spPr>
        <p:txBody>
          <a:bodyPr/>
          <a:lstStyle/>
          <a:p>
            <a:pPr algn="ctr" eaLnBrk="1" hangingPunct="1">
              <a:buFont typeface="Wingdings" pitchFamily="2" charset="2"/>
              <a:buNone/>
            </a:pPr>
            <a:r>
              <a:rPr lang="ru-RU" sz="2100" smtClean="0"/>
              <a:t>    Иными словами, примерно 2% (1,98%Аа + 0,01%аа) индивидуумов в данной популяции несут аллель альбинизма либо в гетерозиготном, либо в гомозиготном состоянии.</a:t>
            </a:r>
          </a:p>
        </p:txBody>
      </p:sp>
      <p:sp>
        <p:nvSpPr>
          <p:cNvPr id="6154" name="Rectangle 9"/>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ru-RU"/>
          </a:p>
        </p:txBody>
      </p:sp>
      <p:graphicFrame>
        <p:nvGraphicFramePr>
          <p:cNvPr id="32776" name="Object 8"/>
          <p:cNvGraphicFramePr>
            <a:graphicFrameLocks noChangeAspect="1"/>
          </p:cNvGraphicFramePr>
          <p:nvPr/>
        </p:nvGraphicFramePr>
        <p:xfrm>
          <a:off x="2286000" y="533400"/>
          <a:ext cx="1752600" cy="609600"/>
        </p:xfrm>
        <a:graphic>
          <a:graphicData uri="http://schemas.openxmlformats.org/presentationml/2006/ole">
            <p:oleObj spid="_x0000_s6146" name="Формула" r:id="rId3" imgW="660400" imgH="228600" progId="Equation.3">
              <p:embed/>
            </p:oleObj>
          </a:graphicData>
        </a:graphic>
      </p:graphicFrame>
      <p:sp>
        <p:nvSpPr>
          <p:cNvPr id="6155" name="Rectangle 11"/>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ru-RU"/>
          </a:p>
        </p:txBody>
      </p:sp>
      <p:graphicFrame>
        <p:nvGraphicFramePr>
          <p:cNvPr id="32778" name="Object 10"/>
          <p:cNvGraphicFramePr>
            <a:graphicFrameLocks noChangeAspect="1"/>
          </p:cNvGraphicFramePr>
          <p:nvPr/>
        </p:nvGraphicFramePr>
        <p:xfrm>
          <a:off x="4267200" y="609600"/>
          <a:ext cx="4648200" cy="581025"/>
        </p:xfrm>
        <a:graphic>
          <a:graphicData uri="http://schemas.openxmlformats.org/presentationml/2006/ole">
            <p:oleObj spid="_x0000_s6147" name="Формула" r:id="rId4" imgW="1828800" imgH="228600" progId="Equation.3">
              <p:embed/>
            </p:oleObj>
          </a:graphicData>
        </a:graphic>
      </p:graphicFrame>
      <p:sp>
        <p:nvSpPr>
          <p:cNvPr id="6156" name="Rectangle 13"/>
          <p:cNvSpPr>
            <a:spLocks noChangeArrowheads="1"/>
          </p:cNvSpPr>
          <p:nvPr/>
        </p:nvSpPr>
        <p:spPr bwMode="auto">
          <a:xfrm>
            <a:off x="0" y="3352800"/>
            <a:ext cx="9144000" cy="0"/>
          </a:xfrm>
          <a:prstGeom prst="rect">
            <a:avLst/>
          </a:prstGeom>
          <a:noFill/>
          <a:ln w="9525">
            <a:noFill/>
            <a:miter lim="800000"/>
            <a:headEnd/>
            <a:tailEnd/>
          </a:ln>
        </p:spPr>
        <p:txBody>
          <a:bodyPr wrap="none" anchor="ctr">
            <a:spAutoFit/>
          </a:bodyPr>
          <a:lstStyle/>
          <a:p>
            <a:endParaRPr lang="ru-RU"/>
          </a:p>
        </p:txBody>
      </p:sp>
      <p:graphicFrame>
        <p:nvGraphicFramePr>
          <p:cNvPr id="32780" name="Object 12"/>
          <p:cNvGraphicFramePr>
            <a:graphicFrameLocks noChangeAspect="1"/>
          </p:cNvGraphicFramePr>
          <p:nvPr/>
        </p:nvGraphicFramePr>
        <p:xfrm>
          <a:off x="1752600" y="1600200"/>
          <a:ext cx="1524000" cy="544513"/>
        </p:xfrm>
        <a:graphic>
          <a:graphicData uri="http://schemas.openxmlformats.org/presentationml/2006/ole">
            <p:oleObj spid="_x0000_s6148" name="Формула" r:id="rId5" imgW="634725" imgH="228501" progId="Equation.3">
              <p:embed/>
            </p:oleObj>
          </a:graphicData>
        </a:graphic>
      </p:graphicFrame>
      <p:sp>
        <p:nvSpPr>
          <p:cNvPr id="6157" name="Rectangle 1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ru-RU"/>
          </a:p>
        </p:txBody>
      </p:sp>
      <p:graphicFrame>
        <p:nvGraphicFramePr>
          <p:cNvPr id="32782" name="Object 14"/>
          <p:cNvGraphicFramePr>
            <a:graphicFrameLocks noChangeAspect="1"/>
          </p:cNvGraphicFramePr>
          <p:nvPr/>
        </p:nvGraphicFramePr>
        <p:xfrm>
          <a:off x="3733800" y="1600200"/>
          <a:ext cx="1371600" cy="514350"/>
        </p:xfrm>
        <a:graphic>
          <a:graphicData uri="http://schemas.openxmlformats.org/presentationml/2006/ole">
            <p:oleObj spid="_x0000_s6149" name="Формула" r:id="rId6" imgW="609600" imgH="228600" progId="Equation.3">
              <p:embed/>
            </p:oleObj>
          </a:graphicData>
        </a:graphic>
      </p:graphicFrame>
      <p:sp>
        <p:nvSpPr>
          <p:cNvPr id="6158"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32786" name="Object 18"/>
          <p:cNvGraphicFramePr>
            <a:graphicFrameLocks noChangeAspect="1"/>
          </p:cNvGraphicFramePr>
          <p:nvPr>
            <p:ph sz="quarter" idx="2"/>
          </p:nvPr>
        </p:nvGraphicFramePr>
        <p:xfrm>
          <a:off x="1903413" y="2363788"/>
          <a:ext cx="5780087" cy="614362"/>
        </p:xfrm>
        <a:graphic>
          <a:graphicData uri="http://schemas.openxmlformats.org/presentationml/2006/ole">
            <p:oleObj spid="_x0000_s6150" name="Формула" r:id="rId7" imgW="2273300" imgH="241300" progId="Equation.3">
              <p:embed/>
            </p:oleObj>
          </a:graphicData>
        </a:graphic>
      </p:graphicFrame>
      <p:sp>
        <p:nvSpPr>
          <p:cNvPr id="32787" name="Text Box 19"/>
          <p:cNvSpPr txBox="1">
            <a:spLocks noChangeArrowheads="1"/>
          </p:cNvSpPr>
          <p:nvPr/>
        </p:nvSpPr>
        <p:spPr bwMode="auto">
          <a:xfrm>
            <a:off x="838200" y="5791200"/>
            <a:ext cx="2971800" cy="457200"/>
          </a:xfrm>
          <a:prstGeom prst="rect">
            <a:avLst/>
          </a:prstGeom>
          <a:noFill/>
          <a:ln w="9525">
            <a:noFill/>
            <a:miter lim="800000"/>
            <a:headEnd/>
            <a:tailEnd/>
          </a:ln>
        </p:spPr>
        <p:txBody>
          <a:bodyPr>
            <a:spAutoFit/>
          </a:bodyPr>
          <a:lstStyle/>
          <a:p>
            <a:pPr>
              <a:spcBef>
                <a:spcPct val="50000"/>
              </a:spcBef>
            </a:pPr>
            <a:r>
              <a:rPr lang="ru-RU" sz="2400"/>
              <a:t>Ответ: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checkerboard(across)">
                                      <p:cBhvr>
                                        <p:cTn id="7" dur="500"/>
                                        <p:tgtEl>
                                          <p:spTgt spid="3277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2776"/>
                                        </p:tgtEl>
                                        <p:attrNameLst>
                                          <p:attrName>style.visibility</p:attrName>
                                        </p:attrNameLst>
                                      </p:cBhvr>
                                      <p:to>
                                        <p:strVal val="visible"/>
                                      </p:to>
                                    </p:set>
                                    <p:animEffect transition="in" filter="checkerboard(across)">
                                      <p:cBhvr>
                                        <p:cTn id="11" dur="500"/>
                                        <p:tgtEl>
                                          <p:spTgt spid="32776"/>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32778"/>
                                        </p:tgtEl>
                                        <p:attrNameLst>
                                          <p:attrName>style.visibility</p:attrName>
                                        </p:attrNameLst>
                                      </p:cBhvr>
                                      <p:to>
                                        <p:strVal val="visible"/>
                                      </p:to>
                                    </p:set>
                                    <p:animEffect transition="in" filter="checkerboard(across)">
                                      <p:cBhvr>
                                        <p:cTn id="15" dur="500"/>
                                        <p:tgtEl>
                                          <p:spTgt spid="32778"/>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32773">
                                            <p:txEl>
                                              <p:pRg st="0" end="0"/>
                                            </p:txEl>
                                          </p:spTgt>
                                        </p:tgtEl>
                                        <p:attrNameLst>
                                          <p:attrName>style.visibility</p:attrName>
                                        </p:attrNameLst>
                                      </p:cBhvr>
                                      <p:to>
                                        <p:strVal val="visible"/>
                                      </p:to>
                                    </p:set>
                                    <p:animEffect transition="in" filter="checkerboard(across)">
                                      <p:cBhvr>
                                        <p:cTn id="20" dur="500"/>
                                        <p:tgtEl>
                                          <p:spTgt spid="32773">
                                            <p:txEl>
                                              <p:pRg st="0" end="0"/>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32780"/>
                                        </p:tgtEl>
                                        <p:attrNameLst>
                                          <p:attrName>style.visibility</p:attrName>
                                        </p:attrNameLst>
                                      </p:cBhvr>
                                      <p:to>
                                        <p:strVal val="visible"/>
                                      </p:to>
                                    </p:set>
                                    <p:animEffect transition="in" filter="checkerboard(across)">
                                      <p:cBhvr>
                                        <p:cTn id="23" dur="500"/>
                                        <p:tgtEl>
                                          <p:spTgt spid="32780"/>
                                        </p:tgtEl>
                                      </p:cBhvr>
                                    </p:animEffect>
                                  </p:childTnLst>
                                </p:cTn>
                              </p:par>
                              <p:par>
                                <p:cTn id="24" presetID="5" presetClass="entr" presetSubtype="10" fill="hold" nodeType="withEffect">
                                  <p:stCondLst>
                                    <p:cond delay="0"/>
                                  </p:stCondLst>
                                  <p:childTnLst>
                                    <p:set>
                                      <p:cBhvr>
                                        <p:cTn id="25" dur="1" fill="hold">
                                          <p:stCondLst>
                                            <p:cond delay="0"/>
                                          </p:stCondLst>
                                        </p:cTn>
                                        <p:tgtEl>
                                          <p:spTgt spid="32782"/>
                                        </p:tgtEl>
                                        <p:attrNameLst>
                                          <p:attrName>style.visibility</p:attrName>
                                        </p:attrNameLst>
                                      </p:cBhvr>
                                      <p:to>
                                        <p:strVal val="visible"/>
                                      </p:to>
                                    </p:set>
                                    <p:animEffect transition="in" filter="checkerboard(across)">
                                      <p:cBhvr>
                                        <p:cTn id="26" dur="500"/>
                                        <p:tgtEl>
                                          <p:spTgt spid="32782"/>
                                        </p:tgtEl>
                                      </p:cBhvr>
                                    </p:animEffect>
                                  </p:childTnLst>
                                </p:cTn>
                              </p:par>
                            </p:childTnLst>
                          </p:cTn>
                        </p:par>
                        <p:par>
                          <p:cTn id="27" fill="hold">
                            <p:stCondLst>
                              <p:cond delay="500"/>
                            </p:stCondLst>
                            <p:childTnLst>
                              <p:par>
                                <p:cTn id="28" presetID="5" presetClass="entr" presetSubtype="10" fill="hold" nodeType="afterEffect">
                                  <p:stCondLst>
                                    <p:cond delay="0"/>
                                  </p:stCondLst>
                                  <p:childTnLst>
                                    <p:set>
                                      <p:cBhvr>
                                        <p:cTn id="29" dur="1" fill="hold">
                                          <p:stCondLst>
                                            <p:cond delay="0"/>
                                          </p:stCondLst>
                                        </p:cTn>
                                        <p:tgtEl>
                                          <p:spTgt spid="32786"/>
                                        </p:tgtEl>
                                        <p:attrNameLst>
                                          <p:attrName>style.visibility</p:attrName>
                                        </p:attrNameLst>
                                      </p:cBhvr>
                                      <p:to>
                                        <p:strVal val="visible"/>
                                      </p:to>
                                    </p:set>
                                    <p:animEffect transition="in" filter="checkerboard(across)">
                                      <p:cBhvr>
                                        <p:cTn id="30" dur="500"/>
                                        <p:tgtEl>
                                          <p:spTgt spid="32786"/>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32775"/>
                                        </p:tgtEl>
                                        <p:attrNameLst>
                                          <p:attrName>style.visibility</p:attrName>
                                        </p:attrNameLst>
                                      </p:cBhvr>
                                      <p:to>
                                        <p:strVal val="visible"/>
                                      </p:to>
                                    </p:set>
                                    <p:animEffect transition="in" filter="checkerboard(across)">
                                      <p:cBhvr>
                                        <p:cTn id="35" dur="500"/>
                                        <p:tgtEl>
                                          <p:spTgt spid="32775"/>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32787"/>
                                        </p:tgtEl>
                                        <p:attrNameLst>
                                          <p:attrName>style.visibility</p:attrName>
                                        </p:attrNameLst>
                                      </p:cBhvr>
                                      <p:to>
                                        <p:strVal val="visible"/>
                                      </p:to>
                                    </p:set>
                                    <p:animEffect transition="in" filter="checkerboard(across)">
                                      <p:cBhvr>
                                        <p:cTn id="40" dur="500"/>
                                        <p:tgtEl>
                                          <p:spTgt spid="32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32773" grpId="0" build="p"/>
      <p:bldP spid="32775" grpId="0"/>
      <p:bldP spid="3278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lnSpc>
                <a:spcPct val="65000"/>
              </a:lnSpc>
            </a:pPr>
            <a:r>
              <a:rPr lang="ru-RU" sz="1900" smtClean="0"/>
              <a:t>Некоторые наследственные метаболические дефекты и частоты рецессивных гомозиготных и гетерозиготных генотипов</a:t>
            </a:r>
            <a:r>
              <a:rPr lang="ru-RU" smtClean="0"/>
              <a:t> </a:t>
            </a:r>
          </a:p>
        </p:txBody>
      </p:sp>
      <p:graphicFrame>
        <p:nvGraphicFramePr>
          <p:cNvPr id="7170" name="Object 6"/>
          <p:cNvGraphicFramePr>
            <a:graphicFrameLocks noChangeAspect="1"/>
          </p:cNvGraphicFramePr>
          <p:nvPr>
            <p:ph idx="1"/>
          </p:nvPr>
        </p:nvGraphicFramePr>
        <p:xfrm>
          <a:off x="381000" y="1676400"/>
          <a:ext cx="8382000" cy="3200400"/>
        </p:xfrm>
        <a:graphic>
          <a:graphicData uri="http://schemas.openxmlformats.org/presentationml/2006/ole">
            <p:oleObj spid="_x0000_s7170" name="Документ" r:id="rId3" imgW="5977401" imgH="1719782" progId="Word.Document.8">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274638"/>
            <a:ext cx="8077200" cy="1630362"/>
          </a:xfrm>
        </p:spPr>
        <p:txBody>
          <a:bodyPr/>
          <a:lstStyle/>
          <a:p>
            <a:pPr eaLnBrk="1" hangingPunct="1">
              <a:buFontTx/>
              <a:buChar char="•"/>
            </a:pPr>
            <a:r>
              <a:rPr lang="ru-RU" sz="2100" smtClean="0"/>
              <a:t> Гетерозиготных особей, нормальных по   </a:t>
            </a:r>
            <a:br>
              <a:rPr lang="ru-RU" sz="2100" smtClean="0"/>
            </a:br>
            <a:r>
              <a:rPr lang="ru-RU" sz="2100" smtClean="0"/>
              <a:t>  фенотипу, но обладающих рецессивным геном,  </a:t>
            </a:r>
            <a:br>
              <a:rPr lang="ru-RU" sz="2100" smtClean="0"/>
            </a:br>
            <a:r>
              <a:rPr lang="ru-RU" sz="2100" smtClean="0"/>
              <a:t>  который в гомозиготном состоянии может вызвать </a:t>
            </a:r>
            <a:br>
              <a:rPr lang="ru-RU" sz="2100" smtClean="0"/>
            </a:br>
            <a:r>
              <a:rPr lang="ru-RU" sz="2100" smtClean="0"/>
              <a:t>  нарушение метаболизма, называют </a:t>
            </a:r>
            <a:r>
              <a:rPr lang="ru-RU" sz="2100" i="1" smtClean="0"/>
              <a:t>носителями</a:t>
            </a:r>
            <a:r>
              <a:rPr lang="ru-RU" sz="2100" smtClean="0"/>
              <a:t>.</a:t>
            </a:r>
          </a:p>
        </p:txBody>
      </p:sp>
      <p:sp>
        <p:nvSpPr>
          <p:cNvPr id="34819" name="Rectangle 3"/>
          <p:cNvSpPr>
            <a:spLocks noGrp="1" noChangeArrowheads="1"/>
          </p:cNvSpPr>
          <p:nvPr>
            <p:ph type="body" idx="1"/>
          </p:nvPr>
        </p:nvSpPr>
        <p:spPr/>
        <p:txBody>
          <a:bodyPr/>
          <a:lstStyle/>
          <a:p>
            <a:pPr eaLnBrk="1" hangingPunct="1"/>
            <a:endParaRPr lang="ru-RU" smtClean="0"/>
          </a:p>
          <a:p>
            <a:pPr eaLnBrk="1" hangingPunct="1"/>
            <a:r>
              <a:rPr lang="ru-RU" sz="2600" smtClean="0"/>
              <a:t>Существование в популяции неблагоприятных аллелей в составе гетерозиготных генотипов называют </a:t>
            </a:r>
            <a:r>
              <a:rPr lang="ru-RU" sz="2600" i="1" smtClean="0"/>
              <a:t>генетическим грузом</a:t>
            </a:r>
            <a:r>
              <a:rPr lang="ru-RU" sz="2600" smtClean="0"/>
              <a:t>. </a:t>
            </a:r>
          </a:p>
          <a:p>
            <a:pPr eaLnBrk="1" hangingPunct="1"/>
            <a:endParaRPr lang="ru-RU" sz="2600" smtClean="0"/>
          </a:p>
          <a:p>
            <a:pPr eaLnBrk="1" hangingPunct="1"/>
            <a:r>
              <a:rPr lang="ru-RU" sz="2600" smtClean="0"/>
              <a:t>Как показывают вычисления с использованием уравнения Харди – Вайнберга, частота носителей в популяции всегда выше, чем можно было бы ожидать на основании фенотипического проявления данного дефекта.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animEffect transition="in" filter="checkerboard(across)">
                                      <p:cBhvr>
                                        <p:cTn id="7" dur="500"/>
                                        <p:tgtEl>
                                          <p:spTgt spid="348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4819">
                                            <p:txEl>
                                              <p:pRg st="3" end="3"/>
                                            </p:txEl>
                                          </p:spTgt>
                                        </p:tgtEl>
                                        <p:attrNameLst>
                                          <p:attrName>style.visibility</p:attrName>
                                        </p:attrNameLst>
                                      </p:cBhvr>
                                      <p:to>
                                        <p:strVal val="visible"/>
                                      </p:to>
                                    </p:set>
                                    <p:animEffect transition="in" filter="checkerboard(across)">
                                      <p:cBhvr>
                                        <p:cTn id="12" dur="500"/>
                                        <p:tgtEl>
                                          <p:spTgt spid="348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sz="quarter"/>
          </p:nvPr>
        </p:nvSpPr>
        <p:spPr>
          <a:xfrm>
            <a:off x="457200" y="277813"/>
            <a:ext cx="8229600" cy="866775"/>
          </a:xfrm>
        </p:spPr>
        <p:txBody>
          <a:bodyPr/>
          <a:lstStyle/>
          <a:p>
            <a:pPr eaLnBrk="1" hangingPunct="1"/>
            <a:r>
              <a:rPr lang="ru-RU" sz="2900" b="1" smtClean="0"/>
              <a:t>Серповидноклеточная анемия</a:t>
            </a:r>
            <a:r>
              <a:rPr lang="ru-RU" smtClean="0"/>
              <a:t> </a:t>
            </a:r>
          </a:p>
        </p:txBody>
      </p:sp>
      <p:sp>
        <p:nvSpPr>
          <p:cNvPr id="37894" name="Rectangle 6"/>
          <p:cNvSpPr>
            <a:spLocks noGrp="1" noChangeArrowheads="1"/>
          </p:cNvSpPr>
          <p:nvPr>
            <p:ph sz="quarter" idx="2"/>
          </p:nvPr>
        </p:nvSpPr>
        <p:spPr>
          <a:xfrm>
            <a:off x="762000" y="4419600"/>
            <a:ext cx="7620000" cy="2185988"/>
          </a:xfrm>
        </p:spPr>
        <p:txBody>
          <a:bodyPr/>
          <a:lstStyle/>
          <a:p>
            <a:pPr eaLnBrk="1" hangingPunct="1"/>
            <a:r>
              <a:rPr lang="ru-RU" sz="1900" smtClean="0"/>
              <a:t>Здоровые красные кровяные тельца под микроскопом выглядят как вогнутая линза. Такая форма позволяет им «протискиваться» через узкие капилляры, ответвляющиеся от артерий. Нездоровые кровяные тельца похожи на полумесяц или имеют форму «лодочки». Они менее упруги, что часто приводит к застою крови в капиллярах. </a:t>
            </a:r>
          </a:p>
        </p:txBody>
      </p:sp>
      <p:pic>
        <p:nvPicPr>
          <p:cNvPr id="37899" name="Picture 11" descr="Серповидноклеточная анемия">
            <a:hlinkClick r:id="rId3"/>
          </p:cNvPr>
          <p:cNvPicPr>
            <a:picLocks noGrp="1" noChangeAspect="1" noChangeArrowheads="1"/>
          </p:cNvPicPr>
          <p:nvPr>
            <p:ph sz="quarter" idx="1"/>
          </p:nvPr>
        </p:nvPicPr>
        <p:blipFill>
          <a:blip r:embed="rId4"/>
          <a:srcRect/>
          <a:stretch>
            <a:fillRect/>
          </a:stretch>
        </p:blipFill>
        <p:spPr>
          <a:xfrm>
            <a:off x="2971800" y="1143000"/>
            <a:ext cx="3765550" cy="2887663"/>
          </a:xfrm>
        </p:spPr>
      </p:pic>
      <p:pic>
        <p:nvPicPr>
          <p:cNvPr id="37902" name="Picture 14" descr="genetika_test"/>
          <p:cNvPicPr>
            <a:picLocks noGrp="1" noChangeAspect="1" noChangeArrowheads="1"/>
          </p:cNvPicPr>
          <p:nvPr>
            <p:ph sz="quarter" idx="3"/>
          </p:nvPr>
        </p:nvPicPr>
        <p:blipFill>
          <a:blip r:embed="rId5"/>
          <a:srcRect/>
          <a:stretch>
            <a:fillRect/>
          </a:stretch>
        </p:blipFill>
        <p:spPr>
          <a:xfrm>
            <a:off x="838200" y="914400"/>
            <a:ext cx="7924800" cy="5029200"/>
          </a:xfrm>
          <a:noFill/>
        </p:spPr>
      </p:pic>
      <p:sp>
        <p:nvSpPr>
          <p:cNvPr id="37906" name="Text Box 18"/>
          <p:cNvSpPr txBox="1">
            <a:spLocks noChangeArrowheads="1"/>
          </p:cNvSpPr>
          <p:nvPr/>
        </p:nvSpPr>
        <p:spPr bwMode="auto">
          <a:xfrm>
            <a:off x="3886200" y="4495800"/>
            <a:ext cx="1981200" cy="581025"/>
          </a:xfrm>
          <a:prstGeom prst="rect">
            <a:avLst/>
          </a:prstGeom>
          <a:solidFill>
            <a:schemeClr val="bg1"/>
          </a:solidFill>
          <a:ln w="9525">
            <a:noFill/>
            <a:miter lim="800000"/>
            <a:headEnd/>
            <a:tailEnd/>
          </a:ln>
        </p:spPr>
        <p:txBody>
          <a:bodyPr>
            <a:spAutoFit/>
          </a:bodyPr>
          <a:lstStyle/>
          <a:p>
            <a:pPr algn="ctr">
              <a:spcBef>
                <a:spcPct val="50000"/>
              </a:spcBef>
            </a:pPr>
            <a:r>
              <a:rPr lang="ru-RU" sz="1600" b="1"/>
              <a:t>Умирает до половозрелости</a:t>
            </a:r>
          </a:p>
        </p:txBody>
      </p:sp>
      <p:sp>
        <p:nvSpPr>
          <p:cNvPr id="37907" name="AutoShape 19"/>
          <p:cNvSpPr>
            <a:spLocks/>
          </p:cNvSpPr>
          <p:nvPr/>
        </p:nvSpPr>
        <p:spPr bwMode="auto">
          <a:xfrm rot="5400000">
            <a:off x="1485900" y="3924300"/>
            <a:ext cx="381000" cy="1524000"/>
          </a:xfrm>
          <a:prstGeom prst="rightBrace">
            <a:avLst>
              <a:gd name="adj1" fmla="val 33333"/>
              <a:gd name="adj2" fmla="val 50000"/>
            </a:avLst>
          </a:prstGeom>
          <a:noFill/>
          <a:ln w="9525">
            <a:solidFill>
              <a:schemeClr val="tx1"/>
            </a:solidFill>
            <a:round/>
            <a:headEnd/>
            <a:tailEnd/>
          </a:ln>
        </p:spPr>
        <p:txBody>
          <a:bodyPr wrap="none" anchor="ctr"/>
          <a:lstStyle/>
          <a:p>
            <a:endParaRPr lang="ru-RU"/>
          </a:p>
        </p:txBody>
      </p:sp>
      <p:sp>
        <p:nvSpPr>
          <p:cNvPr id="37908" name="AutoShape 20"/>
          <p:cNvSpPr>
            <a:spLocks/>
          </p:cNvSpPr>
          <p:nvPr/>
        </p:nvSpPr>
        <p:spPr bwMode="auto">
          <a:xfrm rot="5400000">
            <a:off x="6667500" y="3924300"/>
            <a:ext cx="381000" cy="1524000"/>
          </a:xfrm>
          <a:prstGeom prst="rightBrace">
            <a:avLst>
              <a:gd name="adj1" fmla="val 33333"/>
              <a:gd name="adj2" fmla="val 50000"/>
            </a:avLst>
          </a:prstGeom>
          <a:noFill/>
          <a:ln w="9525">
            <a:solidFill>
              <a:schemeClr val="tx1"/>
            </a:solidFill>
            <a:round/>
            <a:headEnd/>
            <a:tailEnd/>
          </a:ln>
        </p:spPr>
        <p:txBody>
          <a:bodyPr wrap="none" anchor="ctr"/>
          <a:lstStyle/>
          <a:p>
            <a:endParaRPr lang="ru-RU"/>
          </a:p>
        </p:txBody>
      </p:sp>
      <p:sp>
        <p:nvSpPr>
          <p:cNvPr id="37909" name="Text Box 21"/>
          <p:cNvSpPr txBox="1">
            <a:spLocks noChangeArrowheads="1"/>
          </p:cNvSpPr>
          <p:nvPr/>
        </p:nvSpPr>
        <p:spPr bwMode="auto">
          <a:xfrm>
            <a:off x="990600" y="5105400"/>
            <a:ext cx="7010400" cy="457200"/>
          </a:xfrm>
          <a:prstGeom prst="rect">
            <a:avLst/>
          </a:prstGeom>
          <a:solidFill>
            <a:srgbClr val="FF0000"/>
          </a:solidFill>
          <a:ln w="9525">
            <a:noFill/>
            <a:miter lim="800000"/>
            <a:headEnd/>
            <a:tailEnd/>
          </a:ln>
        </p:spPr>
        <p:txBody>
          <a:bodyPr>
            <a:spAutoFit/>
          </a:bodyPr>
          <a:lstStyle/>
          <a:p>
            <a:pPr algn="ctr">
              <a:spcBef>
                <a:spcPct val="50000"/>
              </a:spcBef>
            </a:pPr>
            <a:r>
              <a:rPr lang="ru-RU" sz="2400" b="1">
                <a:solidFill>
                  <a:schemeClr val="bg1"/>
                </a:solidFill>
              </a:rPr>
              <a:t>Гетерозиготы устойчивы к малярии!</a:t>
            </a:r>
          </a:p>
        </p:txBody>
      </p:sp>
      <p:sp>
        <p:nvSpPr>
          <p:cNvPr id="28682" name="Rectangle 22"/>
          <p:cNvSpPr>
            <a:spLocks noGrp="1" noChangeArrowheads="1"/>
          </p:cNvSpPr>
          <p:nvPr>
            <p:ph sz="quarter" idx="4"/>
          </p:nvPr>
        </p:nvSpPr>
        <p:spPr>
          <a:xfrm>
            <a:off x="4648200" y="3938588"/>
            <a:ext cx="4038600" cy="2192337"/>
          </a:xfrm>
        </p:spPr>
        <p:txBody>
          <a:bodyPr/>
          <a:lstStyle/>
          <a:p>
            <a:pPr eaLnBrk="1" hangingPunct="1"/>
            <a:endParaRPr lang="ru-RU" sz="2100" smtClean="0"/>
          </a:p>
        </p:txBody>
      </p:sp>
      <p:pic>
        <p:nvPicPr>
          <p:cNvPr id="37911" name="Picture 23" descr="fig19"/>
          <p:cNvPicPr>
            <a:picLocks noChangeAspect="1" noChangeArrowheads="1"/>
          </p:cNvPicPr>
          <p:nvPr/>
        </p:nvPicPr>
        <p:blipFill>
          <a:blip r:embed="rId6"/>
          <a:srcRect/>
          <a:stretch>
            <a:fillRect/>
          </a:stretch>
        </p:blipFill>
        <p:spPr bwMode="auto">
          <a:xfrm>
            <a:off x="228600" y="0"/>
            <a:ext cx="9144000" cy="6807200"/>
          </a:xfrm>
          <a:prstGeom prst="rect">
            <a:avLst/>
          </a:prstGeom>
          <a:noFill/>
          <a:ln w="9525">
            <a:noFill/>
            <a:miter lim="800000"/>
            <a:headEnd/>
            <a:tailEnd/>
          </a:ln>
        </p:spPr>
      </p:pic>
      <p:sp>
        <p:nvSpPr>
          <p:cNvPr id="37912" name="Rectangle 24"/>
          <p:cNvSpPr>
            <a:spLocks noChangeArrowheads="1"/>
          </p:cNvSpPr>
          <p:nvPr/>
        </p:nvSpPr>
        <p:spPr bwMode="auto">
          <a:xfrm>
            <a:off x="5029200" y="4038600"/>
            <a:ext cx="2362200" cy="517525"/>
          </a:xfrm>
          <a:prstGeom prst="rect">
            <a:avLst/>
          </a:prstGeom>
          <a:solidFill>
            <a:schemeClr val="accent1"/>
          </a:solidFill>
          <a:ln w="9525">
            <a:noFill/>
            <a:miter lim="800000"/>
            <a:headEnd/>
            <a:tailEnd/>
          </a:ln>
        </p:spPr>
        <p:txBody>
          <a:bodyPr>
            <a:spAutoFit/>
          </a:bodyPr>
          <a:lstStyle/>
          <a:p>
            <a:r>
              <a:rPr lang="ru-RU" sz="1400" b="1"/>
              <a:t>частота аллеля </a:t>
            </a:r>
          </a:p>
          <a:p>
            <a:r>
              <a:rPr lang="ru-RU" sz="1400" b="1"/>
              <a:t>серновидноклеточности </a:t>
            </a:r>
          </a:p>
        </p:txBody>
      </p:sp>
      <p:sp>
        <p:nvSpPr>
          <p:cNvPr id="37913" name="Rectangle 25"/>
          <p:cNvSpPr>
            <a:spLocks noChangeArrowheads="1"/>
          </p:cNvSpPr>
          <p:nvPr/>
        </p:nvSpPr>
        <p:spPr bwMode="auto">
          <a:xfrm>
            <a:off x="5791200" y="4648200"/>
            <a:ext cx="685800" cy="381000"/>
          </a:xfrm>
          <a:prstGeom prst="rect">
            <a:avLst/>
          </a:prstGeom>
          <a:solidFill>
            <a:schemeClr val="tx1"/>
          </a:solidFill>
          <a:ln w="9525">
            <a:solidFill>
              <a:schemeClr val="tx1"/>
            </a:solidFill>
            <a:miter lim="800000"/>
            <a:headEnd/>
            <a:tailEnd/>
          </a:ln>
        </p:spPr>
        <p:txBody>
          <a:bodyPr wrap="none" anchor="ctr"/>
          <a:lstStyle/>
          <a:p>
            <a:pPr algn="ctr"/>
            <a:r>
              <a:rPr lang="ru-RU">
                <a:solidFill>
                  <a:schemeClr val="bg1"/>
                </a:solidFill>
              </a:rPr>
              <a:t>40%</a:t>
            </a:r>
          </a:p>
        </p:txBody>
      </p:sp>
      <p:sp>
        <p:nvSpPr>
          <p:cNvPr id="37914" name="Rectangle 26"/>
          <p:cNvSpPr>
            <a:spLocks noChangeArrowheads="1"/>
          </p:cNvSpPr>
          <p:nvPr/>
        </p:nvSpPr>
        <p:spPr bwMode="auto">
          <a:xfrm>
            <a:off x="5715000" y="5029200"/>
            <a:ext cx="914400" cy="381000"/>
          </a:xfrm>
          <a:prstGeom prst="rect">
            <a:avLst/>
          </a:prstGeom>
          <a:solidFill>
            <a:srgbClr val="FFFFCC"/>
          </a:solidFill>
          <a:ln w="9525">
            <a:solidFill>
              <a:schemeClr val="tx1"/>
            </a:solidFill>
            <a:miter lim="800000"/>
            <a:headEnd/>
            <a:tailEnd/>
          </a:ln>
        </p:spPr>
        <p:txBody>
          <a:bodyPr wrap="none" anchor="ctr"/>
          <a:lstStyle/>
          <a:p>
            <a:pPr algn="ctr"/>
            <a:r>
              <a:rPr lang="ru-RU"/>
              <a:t>10-20%</a:t>
            </a:r>
          </a:p>
        </p:txBody>
      </p:sp>
      <p:sp>
        <p:nvSpPr>
          <p:cNvPr id="37915" name="Rectangle 27"/>
          <p:cNvSpPr>
            <a:spLocks noChangeArrowheads="1"/>
          </p:cNvSpPr>
          <p:nvPr/>
        </p:nvSpPr>
        <p:spPr bwMode="auto">
          <a:xfrm>
            <a:off x="5791200" y="5486400"/>
            <a:ext cx="685800" cy="381000"/>
          </a:xfrm>
          <a:prstGeom prst="rect">
            <a:avLst/>
          </a:prstGeom>
          <a:solidFill>
            <a:srgbClr val="996633"/>
          </a:solidFill>
          <a:ln w="9525">
            <a:solidFill>
              <a:schemeClr val="tx1"/>
            </a:solidFill>
            <a:miter lim="800000"/>
            <a:headEnd/>
            <a:tailEnd/>
          </a:ln>
        </p:spPr>
        <p:txBody>
          <a:bodyPr wrap="none" anchor="ctr"/>
          <a:lstStyle/>
          <a:p>
            <a:pPr algn="ctr"/>
            <a:r>
              <a:rPr lang="ru-RU" b="1">
                <a:solidFill>
                  <a:schemeClr val="bg1"/>
                </a:solidFill>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37899"/>
                                        </p:tgtEl>
                                      </p:cBhvr>
                                    </p:animEffect>
                                    <p:set>
                                      <p:cBhvr>
                                        <p:cTn id="7" dur="1" fill="hold">
                                          <p:stCondLst>
                                            <p:cond delay="499"/>
                                          </p:stCondLst>
                                        </p:cTn>
                                        <p:tgtEl>
                                          <p:spTgt spid="37899"/>
                                        </p:tgtEl>
                                        <p:attrNameLst>
                                          <p:attrName>style.visibility</p:attrName>
                                        </p:attrNameLst>
                                      </p:cBhvr>
                                      <p:to>
                                        <p:strVal val="hidden"/>
                                      </p:to>
                                    </p:set>
                                  </p:childTnLst>
                                </p:cTn>
                              </p:par>
                              <p:par>
                                <p:cTn id="8" presetID="5" presetClass="exit" presetSubtype="10" fill="hold" grpId="0" nodeType="withEffect">
                                  <p:stCondLst>
                                    <p:cond delay="0"/>
                                  </p:stCondLst>
                                  <p:childTnLst>
                                    <p:animEffect transition="out" filter="checkerboard(across)">
                                      <p:cBhvr>
                                        <p:cTn id="9" dur="500"/>
                                        <p:tgtEl>
                                          <p:spTgt spid="37894"/>
                                        </p:tgtEl>
                                      </p:cBhvr>
                                    </p:animEffect>
                                    <p:set>
                                      <p:cBhvr>
                                        <p:cTn id="10" dur="1" fill="hold">
                                          <p:stCondLst>
                                            <p:cond delay="499"/>
                                          </p:stCondLst>
                                        </p:cTn>
                                        <p:tgtEl>
                                          <p:spTgt spid="37894"/>
                                        </p:tgtEl>
                                        <p:attrNameLst>
                                          <p:attrName>style.visibility</p:attrName>
                                        </p:attrNameLst>
                                      </p:cBhvr>
                                      <p:to>
                                        <p:strVal val="hidden"/>
                                      </p:to>
                                    </p:set>
                                  </p:childTnLst>
                                </p:cTn>
                              </p:par>
                            </p:childTnLst>
                          </p:cTn>
                        </p:par>
                        <p:par>
                          <p:cTn id="11" fill="hold">
                            <p:stCondLst>
                              <p:cond delay="500"/>
                            </p:stCondLst>
                            <p:childTnLst>
                              <p:par>
                                <p:cTn id="12" presetID="5" presetClass="entr" presetSubtype="10" fill="hold" nodeType="afterEffect">
                                  <p:stCondLst>
                                    <p:cond delay="0"/>
                                  </p:stCondLst>
                                  <p:childTnLst>
                                    <p:set>
                                      <p:cBhvr>
                                        <p:cTn id="13" dur="1" fill="hold">
                                          <p:stCondLst>
                                            <p:cond delay="0"/>
                                          </p:stCondLst>
                                        </p:cTn>
                                        <p:tgtEl>
                                          <p:spTgt spid="37902"/>
                                        </p:tgtEl>
                                        <p:attrNameLst>
                                          <p:attrName>style.visibility</p:attrName>
                                        </p:attrNameLst>
                                      </p:cBhvr>
                                      <p:to>
                                        <p:strVal val="visible"/>
                                      </p:to>
                                    </p:set>
                                    <p:animEffect transition="in" filter="checkerboard(across)">
                                      <p:cBhvr>
                                        <p:cTn id="14" dur="500"/>
                                        <p:tgtEl>
                                          <p:spTgt spid="37902"/>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37906"/>
                                        </p:tgtEl>
                                        <p:attrNameLst>
                                          <p:attrName>style.visibility</p:attrName>
                                        </p:attrNameLst>
                                      </p:cBhvr>
                                      <p:to>
                                        <p:strVal val="visible"/>
                                      </p:to>
                                    </p:set>
                                    <p:animEffect transition="in" filter="checkerboard(across)">
                                      <p:cBhvr>
                                        <p:cTn id="17" dur="500"/>
                                        <p:tgtEl>
                                          <p:spTgt spid="3790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7908"/>
                                        </p:tgtEl>
                                        <p:attrNameLst>
                                          <p:attrName>style.visibility</p:attrName>
                                        </p:attrNameLst>
                                      </p:cBhvr>
                                      <p:to>
                                        <p:strVal val="visible"/>
                                      </p:to>
                                    </p:set>
                                    <p:animEffect transition="in" filter="checkerboard(across)">
                                      <p:cBhvr>
                                        <p:cTn id="22" dur="500"/>
                                        <p:tgtEl>
                                          <p:spTgt spid="37908"/>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37907"/>
                                        </p:tgtEl>
                                        <p:attrNameLst>
                                          <p:attrName>style.visibility</p:attrName>
                                        </p:attrNameLst>
                                      </p:cBhvr>
                                      <p:to>
                                        <p:strVal val="visible"/>
                                      </p:to>
                                    </p:set>
                                    <p:animEffect transition="in" filter="checkerboard(across)">
                                      <p:cBhvr>
                                        <p:cTn id="25" dur="500"/>
                                        <p:tgtEl>
                                          <p:spTgt spid="37907"/>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37909"/>
                                        </p:tgtEl>
                                        <p:attrNameLst>
                                          <p:attrName>style.visibility</p:attrName>
                                        </p:attrNameLst>
                                      </p:cBhvr>
                                      <p:to>
                                        <p:strVal val="visible"/>
                                      </p:to>
                                    </p:set>
                                    <p:animEffect transition="in" filter="checkerboard(across)">
                                      <p:cBhvr>
                                        <p:cTn id="28" dur="500"/>
                                        <p:tgtEl>
                                          <p:spTgt spid="37909"/>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37911"/>
                                        </p:tgtEl>
                                        <p:attrNameLst>
                                          <p:attrName>style.visibility</p:attrName>
                                        </p:attrNameLst>
                                      </p:cBhvr>
                                      <p:to>
                                        <p:strVal val="visible"/>
                                      </p:to>
                                    </p:set>
                                    <p:animEffect transition="in" filter="checkerboard(across)">
                                      <p:cBhvr>
                                        <p:cTn id="33" dur="500"/>
                                        <p:tgtEl>
                                          <p:spTgt spid="37911"/>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37912"/>
                                        </p:tgtEl>
                                        <p:attrNameLst>
                                          <p:attrName>style.visibility</p:attrName>
                                        </p:attrNameLst>
                                      </p:cBhvr>
                                      <p:to>
                                        <p:strVal val="visible"/>
                                      </p:to>
                                    </p:set>
                                    <p:animEffect transition="in" filter="checkerboard(across)">
                                      <p:cBhvr>
                                        <p:cTn id="38" dur="500"/>
                                        <p:tgtEl>
                                          <p:spTgt spid="37912"/>
                                        </p:tgtEl>
                                      </p:cBhvr>
                                    </p:animEffect>
                                  </p:childTnLst>
                                </p:cTn>
                              </p:par>
                            </p:childTnLst>
                          </p:cTn>
                        </p:par>
                        <p:par>
                          <p:cTn id="39" fill="hold">
                            <p:stCondLst>
                              <p:cond delay="500"/>
                            </p:stCondLst>
                            <p:childTnLst>
                              <p:par>
                                <p:cTn id="40" presetID="5" presetClass="entr" presetSubtype="10" fill="hold" grpId="0" nodeType="afterEffect">
                                  <p:stCondLst>
                                    <p:cond delay="0"/>
                                  </p:stCondLst>
                                  <p:childTnLst>
                                    <p:set>
                                      <p:cBhvr>
                                        <p:cTn id="41" dur="1" fill="hold">
                                          <p:stCondLst>
                                            <p:cond delay="0"/>
                                          </p:stCondLst>
                                        </p:cTn>
                                        <p:tgtEl>
                                          <p:spTgt spid="37913"/>
                                        </p:tgtEl>
                                        <p:attrNameLst>
                                          <p:attrName>style.visibility</p:attrName>
                                        </p:attrNameLst>
                                      </p:cBhvr>
                                      <p:to>
                                        <p:strVal val="visible"/>
                                      </p:to>
                                    </p:set>
                                    <p:animEffect transition="in" filter="checkerboard(across)">
                                      <p:cBhvr>
                                        <p:cTn id="42" dur="500"/>
                                        <p:tgtEl>
                                          <p:spTgt spid="37913"/>
                                        </p:tgtEl>
                                      </p:cBhvr>
                                    </p:animEffect>
                                  </p:childTnLst>
                                </p:cTn>
                              </p:par>
                            </p:childTnLst>
                          </p:cTn>
                        </p:par>
                        <p:par>
                          <p:cTn id="43" fill="hold">
                            <p:stCondLst>
                              <p:cond delay="1000"/>
                            </p:stCondLst>
                            <p:childTnLst>
                              <p:par>
                                <p:cTn id="44" presetID="5" presetClass="entr" presetSubtype="10" fill="hold" grpId="0" nodeType="afterEffect">
                                  <p:stCondLst>
                                    <p:cond delay="0"/>
                                  </p:stCondLst>
                                  <p:childTnLst>
                                    <p:set>
                                      <p:cBhvr>
                                        <p:cTn id="45" dur="1" fill="hold">
                                          <p:stCondLst>
                                            <p:cond delay="0"/>
                                          </p:stCondLst>
                                        </p:cTn>
                                        <p:tgtEl>
                                          <p:spTgt spid="37914"/>
                                        </p:tgtEl>
                                        <p:attrNameLst>
                                          <p:attrName>style.visibility</p:attrName>
                                        </p:attrNameLst>
                                      </p:cBhvr>
                                      <p:to>
                                        <p:strVal val="visible"/>
                                      </p:to>
                                    </p:set>
                                    <p:animEffect transition="in" filter="checkerboard(across)">
                                      <p:cBhvr>
                                        <p:cTn id="46" dur="500"/>
                                        <p:tgtEl>
                                          <p:spTgt spid="37914"/>
                                        </p:tgtEl>
                                      </p:cBhvr>
                                    </p:animEffect>
                                  </p:childTnLst>
                                </p:cTn>
                              </p:par>
                            </p:childTnLst>
                          </p:cTn>
                        </p:par>
                        <p:par>
                          <p:cTn id="47" fill="hold">
                            <p:stCondLst>
                              <p:cond delay="1500"/>
                            </p:stCondLst>
                            <p:childTnLst>
                              <p:par>
                                <p:cTn id="48" presetID="5" presetClass="entr" presetSubtype="10" fill="hold" grpId="0" nodeType="afterEffect">
                                  <p:stCondLst>
                                    <p:cond delay="0"/>
                                  </p:stCondLst>
                                  <p:childTnLst>
                                    <p:set>
                                      <p:cBhvr>
                                        <p:cTn id="49" dur="1" fill="hold">
                                          <p:stCondLst>
                                            <p:cond delay="0"/>
                                          </p:stCondLst>
                                        </p:cTn>
                                        <p:tgtEl>
                                          <p:spTgt spid="37915"/>
                                        </p:tgtEl>
                                        <p:attrNameLst>
                                          <p:attrName>style.visibility</p:attrName>
                                        </p:attrNameLst>
                                      </p:cBhvr>
                                      <p:to>
                                        <p:strVal val="visible"/>
                                      </p:to>
                                    </p:set>
                                    <p:animEffect transition="in" filter="checkerboard(across)">
                                      <p:cBhvr>
                                        <p:cTn id="50" dur="500"/>
                                        <p:tgtEl>
                                          <p:spTgt spid="37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p:bldP spid="37906" grpId="0" animBg="1"/>
      <p:bldP spid="37907" grpId="0" animBg="1"/>
      <p:bldP spid="37908" grpId="0" animBg="1"/>
      <p:bldP spid="37909" grpId="0" animBg="1"/>
      <p:bldP spid="37912" grpId="0" animBg="1"/>
      <p:bldP spid="37913" grpId="0" animBg="1"/>
      <p:bldP spid="37914" grpId="0" animBg="1"/>
      <p:bldP spid="379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ctrTitle"/>
          </p:nvPr>
        </p:nvSpPr>
        <p:spPr>
          <a:xfrm>
            <a:off x="685800" y="1828800"/>
            <a:ext cx="7772400" cy="1771650"/>
          </a:xfrm>
        </p:spPr>
        <p:txBody>
          <a:bodyPr/>
          <a:lstStyle/>
          <a:p>
            <a:pPr eaLnBrk="1" hangingPunct="1"/>
            <a:r>
              <a:rPr lang="ru-RU" sz="3800" smtClean="0"/>
              <a:t>ФАКТОРЫ, ВЫЗЫВАЮЩИЕ ИЗМЕНЕНИЯ</a:t>
            </a:r>
            <a:br>
              <a:rPr lang="ru-RU" sz="3800" smtClean="0"/>
            </a:br>
            <a:r>
              <a:rPr lang="ru-RU" sz="3800" smtClean="0"/>
              <a:t>В ПОПУЛЯЦИЯХ</a:t>
            </a:r>
            <a:r>
              <a:rPr lang="ru-RU" sz="4600" smtClean="0"/>
              <a:t> </a:t>
            </a:r>
          </a:p>
        </p:txBody>
      </p:sp>
      <p:sp>
        <p:nvSpPr>
          <p:cNvPr id="29699" name="Rectangle 6"/>
          <p:cNvSpPr>
            <a:spLocks noGrp="1" noChangeArrowheads="1"/>
          </p:cNvSpPr>
          <p:nvPr>
            <p:ph type="subTitle" idx="1"/>
          </p:nvPr>
        </p:nvSpPr>
        <p:spPr/>
        <p:txBody>
          <a:bodyPr/>
          <a:lstStyle/>
          <a:p>
            <a:pPr eaLnBrk="1" hangingPunct="1"/>
            <a:r>
              <a:rPr lang="ru-RU" smtClean="0"/>
              <a:t>(элементарные эволюционные факторы)</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ru-RU" sz="3400" smtClean="0"/>
              <a:t>МУТАЦИОННЫЙ ПРОЦЕСС</a:t>
            </a:r>
          </a:p>
        </p:txBody>
      </p:sp>
      <p:sp>
        <p:nvSpPr>
          <p:cNvPr id="30723" name="Rectangle 4"/>
          <p:cNvSpPr>
            <a:spLocks noGrp="1" noChangeArrowheads="1"/>
          </p:cNvSpPr>
          <p:nvPr>
            <p:ph type="body" sz="half" idx="1"/>
          </p:nvPr>
        </p:nvSpPr>
        <p:spPr>
          <a:xfrm>
            <a:off x="457200" y="1447800"/>
            <a:ext cx="4495800" cy="5181600"/>
          </a:xfrm>
        </p:spPr>
        <p:txBody>
          <a:bodyPr/>
          <a:lstStyle/>
          <a:p>
            <a:pPr eaLnBrk="1" hangingPunct="1">
              <a:lnSpc>
                <a:spcPct val="80000"/>
              </a:lnSpc>
              <a:buClr>
                <a:schemeClr val="tx1"/>
              </a:buClr>
            </a:pPr>
            <a:r>
              <a:rPr lang="ru-RU" sz="2000" smtClean="0"/>
              <a:t>     Мутационный процесс, изменяя частоту одного аллеля по отношению к другому, оказывает на генофонд популяции прямое действие. </a:t>
            </a:r>
          </a:p>
          <a:p>
            <a:pPr eaLnBrk="1" hangingPunct="1">
              <a:lnSpc>
                <a:spcPct val="80000"/>
              </a:lnSpc>
              <a:buClr>
                <a:schemeClr val="tx1"/>
              </a:buClr>
            </a:pPr>
            <a:r>
              <a:rPr lang="ru-RU" sz="2000" smtClean="0"/>
              <a:t>     За счет мутантных аллелей происходит </a:t>
            </a:r>
            <a:r>
              <a:rPr lang="ru-RU" sz="2000" u="sng" smtClean="0"/>
              <a:t>формирование</a:t>
            </a:r>
            <a:r>
              <a:rPr lang="ru-RU" sz="2000" smtClean="0"/>
              <a:t> </a:t>
            </a:r>
            <a:r>
              <a:rPr lang="ru-RU" sz="2000" i="1" u="sng" smtClean="0"/>
              <a:t>резерва наследственной изменчивости</a:t>
            </a:r>
            <a:r>
              <a:rPr lang="ru-RU" sz="2000" smtClean="0"/>
              <a:t>. </a:t>
            </a:r>
          </a:p>
          <a:p>
            <a:pPr eaLnBrk="1" hangingPunct="1">
              <a:lnSpc>
                <a:spcPct val="80000"/>
              </a:lnSpc>
              <a:buClr>
                <a:schemeClr val="tx1"/>
              </a:buClr>
            </a:pPr>
            <a:r>
              <a:rPr lang="ru-RU" sz="2000" smtClean="0"/>
              <a:t>      Благодаря мутационному процессу </a:t>
            </a:r>
            <a:r>
              <a:rPr lang="ru-RU" sz="2000" u="sng" smtClean="0"/>
              <a:t>поддерживается</a:t>
            </a:r>
            <a:r>
              <a:rPr lang="ru-RU" sz="2000" smtClean="0"/>
              <a:t> высокий уровень наследственного </a:t>
            </a:r>
            <a:r>
              <a:rPr lang="ru-RU" sz="2000" i="1" u="sng" smtClean="0"/>
              <a:t>разнообразия природных популяций</a:t>
            </a:r>
            <a:r>
              <a:rPr lang="ru-RU" sz="2000" smtClean="0"/>
              <a:t>. </a:t>
            </a:r>
          </a:p>
          <a:p>
            <a:pPr eaLnBrk="1" hangingPunct="1">
              <a:lnSpc>
                <a:spcPct val="80000"/>
              </a:lnSpc>
              <a:buClr>
                <a:schemeClr val="tx1"/>
              </a:buClr>
            </a:pPr>
            <a:r>
              <a:rPr lang="ru-RU" sz="2000" smtClean="0"/>
              <a:t>     Совокупность аллелей, возникающих в результате мутаций, </a:t>
            </a:r>
            <a:r>
              <a:rPr lang="ru-RU" sz="2000" u="sng" smtClean="0"/>
              <a:t>составляет</a:t>
            </a:r>
            <a:r>
              <a:rPr lang="ru-RU" sz="2000" smtClean="0"/>
              <a:t> </a:t>
            </a:r>
            <a:r>
              <a:rPr lang="ru-RU" sz="2000" i="1" u="sng" smtClean="0"/>
              <a:t>элементарный эволюционный материал</a:t>
            </a:r>
            <a:r>
              <a:rPr lang="ru-RU" sz="2000" i="1" smtClean="0"/>
              <a:t>.</a:t>
            </a:r>
          </a:p>
        </p:txBody>
      </p:sp>
      <p:pic>
        <p:nvPicPr>
          <p:cNvPr id="30724" name="Picture 8" descr="chetverikov"/>
          <p:cNvPicPr>
            <a:picLocks noGrp="1" noChangeAspect="1" noChangeArrowheads="1"/>
          </p:cNvPicPr>
          <p:nvPr>
            <p:ph sz="half" idx="2"/>
          </p:nvPr>
        </p:nvPicPr>
        <p:blipFill>
          <a:blip r:embed="rId3"/>
          <a:srcRect/>
          <a:stretch>
            <a:fillRect/>
          </a:stretch>
        </p:blipFill>
        <p:spPr>
          <a:xfrm>
            <a:off x="5257800" y="1600200"/>
            <a:ext cx="3279775" cy="3662363"/>
          </a:xfrm>
          <a:noFill/>
          <a:ln w="76200" cmpd="tri">
            <a:solidFill>
              <a:schemeClr val="tx1"/>
            </a:solidFill>
          </a:ln>
        </p:spPr>
      </p:pic>
      <p:sp>
        <p:nvSpPr>
          <p:cNvPr id="30725" name="Rectangle 9"/>
          <p:cNvSpPr>
            <a:spLocks noChangeArrowheads="1"/>
          </p:cNvSpPr>
          <p:nvPr/>
        </p:nvSpPr>
        <p:spPr bwMode="auto">
          <a:xfrm>
            <a:off x="5867400" y="5334000"/>
            <a:ext cx="2262188" cy="366713"/>
          </a:xfrm>
          <a:prstGeom prst="rect">
            <a:avLst/>
          </a:prstGeom>
          <a:noFill/>
          <a:ln w="9525">
            <a:noFill/>
            <a:miter lim="800000"/>
            <a:headEnd/>
            <a:tailEnd/>
          </a:ln>
        </p:spPr>
        <p:txBody>
          <a:bodyPr wrap="none" anchor="ctr">
            <a:spAutoFit/>
          </a:bodyPr>
          <a:lstStyle/>
          <a:p>
            <a:r>
              <a:rPr lang="ru-RU" b="1" i="1"/>
              <a:t>С. С. Четвериков</a:t>
            </a:r>
            <a:r>
              <a:rPr lang="ru-RU"/>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ru-RU" sz="3400" smtClean="0"/>
              <a:t>ПОПУЛЯЦИОННЫЕ ВОЛНЫ </a:t>
            </a:r>
          </a:p>
        </p:txBody>
      </p:sp>
      <p:sp>
        <p:nvSpPr>
          <p:cNvPr id="32771" name="Rectangle 3"/>
          <p:cNvSpPr>
            <a:spLocks noGrp="1" noChangeArrowheads="1"/>
          </p:cNvSpPr>
          <p:nvPr>
            <p:ph type="body" sz="half" idx="1"/>
          </p:nvPr>
        </p:nvSpPr>
        <p:spPr>
          <a:xfrm>
            <a:off x="457200" y="1219200"/>
            <a:ext cx="4495800" cy="5257800"/>
          </a:xfrm>
        </p:spPr>
        <p:txBody>
          <a:bodyPr/>
          <a:lstStyle/>
          <a:p>
            <a:pPr eaLnBrk="1" hangingPunct="1"/>
            <a:r>
              <a:rPr lang="ru-RU" sz="2200" smtClean="0"/>
              <a:t>вспышки численности, периодические или непериодические значительные </a:t>
            </a:r>
            <a:r>
              <a:rPr lang="ru-RU" sz="2200" b="1" u="sng" smtClean="0"/>
              <a:t>изменения</a:t>
            </a:r>
            <a:r>
              <a:rPr lang="ru-RU" sz="2200" smtClean="0"/>
              <a:t> числа особей в популяции. </a:t>
            </a:r>
          </a:p>
          <a:p>
            <a:pPr eaLnBrk="1" hangingPunct="1">
              <a:buFont typeface="Wingdings" pitchFamily="2" charset="2"/>
              <a:buNone/>
            </a:pPr>
            <a:endParaRPr lang="ru-RU" sz="2200" smtClean="0"/>
          </a:p>
          <a:p>
            <a:pPr algn="ctr" eaLnBrk="1" hangingPunct="1">
              <a:buFont typeface="Wingdings" pitchFamily="2" charset="2"/>
              <a:buNone/>
            </a:pPr>
            <a:r>
              <a:rPr lang="ru-RU" sz="2200" smtClean="0"/>
              <a:t>Причины:</a:t>
            </a:r>
          </a:p>
          <a:p>
            <a:pPr eaLnBrk="1" hangingPunct="1">
              <a:buFontTx/>
              <a:buChar char="-"/>
            </a:pPr>
            <a:r>
              <a:rPr lang="ru-RU" sz="2200" smtClean="0"/>
              <a:t>периодичность активности Солнца;</a:t>
            </a:r>
          </a:p>
          <a:p>
            <a:pPr eaLnBrk="1" hangingPunct="1">
              <a:buFontTx/>
              <a:buChar char="-"/>
            </a:pPr>
            <a:r>
              <a:rPr lang="ru-RU" sz="2200" smtClean="0"/>
              <a:t>природные катастрофы;</a:t>
            </a:r>
          </a:p>
          <a:p>
            <a:pPr eaLnBrk="1" hangingPunct="1">
              <a:buFontTx/>
              <a:buChar char="-"/>
            </a:pPr>
            <a:r>
              <a:rPr lang="ru-RU" sz="2200" smtClean="0"/>
              <a:t>количество корма/ погодные условия;</a:t>
            </a:r>
          </a:p>
          <a:p>
            <a:pPr eaLnBrk="1" hangingPunct="1">
              <a:buFontTx/>
              <a:buChar char="-"/>
            </a:pPr>
            <a:r>
              <a:rPr lang="ru-RU" sz="2200" smtClean="0"/>
              <a:t>деятельность человека </a:t>
            </a:r>
          </a:p>
          <a:p>
            <a:pPr algn="r" eaLnBrk="1" hangingPunct="1">
              <a:buFontTx/>
              <a:buNone/>
            </a:pPr>
            <a:r>
              <a:rPr lang="ru-RU" sz="2200" smtClean="0"/>
              <a:t>и т.п.</a:t>
            </a:r>
          </a:p>
          <a:p>
            <a:pPr eaLnBrk="1" hangingPunct="1">
              <a:buFontTx/>
              <a:buChar char="-"/>
            </a:pPr>
            <a:endParaRPr lang="ru-RU" sz="2200" smtClean="0"/>
          </a:p>
        </p:txBody>
      </p:sp>
      <p:pic>
        <p:nvPicPr>
          <p:cNvPr id="32772" name="Picture 11" descr="vzaimootnosheniya"/>
          <p:cNvPicPr>
            <a:picLocks noGrp="1" noChangeAspect="1" noChangeArrowheads="1"/>
          </p:cNvPicPr>
          <p:nvPr>
            <p:ph sz="half" idx="2"/>
          </p:nvPr>
        </p:nvPicPr>
        <p:blipFill>
          <a:blip r:embed="rId3"/>
          <a:srcRect/>
          <a:stretch>
            <a:fillRect/>
          </a:stretch>
        </p:blipFill>
        <p:spPr>
          <a:xfrm>
            <a:off x="5257800" y="1447800"/>
            <a:ext cx="2719388" cy="4525963"/>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500" name="Picture 12" descr="Рисунок1"/>
          <p:cNvPicPr>
            <a:picLocks noGrp="1" noChangeAspect="1" noChangeArrowheads="1"/>
          </p:cNvPicPr>
          <p:nvPr>
            <p:ph idx="1"/>
          </p:nvPr>
        </p:nvPicPr>
        <p:blipFill>
          <a:blip r:embed="rId2"/>
          <a:srcRect b="10028"/>
          <a:stretch>
            <a:fillRect/>
          </a:stretch>
        </p:blipFill>
        <p:spPr>
          <a:xfrm>
            <a:off x="1219200" y="609600"/>
            <a:ext cx="6624638" cy="5472113"/>
          </a:xfrm>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Картинка 112 из 264">
            <a:hlinkClick r:id="rId2"/>
          </p:cNvPr>
          <p:cNvPicPr>
            <a:picLocks noChangeAspect="1" noChangeArrowheads="1"/>
          </p:cNvPicPr>
          <p:nvPr/>
        </p:nvPicPr>
        <p:blipFill>
          <a:blip r:embed="rId3"/>
          <a:srcRect/>
          <a:stretch>
            <a:fillRect/>
          </a:stretch>
        </p:blipFill>
        <p:spPr bwMode="auto">
          <a:xfrm>
            <a:off x="304800" y="228600"/>
            <a:ext cx="8153400" cy="6343650"/>
          </a:xfrm>
          <a:prstGeom prst="rect">
            <a:avLst/>
          </a:prstGeom>
          <a:noFill/>
          <a:ln w="9525">
            <a:noFill/>
            <a:miter lim="800000"/>
            <a:headEnd/>
            <a:tailEnd/>
          </a:ln>
        </p:spPr>
      </p:pic>
      <p:sp>
        <p:nvSpPr>
          <p:cNvPr id="33795" name="Text Box 6"/>
          <p:cNvSpPr txBox="1">
            <a:spLocks noChangeArrowheads="1"/>
          </p:cNvSpPr>
          <p:nvPr/>
        </p:nvSpPr>
        <p:spPr bwMode="auto">
          <a:xfrm>
            <a:off x="609600" y="6096000"/>
            <a:ext cx="5486400" cy="366713"/>
          </a:xfrm>
          <a:prstGeom prst="rect">
            <a:avLst/>
          </a:prstGeom>
          <a:noFill/>
          <a:ln w="9525">
            <a:noFill/>
            <a:miter lim="800000"/>
            <a:headEnd/>
            <a:tailEnd/>
          </a:ln>
        </p:spPr>
        <p:txBody>
          <a:bodyPr>
            <a:spAutoFit/>
          </a:bodyPr>
          <a:lstStyle/>
          <a:p>
            <a:pPr>
              <a:spcBef>
                <a:spcPct val="50000"/>
              </a:spcBef>
            </a:pPr>
            <a:r>
              <a:rPr lang="ru-RU"/>
              <a:t>Тема популяционных волн в искусстве</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ru-RU" sz="3400" smtClean="0"/>
              <a:t>ДРЕЙФ ГЕНОВ</a:t>
            </a:r>
          </a:p>
        </p:txBody>
      </p:sp>
      <p:sp>
        <p:nvSpPr>
          <p:cNvPr id="34819" name="Rectangle 3"/>
          <p:cNvSpPr>
            <a:spLocks noGrp="1" noChangeArrowheads="1"/>
          </p:cNvSpPr>
          <p:nvPr>
            <p:ph type="body" sz="half" idx="3"/>
          </p:nvPr>
        </p:nvSpPr>
        <p:spPr>
          <a:xfrm>
            <a:off x="609600" y="1295400"/>
            <a:ext cx="8229600" cy="1014413"/>
          </a:xfrm>
        </p:spPr>
        <p:txBody>
          <a:bodyPr/>
          <a:lstStyle/>
          <a:p>
            <a:pPr eaLnBrk="1" hangingPunct="1"/>
            <a:r>
              <a:rPr lang="ru-RU" sz="2600" smtClean="0"/>
              <a:t>случайное ненаправленное изменение частот генов в популяции.</a:t>
            </a:r>
          </a:p>
        </p:txBody>
      </p:sp>
      <p:sp>
        <p:nvSpPr>
          <p:cNvPr id="34820" name="Rectangle 12"/>
          <p:cNvSpPr>
            <a:spLocks noChangeArrowheads="1"/>
          </p:cNvSpPr>
          <p:nvPr/>
        </p:nvSpPr>
        <p:spPr bwMode="auto">
          <a:xfrm>
            <a:off x="4953000" y="2438400"/>
            <a:ext cx="3048000" cy="366713"/>
          </a:xfrm>
          <a:prstGeom prst="rect">
            <a:avLst/>
          </a:prstGeom>
          <a:noFill/>
          <a:ln w="9525">
            <a:noFill/>
            <a:miter lim="800000"/>
            <a:headEnd/>
            <a:tailEnd/>
          </a:ln>
        </p:spPr>
        <p:txBody>
          <a:bodyPr anchor="ctr">
            <a:spAutoFit/>
          </a:bodyPr>
          <a:lstStyle/>
          <a:p>
            <a:pPr algn="ctr"/>
            <a:r>
              <a:rPr lang="ru-RU" b="1" i="1"/>
              <a:t>Эффект  основателя</a:t>
            </a:r>
          </a:p>
        </p:txBody>
      </p:sp>
      <p:sp>
        <p:nvSpPr>
          <p:cNvPr id="34821" name="Rectangle 14"/>
          <p:cNvSpPr>
            <a:spLocks noChangeArrowheads="1"/>
          </p:cNvSpPr>
          <p:nvPr/>
        </p:nvSpPr>
        <p:spPr bwMode="auto">
          <a:xfrm>
            <a:off x="990600" y="2438400"/>
            <a:ext cx="3048000" cy="641350"/>
          </a:xfrm>
          <a:prstGeom prst="rect">
            <a:avLst/>
          </a:prstGeom>
          <a:noFill/>
          <a:ln w="9525">
            <a:noFill/>
            <a:miter lim="800000"/>
            <a:headEnd/>
            <a:tailEnd/>
          </a:ln>
        </p:spPr>
        <p:txBody>
          <a:bodyPr anchor="ctr">
            <a:spAutoFit/>
          </a:bodyPr>
          <a:lstStyle/>
          <a:p>
            <a:pPr algn="ctr"/>
            <a:r>
              <a:rPr lang="ru-RU" b="1" i="1"/>
              <a:t>Эффект бутылочного горлышка</a:t>
            </a:r>
          </a:p>
        </p:txBody>
      </p:sp>
      <p:pic>
        <p:nvPicPr>
          <p:cNvPr id="34822" name="Picture 16" descr="Рисунок1"/>
          <p:cNvPicPr>
            <a:picLocks noGrp="1" noChangeAspect="1" noChangeArrowheads="1"/>
          </p:cNvPicPr>
          <p:nvPr>
            <p:ph sz="quarter" idx="1"/>
          </p:nvPr>
        </p:nvPicPr>
        <p:blipFill>
          <a:blip r:embed="rId3"/>
          <a:srcRect/>
          <a:stretch>
            <a:fillRect/>
          </a:stretch>
        </p:blipFill>
        <p:spPr>
          <a:xfrm>
            <a:off x="762000" y="3586163"/>
            <a:ext cx="3657600" cy="1527175"/>
          </a:xfrm>
          <a:noFill/>
        </p:spPr>
      </p:pic>
      <p:pic>
        <p:nvPicPr>
          <p:cNvPr id="34823" name="Picture 17" descr="image001"/>
          <p:cNvPicPr>
            <a:picLocks noGrp="1" noChangeAspect="1" noChangeArrowheads="1"/>
          </p:cNvPicPr>
          <p:nvPr>
            <p:ph sz="quarter" idx="2"/>
          </p:nvPr>
        </p:nvPicPr>
        <p:blipFill>
          <a:blip r:embed="rId4"/>
          <a:srcRect/>
          <a:stretch>
            <a:fillRect/>
          </a:stretch>
        </p:blipFill>
        <p:spPr>
          <a:xfrm>
            <a:off x="4572000" y="2971800"/>
            <a:ext cx="4038600" cy="3478213"/>
          </a:xfr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229600" cy="2392362"/>
          </a:xfrm>
        </p:spPr>
        <p:txBody>
          <a:bodyPr/>
          <a:lstStyle/>
          <a:p>
            <a:r>
              <a:rPr lang="ru-RU" sz="2800" smtClean="0"/>
              <a:t>«Только весенние воды нахлынут, и без того они сотнями гинут…»</a:t>
            </a:r>
            <a:br>
              <a:rPr lang="ru-RU" sz="2800" smtClean="0"/>
            </a:br>
            <a:r>
              <a:rPr lang="ru-RU" sz="2800" smtClean="0"/>
              <a:t>                                   Некрасов</a:t>
            </a:r>
          </a:p>
        </p:txBody>
      </p:sp>
      <p:pic>
        <p:nvPicPr>
          <p:cNvPr id="35843" name="Picture 3" descr="psp1 003"/>
          <p:cNvPicPr>
            <a:picLocks noChangeAspect="1" noChangeArrowheads="1"/>
          </p:cNvPicPr>
          <p:nvPr/>
        </p:nvPicPr>
        <p:blipFill>
          <a:blip r:embed="rId2"/>
          <a:srcRect/>
          <a:stretch>
            <a:fillRect/>
          </a:stretch>
        </p:blipFill>
        <p:spPr bwMode="auto">
          <a:xfrm>
            <a:off x="838200" y="2590800"/>
            <a:ext cx="5949950" cy="1657350"/>
          </a:xfrm>
          <a:prstGeom prst="rect">
            <a:avLst/>
          </a:prstGeom>
          <a:noFill/>
          <a:ln w="9525">
            <a:noFill/>
            <a:miter lim="800000"/>
            <a:headEnd/>
            <a:tailEnd/>
          </a:ln>
        </p:spPr>
      </p:pic>
      <p:pic>
        <p:nvPicPr>
          <p:cNvPr id="35844" name="Picture 4" descr="Картинка 130 из 264">
            <a:hlinkClick r:id="rId3"/>
          </p:cNvPr>
          <p:cNvPicPr>
            <a:picLocks noChangeAspect="1" noChangeArrowheads="1"/>
          </p:cNvPicPr>
          <p:nvPr/>
        </p:nvPicPr>
        <p:blipFill>
          <a:blip r:embed="rId4"/>
          <a:srcRect/>
          <a:stretch>
            <a:fillRect/>
          </a:stretch>
        </p:blipFill>
        <p:spPr bwMode="auto">
          <a:xfrm>
            <a:off x="152400" y="4038600"/>
            <a:ext cx="5257800" cy="2819400"/>
          </a:xfrm>
          <a:prstGeom prst="rect">
            <a:avLst/>
          </a:prstGeom>
          <a:noFill/>
          <a:ln w="9525">
            <a:noFill/>
            <a:miter lim="800000"/>
            <a:headEnd/>
            <a:tailEnd/>
          </a:ln>
        </p:spPr>
      </p:pic>
      <p:sp>
        <p:nvSpPr>
          <p:cNvPr id="35845" name="Text Box 5"/>
          <p:cNvSpPr txBox="1">
            <a:spLocks noChangeArrowheads="1"/>
          </p:cNvSpPr>
          <p:nvPr/>
        </p:nvSpPr>
        <p:spPr bwMode="auto">
          <a:xfrm>
            <a:off x="5715000" y="4251325"/>
            <a:ext cx="3276600" cy="1692275"/>
          </a:xfrm>
          <a:prstGeom prst="rect">
            <a:avLst/>
          </a:prstGeom>
          <a:noFill/>
          <a:ln w="76200">
            <a:solidFill>
              <a:srgbClr val="CC3300"/>
            </a:solidFill>
            <a:miter lim="800000"/>
            <a:headEnd/>
            <a:tailEnd/>
          </a:ln>
        </p:spPr>
        <p:txBody>
          <a:bodyPr>
            <a:spAutoFit/>
          </a:bodyPr>
          <a:lstStyle/>
          <a:p>
            <a:pPr>
              <a:spcBef>
                <a:spcPct val="50000"/>
              </a:spcBef>
            </a:pPr>
            <a:r>
              <a:rPr lang="ru-RU" sz="2000"/>
              <a:t>Выживают лишь немногие особи, и приспособленность не играет роли, скорее случай (в лице д.Мазая)</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228600" y="406400"/>
            <a:ext cx="8686800" cy="6134100"/>
          </a:xfrm>
          <a:prstGeom prst="rect">
            <a:avLst/>
          </a:prstGeom>
          <a:solidFill>
            <a:srgbClr val="FFFFCC"/>
          </a:solidFill>
          <a:ln w="9525">
            <a:noFill/>
            <a:miter lim="800000"/>
            <a:headEnd/>
            <a:tailEnd/>
          </a:ln>
        </p:spPr>
        <p:txBody>
          <a:bodyPr anchor="ctr">
            <a:spAutoFit/>
          </a:bodyPr>
          <a:lstStyle/>
          <a:p>
            <a:r>
              <a:rPr lang="ru-RU" sz="3600"/>
              <a:t>       Антропологи полагают, что </a:t>
            </a:r>
            <a:r>
              <a:rPr lang="ru-RU" sz="3600">
                <a:solidFill>
                  <a:srgbClr val="CC3300"/>
                </a:solidFill>
              </a:rPr>
              <a:t>первые современные люди</a:t>
            </a:r>
            <a:r>
              <a:rPr lang="ru-RU" sz="3600"/>
              <a:t> пережили </a:t>
            </a:r>
            <a:r>
              <a:rPr lang="ru-RU" sz="3600">
                <a:solidFill>
                  <a:srgbClr val="CC3300"/>
                </a:solidFill>
              </a:rPr>
              <a:t>эффект бутылочного горлышка около 100 000 лет назад</a:t>
            </a:r>
            <a:r>
              <a:rPr lang="ru-RU" sz="3600"/>
              <a:t>, и объясняют этим генетическое сходство людей между собой. </a:t>
            </a:r>
          </a:p>
          <a:p>
            <a:r>
              <a:rPr lang="ru-RU" sz="3600"/>
              <a:t>       Даже у представителей кланов гориллы, обитающих в одном африканском лесу, больше генетических вариантов, чем у всех человеческих существ на планете.</a:t>
            </a:r>
            <a:r>
              <a:rPr lang="ru-RU"/>
              <a:t> </a:t>
            </a:r>
          </a:p>
        </p:txBody>
      </p:sp>
    </p:spTree>
    <p:controls>
      <p:control spid="8194" name="DefaultOcx" r:id="rId2" imgW="914400" imgH="228600"/>
    </p:controls>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533400" y="304800"/>
            <a:ext cx="7924800" cy="2544763"/>
          </a:xfrm>
        </p:spPr>
        <p:txBody>
          <a:bodyPr/>
          <a:lstStyle/>
          <a:p>
            <a:r>
              <a:rPr lang="ru-RU" sz="3600" smtClean="0">
                <a:solidFill>
                  <a:srgbClr val="CC3300"/>
                </a:solidFill>
              </a:rPr>
              <a:t/>
            </a:r>
            <a:br>
              <a:rPr lang="ru-RU" sz="3600" smtClean="0">
                <a:solidFill>
                  <a:srgbClr val="CC3300"/>
                </a:solidFill>
              </a:rPr>
            </a:br>
            <a:r>
              <a:rPr lang="ru-RU" sz="3600" smtClean="0">
                <a:solidFill>
                  <a:srgbClr val="CC3300"/>
                </a:solidFill>
              </a:rPr>
              <a:t/>
            </a:r>
            <a:br>
              <a:rPr lang="ru-RU" sz="3600" smtClean="0">
                <a:solidFill>
                  <a:srgbClr val="CC3300"/>
                </a:solidFill>
              </a:rPr>
            </a:br>
            <a:r>
              <a:rPr lang="ru-RU" sz="3600" smtClean="0">
                <a:solidFill>
                  <a:srgbClr val="CC3300"/>
                </a:solidFill>
              </a:rPr>
              <a:t>Эффект основателя – </a:t>
            </a:r>
            <a:r>
              <a:rPr lang="ru-RU" sz="3600" smtClean="0">
                <a:solidFill>
                  <a:schemeClr val="tx1"/>
                </a:solidFill>
              </a:rPr>
              <a:t>другая причина</a:t>
            </a:r>
            <a:r>
              <a:rPr lang="ru-RU" sz="3600" smtClean="0">
                <a:solidFill>
                  <a:srgbClr val="CC3300"/>
                </a:solidFill>
              </a:rPr>
              <a:t> дрейфа генов</a:t>
            </a:r>
            <a:r>
              <a:rPr lang="ru-RU" sz="3600" smtClean="0"/>
              <a:t>. </a:t>
            </a:r>
            <a:br>
              <a:rPr lang="ru-RU" sz="3600" smtClean="0"/>
            </a:br>
            <a:r>
              <a:rPr lang="ru-RU" sz="3600" smtClean="0"/>
              <a:t>При этом несколько особей (или даже одна, но беременная) заселяют новое место</a:t>
            </a:r>
            <a:r>
              <a:rPr lang="ru-RU" sz="4000" smtClean="0"/>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ChangeArrowheads="1"/>
          </p:cNvSpPr>
          <p:nvPr/>
        </p:nvSpPr>
        <p:spPr bwMode="auto">
          <a:xfrm>
            <a:off x="0" y="0"/>
            <a:ext cx="4267200" cy="6664325"/>
          </a:xfrm>
          <a:prstGeom prst="rect">
            <a:avLst/>
          </a:prstGeom>
          <a:noFill/>
          <a:ln w="9525">
            <a:noFill/>
            <a:miter lim="800000"/>
            <a:headEnd/>
            <a:tailEnd/>
          </a:ln>
        </p:spPr>
        <p:txBody>
          <a:bodyPr>
            <a:spAutoFit/>
          </a:bodyPr>
          <a:lstStyle/>
          <a:p>
            <a:pPr algn="ctr">
              <a:lnSpc>
                <a:spcPct val="90000"/>
              </a:lnSpc>
              <a:spcBef>
                <a:spcPct val="20000"/>
              </a:spcBef>
              <a:buFontTx/>
              <a:buChar char="•"/>
            </a:pPr>
            <a:r>
              <a:rPr lang="ru-RU" sz="2400" b="1"/>
              <a:t>Британский подвид </a:t>
            </a:r>
            <a:r>
              <a:rPr lang="ru-RU" sz="2400" b="1">
                <a:solidFill>
                  <a:srgbClr val="CC3300"/>
                </a:solidFill>
              </a:rPr>
              <a:t>благородного оленя</a:t>
            </a:r>
            <a:r>
              <a:rPr lang="ru-RU" sz="2400" b="1"/>
              <a:t> </a:t>
            </a:r>
            <a:r>
              <a:rPr lang="ru-RU" sz="2400" b="1" i="1"/>
              <a:t>(Cervus elaphus scoticus)</a:t>
            </a:r>
            <a:r>
              <a:rPr lang="ru-RU" sz="2400" b="1"/>
              <a:t> сформировался в течение 8000 лет со времени образования пролива Ламанш. Когда же </a:t>
            </a:r>
            <a:r>
              <a:rPr lang="ru-RU" sz="2400" b="1">
                <a:solidFill>
                  <a:srgbClr val="CC3300"/>
                </a:solidFill>
              </a:rPr>
              <a:t>несколько пар</a:t>
            </a:r>
            <a:r>
              <a:rPr lang="ru-RU" sz="2400" b="1"/>
              <a:t> вида интродуцировали в Новую Зеландию, то за несколько десятилетий эти олени успешно освоили новые местообитания и стали сильнее отличаться от своей родительской популяции, чем британский олень от материковой расы. </a:t>
            </a:r>
            <a:br>
              <a:rPr lang="ru-RU" sz="2400" b="1"/>
            </a:br>
            <a:endParaRPr lang="ru-RU" sz="2400" b="1"/>
          </a:p>
        </p:txBody>
      </p:sp>
      <p:pic>
        <p:nvPicPr>
          <p:cNvPr id="37891" name="Picture 7" descr="Благородный олень"/>
          <p:cNvPicPr>
            <a:picLocks noChangeAspect="1" noChangeArrowheads="1"/>
          </p:cNvPicPr>
          <p:nvPr/>
        </p:nvPicPr>
        <p:blipFill>
          <a:blip r:embed="rId2"/>
          <a:srcRect/>
          <a:stretch>
            <a:fillRect/>
          </a:stretch>
        </p:blipFill>
        <p:spPr bwMode="auto">
          <a:xfrm>
            <a:off x="4191000" y="0"/>
            <a:ext cx="4827588" cy="6172200"/>
          </a:xfrm>
          <a:prstGeom prst="rect">
            <a:avLst/>
          </a:prstGeom>
          <a:noFill/>
          <a:ln w="9525">
            <a:noFill/>
            <a:miter lim="800000"/>
            <a:headEnd/>
            <a:tailEnd/>
          </a:ln>
        </p:spPr>
      </p:pic>
      <p:sp>
        <p:nvSpPr>
          <p:cNvPr id="37892" name="Text Box 8"/>
          <p:cNvSpPr txBox="1">
            <a:spLocks noChangeArrowheads="1"/>
          </p:cNvSpPr>
          <p:nvPr/>
        </p:nvSpPr>
        <p:spPr bwMode="auto">
          <a:xfrm>
            <a:off x="3276600" y="6248400"/>
            <a:ext cx="5867400" cy="366713"/>
          </a:xfrm>
          <a:prstGeom prst="rect">
            <a:avLst/>
          </a:prstGeom>
          <a:noFill/>
          <a:ln w="9525">
            <a:noFill/>
            <a:miter lim="800000"/>
            <a:headEnd/>
            <a:tailEnd/>
          </a:ln>
        </p:spPr>
        <p:txBody>
          <a:bodyPr>
            <a:spAutoFit/>
          </a:bodyPr>
          <a:lstStyle/>
          <a:p>
            <a:pPr>
              <a:spcBef>
                <a:spcPct val="50000"/>
              </a:spcBef>
            </a:pPr>
            <a:r>
              <a:rPr lang="ru-RU" b="1">
                <a:solidFill>
                  <a:srgbClr val="CC3300"/>
                </a:solidFill>
              </a:rPr>
              <a:t>Вот он – благородный олень из Новой Зеландии</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ru-RU" sz="4000" smtClean="0"/>
              <a:t>Пример </a:t>
            </a:r>
            <a:r>
              <a:rPr lang="ru-RU" sz="4000" smtClean="0">
                <a:solidFill>
                  <a:srgbClr val="CC3300"/>
                </a:solidFill>
              </a:rPr>
              <a:t>эффекта основателя у человека:</a:t>
            </a:r>
          </a:p>
        </p:txBody>
      </p:sp>
      <p:sp>
        <p:nvSpPr>
          <p:cNvPr id="38915" name="Rectangle 3"/>
          <p:cNvSpPr>
            <a:spLocks noGrp="1" noChangeArrowheads="1"/>
          </p:cNvSpPr>
          <p:nvPr>
            <p:ph type="body" idx="1"/>
          </p:nvPr>
        </p:nvSpPr>
        <p:spPr/>
        <p:txBody>
          <a:bodyPr/>
          <a:lstStyle/>
          <a:p>
            <a:r>
              <a:rPr lang="ru-RU" smtClean="0"/>
              <a:t>Секта </a:t>
            </a:r>
            <a:r>
              <a:rPr lang="ru-RU" smtClean="0">
                <a:solidFill>
                  <a:srgbClr val="CC3300"/>
                </a:solidFill>
              </a:rPr>
              <a:t>меннонитов</a:t>
            </a:r>
            <a:r>
              <a:rPr lang="ru-RU" smtClean="0"/>
              <a:t> в Пенсильвании, США насчитывает сейчас около 8 000 человек, все - потомки трёх супружеских пар, эмигрировавших в 1770 году. 13% из них страдают редкой формой карликовости с многопалостью. Видимо, один из предков был гетерозиготным носителем этой мутации.</a:t>
            </a:r>
          </a:p>
        </p:txBody>
      </p:sp>
      <p:pic>
        <p:nvPicPr>
          <p:cNvPr id="38916" name="Picture 5" descr="ellis-fig1"/>
          <p:cNvPicPr>
            <a:picLocks noChangeAspect="1" noChangeArrowheads="1"/>
          </p:cNvPicPr>
          <p:nvPr/>
        </p:nvPicPr>
        <p:blipFill>
          <a:blip r:embed="rId2"/>
          <a:srcRect/>
          <a:stretch>
            <a:fillRect/>
          </a:stretch>
        </p:blipFill>
        <p:spPr bwMode="auto">
          <a:xfrm>
            <a:off x="7467600" y="5376863"/>
            <a:ext cx="1520825" cy="130175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p:txBody>
          <a:bodyPr/>
          <a:lstStyle/>
          <a:p>
            <a:pPr eaLnBrk="1" hangingPunct="1"/>
            <a:r>
              <a:rPr lang="ru-RU" sz="3000" smtClean="0">
                <a:solidFill>
                  <a:schemeClr val="tx1"/>
                </a:solidFill>
              </a:rPr>
              <a:t>Частота аллеля В по системе групп крови АВ0 в популяциях людей </a:t>
            </a:r>
          </a:p>
        </p:txBody>
      </p:sp>
      <p:pic>
        <p:nvPicPr>
          <p:cNvPr id="39939" name="Picture 10" descr="image002"/>
          <p:cNvPicPr>
            <a:picLocks noGrp="1" noChangeAspect="1" noChangeArrowheads="1"/>
          </p:cNvPicPr>
          <p:nvPr>
            <p:ph idx="1"/>
          </p:nvPr>
        </p:nvPicPr>
        <p:blipFill>
          <a:blip r:embed="rId2">
            <a:lum bright="-48000" contrast="54000"/>
          </a:blip>
          <a:srcRect/>
          <a:stretch>
            <a:fillRect/>
          </a:stretch>
        </p:blipFill>
        <p:spPr>
          <a:xfrm>
            <a:off x="457200" y="1676400"/>
            <a:ext cx="8305800" cy="4545013"/>
          </a:xfr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307975"/>
            <a:ext cx="8229600" cy="865188"/>
          </a:xfrm>
        </p:spPr>
        <p:txBody>
          <a:bodyPr/>
          <a:lstStyle/>
          <a:p>
            <a:pPr eaLnBrk="1" hangingPunct="1"/>
            <a:r>
              <a:rPr lang="ru-RU" sz="3400" smtClean="0"/>
              <a:t>ИЗОЛЯЦИЯ</a:t>
            </a:r>
          </a:p>
        </p:txBody>
      </p:sp>
      <p:sp>
        <p:nvSpPr>
          <p:cNvPr id="58371" name="Rectangle 3"/>
          <p:cNvSpPr>
            <a:spLocks noGrp="1" noChangeArrowheads="1"/>
          </p:cNvSpPr>
          <p:nvPr>
            <p:ph type="body" sz="half" idx="1"/>
          </p:nvPr>
        </p:nvSpPr>
        <p:spPr>
          <a:xfrm>
            <a:off x="228600" y="3352800"/>
            <a:ext cx="4038600" cy="609600"/>
          </a:xfrm>
          <a:solidFill>
            <a:schemeClr val="tx2"/>
          </a:solidFill>
          <a:ln>
            <a:solidFill>
              <a:schemeClr val="tx1"/>
            </a:solidFill>
          </a:ln>
        </p:spPr>
        <p:txBody>
          <a:bodyPr/>
          <a:lstStyle/>
          <a:p>
            <a:pPr algn="ctr" eaLnBrk="1" hangingPunct="1">
              <a:buFont typeface="Wingdings" pitchFamily="2" charset="2"/>
              <a:buNone/>
            </a:pPr>
            <a:r>
              <a:rPr lang="ru-RU" sz="1900" smtClean="0">
                <a:solidFill>
                  <a:schemeClr val="bg1"/>
                </a:solidFill>
              </a:rPr>
              <a:t> </a:t>
            </a:r>
            <a:r>
              <a:rPr lang="ru-RU" b="1" smtClean="0">
                <a:solidFill>
                  <a:schemeClr val="bg1"/>
                </a:solidFill>
              </a:rPr>
              <a:t>1) географическая</a:t>
            </a:r>
            <a:r>
              <a:rPr lang="ru-RU" sz="1900" smtClean="0"/>
              <a:t> </a:t>
            </a:r>
            <a:endParaRPr lang="ru-RU" sz="1900" smtClean="0">
              <a:hlinkClick r:id="rId2" action="ppaction://hlinksldjump"/>
            </a:endParaRPr>
          </a:p>
        </p:txBody>
      </p:sp>
      <p:sp>
        <p:nvSpPr>
          <p:cNvPr id="40964" name="Rectangle 9"/>
          <p:cNvSpPr>
            <a:spLocks noChangeArrowheads="1"/>
          </p:cNvSpPr>
          <p:nvPr/>
        </p:nvSpPr>
        <p:spPr bwMode="auto">
          <a:xfrm>
            <a:off x="533400" y="1143000"/>
            <a:ext cx="8001000" cy="946150"/>
          </a:xfrm>
          <a:prstGeom prst="rect">
            <a:avLst/>
          </a:prstGeom>
          <a:noFill/>
          <a:ln w="9525">
            <a:noFill/>
            <a:miter lim="800000"/>
            <a:headEnd/>
            <a:tailEnd/>
          </a:ln>
        </p:spPr>
        <p:txBody>
          <a:bodyPr>
            <a:spAutoFit/>
          </a:bodyPr>
          <a:lstStyle/>
          <a:p>
            <a:pPr algn="ctr">
              <a:spcBef>
                <a:spcPct val="20000"/>
              </a:spcBef>
            </a:pPr>
            <a:r>
              <a:rPr lang="ru-RU" sz="2800"/>
              <a:t>- возникновение любых барьеров, препятствующих скрещиванию особей</a:t>
            </a:r>
          </a:p>
        </p:txBody>
      </p:sp>
      <p:pic>
        <p:nvPicPr>
          <p:cNvPr id="58379" name="Picture 11" descr="australia_kangaroo"/>
          <p:cNvPicPr>
            <a:picLocks noChangeAspect="1" noChangeArrowheads="1"/>
          </p:cNvPicPr>
          <p:nvPr/>
        </p:nvPicPr>
        <p:blipFill>
          <a:blip r:embed="rId3"/>
          <a:srcRect/>
          <a:stretch>
            <a:fillRect/>
          </a:stretch>
        </p:blipFill>
        <p:spPr bwMode="auto">
          <a:xfrm>
            <a:off x="3581400" y="3048000"/>
            <a:ext cx="2222500" cy="2743200"/>
          </a:xfrm>
          <a:prstGeom prst="rect">
            <a:avLst/>
          </a:prstGeom>
          <a:noFill/>
          <a:ln w="9525">
            <a:noFill/>
            <a:miter lim="800000"/>
            <a:headEnd/>
            <a:tailEnd/>
          </a:ln>
        </p:spPr>
      </p:pic>
      <p:sp>
        <p:nvSpPr>
          <p:cNvPr id="58382" name="Rectangle 14"/>
          <p:cNvSpPr>
            <a:spLocks noGrp="1" noChangeArrowheads="1"/>
          </p:cNvSpPr>
          <p:nvPr>
            <p:ph type="body" sz="half" idx="2"/>
          </p:nvPr>
        </p:nvSpPr>
        <p:spPr>
          <a:xfrm>
            <a:off x="2743200" y="4343400"/>
            <a:ext cx="4038600" cy="990600"/>
          </a:xfrm>
          <a:solidFill>
            <a:schemeClr val="tx2"/>
          </a:solidFill>
          <a:ln>
            <a:solidFill>
              <a:schemeClr val="tx1"/>
            </a:solidFill>
          </a:ln>
        </p:spPr>
        <p:txBody>
          <a:bodyPr/>
          <a:lstStyle/>
          <a:p>
            <a:pPr algn="ctr" eaLnBrk="1" hangingPunct="1">
              <a:buFont typeface="Wingdings" pitchFamily="2" charset="2"/>
              <a:buNone/>
            </a:pPr>
            <a:r>
              <a:rPr lang="en-US" sz="2600" b="1" smtClean="0">
                <a:solidFill>
                  <a:schemeClr val="bg1"/>
                </a:solidFill>
              </a:rPr>
              <a:t>3</a:t>
            </a:r>
            <a:r>
              <a:rPr lang="ru-RU" sz="2600" b="1" smtClean="0">
                <a:solidFill>
                  <a:schemeClr val="bg1"/>
                </a:solidFill>
              </a:rPr>
              <a:t>) репродуктивная (биологическая)</a:t>
            </a:r>
            <a:endParaRPr lang="ru-RU" sz="2000" smtClean="0">
              <a:solidFill>
                <a:schemeClr val="bg1"/>
              </a:solidFill>
              <a:hlinkClick r:id="rId4" action="ppaction://hlinksldjump"/>
            </a:endParaRPr>
          </a:p>
        </p:txBody>
      </p:sp>
      <p:sp>
        <p:nvSpPr>
          <p:cNvPr id="58383" name="Rectangle 15"/>
          <p:cNvSpPr>
            <a:spLocks noChangeArrowheads="1"/>
          </p:cNvSpPr>
          <p:nvPr/>
        </p:nvSpPr>
        <p:spPr bwMode="auto">
          <a:xfrm>
            <a:off x="4876800" y="3352800"/>
            <a:ext cx="4038600" cy="609600"/>
          </a:xfrm>
          <a:prstGeom prst="rect">
            <a:avLst/>
          </a:prstGeom>
          <a:solidFill>
            <a:schemeClr val="tx2"/>
          </a:solidFill>
          <a:ln w="9525">
            <a:solidFill>
              <a:schemeClr val="tx1"/>
            </a:solidFill>
            <a:miter lim="800000"/>
            <a:headEnd/>
            <a:tailEnd/>
          </a:ln>
        </p:spPr>
        <p:txBody>
          <a:bodyPr/>
          <a:lstStyle/>
          <a:p>
            <a:pPr marL="342900" indent="-342900" algn="ctr">
              <a:spcBef>
                <a:spcPct val="20000"/>
              </a:spcBef>
              <a:buClr>
                <a:schemeClr val="accent1"/>
              </a:buClr>
              <a:buSzPct val="65000"/>
              <a:buFont typeface="Wingdings" pitchFamily="2" charset="2"/>
              <a:buNone/>
            </a:pPr>
            <a:r>
              <a:rPr lang="ru-RU" sz="1700">
                <a:solidFill>
                  <a:schemeClr val="bg1"/>
                </a:solidFill>
              </a:rPr>
              <a:t> </a:t>
            </a:r>
            <a:r>
              <a:rPr lang="en-US" sz="2800" b="1">
                <a:solidFill>
                  <a:schemeClr val="bg1"/>
                </a:solidFill>
              </a:rPr>
              <a:t>2</a:t>
            </a:r>
            <a:r>
              <a:rPr lang="ru-RU" sz="2800" b="1">
                <a:solidFill>
                  <a:schemeClr val="bg1"/>
                </a:solidFill>
              </a:rPr>
              <a:t>) экологическая</a:t>
            </a:r>
            <a:endParaRPr lang="ru-RU" sz="2800">
              <a:hlinkClick r:id="rId2" action="ppaction://hlinksldjump"/>
            </a:endParaRPr>
          </a:p>
        </p:txBody>
      </p:sp>
      <p:sp>
        <p:nvSpPr>
          <p:cNvPr id="58384" name="AutoShape 16"/>
          <p:cNvSpPr>
            <a:spLocks noChangeArrowheads="1"/>
          </p:cNvSpPr>
          <p:nvPr/>
        </p:nvSpPr>
        <p:spPr bwMode="auto">
          <a:xfrm>
            <a:off x="2209800" y="2209800"/>
            <a:ext cx="4953000" cy="762000"/>
          </a:xfrm>
          <a:prstGeom prst="roundRect">
            <a:avLst>
              <a:gd name="adj" fmla="val 16667"/>
            </a:avLst>
          </a:prstGeom>
          <a:solidFill>
            <a:schemeClr val="tx2"/>
          </a:solidFill>
          <a:ln w="9525">
            <a:solidFill>
              <a:schemeClr val="tx1"/>
            </a:solidFill>
            <a:round/>
            <a:headEnd/>
            <a:tailEnd/>
          </a:ln>
        </p:spPr>
        <p:txBody>
          <a:bodyPr wrap="none" anchor="ctr"/>
          <a:lstStyle/>
          <a:p>
            <a:pPr algn="ctr"/>
            <a:r>
              <a:rPr lang="ru-RU" sz="3200" b="1">
                <a:solidFill>
                  <a:schemeClr val="bg1"/>
                </a:solidFill>
              </a:rPr>
              <a:t>ВИДЫ    ИЗОЛЯЦИИ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58379"/>
                                        </p:tgtEl>
                                      </p:cBhvr>
                                    </p:animEffect>
                                    <p:set>
                                      <p:cBhvr>
                                        <p:cTn id="7" dur="1" fill="hold">
                                          <p:stCondLst>
                                            <p:cond delay="499"/>
                                          </p:stCondLst>
                                        </p:cTn>
                                        <p:tgtEl>
                                          <p:spTgt spid="58379"/>
                                        </p:tgtEl>
                                        <p:attrNameLst>
                                          <p:attrName>style.visibility</p:attrName>
                                        </p:attrNameLst>
                                      </p:cBhvr>
                                      <p:to>
                                        <p:strVal val="hidden"/>
                                      </p:to>
                                    </p:se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8384"/>
                                        </p:tgtEl>
                                        <p:attrNameLst>
                                          <p:attrName>style.visibility</p:attrName>
                                        </p:attrNameLst>
                                      </p:cBhvr>
                                      <p:to>
                                        <p:strVal val="visible"/>
                                      </p:to>
                                    </p:set>
                                    <p:animEffect transition="in" filter="blinds(horizontal)">
                                      <p:cBhvr>
                                        <p:cTn id="11" dur="500"/>
                                        <p:tgtEl>
                                          <p:spTgt spid="58384"/>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58371">
                                            <p:bg/>
                                          </p:spTgt>
                                        </p:tgtEl>
                                        <p:attrNameLst>
                                          <p:attrName>style.visibility</p:attrName>
                                        </p:attrNameLst>
                                      </p:cBhvr>
                                      <p:to>
                                        <p:strVal val="visible"/>
                                      </p:to>
                                    </p:set>
                                    <p:animEffect transition="in" filter="blinds(horizontal)">
                                      <p:cBhvr>
                                        <p:cTn id="15" dur="500"/>
                                        <p:tgtEl>
                                          <p:spTgt spid="58371">
                                            <p:bg/>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58371">
                                            <p:txEl>
                                              <p:pRg st="0" end="0"/>
                                            </p:txEl>
                                          </p:spTgt>
                                        </p:tgtEl>
                                        <p:attrNameLst>
                                          <p:attrName>style.visibility</p:attrName>
                                        </p:attrNameLst>
                                      </p:cBhvr>
                                      <p:to>
                                        <p:strVal val="visible"/>
                                      </p:to>
                                    </p:set>
                                    <p:animEffect transition="in" filter="blinds(horizontal)">
                                      <p:cBhvr>
                                        <p:cTn id="19" dur="500"/>
                                        <p:tgtEl>
                                          <p:spTgt spid="58371">
                                            <p:txEl>
                                              <p:pRg st="0" end="0"/>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58383"/>
                                        </p:tgtEl>
                                        <p:attrNameLst>
                                          <p:attrName>style.visibility</p:attrName>
                                        </p:attrNameLst>
                                      </p:cBhvr>
                                      <p:to>
                                        <p:strVal val="visible"/>
                                      </p:to>
                                    </p:set>
                                    <p:animEffect transition="in" filter="blinds(horizontal)">
                                      <p:cBhvr>
                                        <p:cTn id="22" dur="500"/>
                                        <p:tgtEl>
                                          <p:spTgt spid="58383"/>
                                        </p:tgtEl>
                                      </p:cBhvr>
                                    </p:animEffect>
                                  </p:childTnLst>
                                </p:cTn>
                              </p:par>
                            </p:childTnLst>
                          </p:cTn>
                        </p:par>
                        <p:par>
                          <p:cTn id="23" fill="hold">
                            <p:stCondLst>
                              <p:cond delay="2000"/>
                            </p:stCondLst>
                            <p:childTnLst>
                              <p:par>
                                <p:cTn id="24" presetID="3" presetClass="entr" presetSubtype="10" fill="hold" grpId="0" nodeType="afterEffect">
                                  <p:stCondLst>
                                    <p:cond delay="0"/>
                                  </p:stCondLst>
                                  <p:childTnLst>
                                    <p:set>
                                      <p:cBhvr>
                                        <p:cTn id="25" dur="1" fill="hold">
                                          <p:stCondLst>
                                            <p:cond delay="0"/>
                                          </p:stCondLst>
                                        </p:cTn>
                                        <p:tgtEl>
                                          <p:spTgt spid="58382">
                                            <p:bg/>
                                          </p:spTgt>
                                        </p:tgtEl>
                                        <p:attrNameLst>
                                          <p:attrName>style.visibility</p:attrName>
                                        </p:attrNameLst>
                                      </p:cBhvr>
                                      <p:to>
                                        <p:strVal val="visible"/>
                                      </p:to>
                                    </p:set>
                                    <p:animEffect transition="in" filter="blinds(horizontal)">
                                      <p:cBhvr>
                                        <p:cTn id="26" dur="500"/>
                                        <p:tgtEl>
                                          <p:spTgt spid="58382">
                                            <p:bg/>
                                          </p:spTgt>
                                        </p:tgtEl>
                                      </p:cBhvr>
                                    </p:animEffect>
                                  </p:childTnLst>
                                </p:cTn>
                              </p:par>
                            </p:childTnLst>
                          </p:cTn>
                        </p:par>
                        <p:par>
                          <p:cTn id="27" fill="hold">
                            <p:stCondLst>
                              <p:cond delay="2500"/>
                            </p:stCondLst>
                            <p:childTnLst>
                              <p:par>
                                <p:cTn id="28" presetID="3" presetClass="entr" presetSubtype="10" fill="hold" grpId="0" nodeType="afterEffect">
                                  <p:stCondLst>
                                    <p:cond delay="0"/>
                                  </p:stCondLst>
                                  <p:childTnLst>
                                    <p:set>
                                      <p:cBhvr>
                                        <p:cTn id="29" dur="1" fill="hold">
                                          <p:stCondLst>
                                            <p:cond delay="0"/>
                                          </p:stCondLst>
                                        </p:cTn>
                                        <p:tgtEl>
                                          <p:spTgt spid="58382">
                                            <p:txEl>
                                              <p:pRg st="0" end="0"/>
                                            </p:txEl>
                                          </p:spTgt>
                                        </p:tgtEl>
                                        <p:attrNameLst>
                                          <p:attrName>style.visibility</p:attrName>
                                        </p:attrNameLst>
                                      </p:cBhvr>
                                      <p:to>
                                        <p:strVal val="visible"/>
                                      </p:to>
                                    </p:set>
                                    <p:animEffect transition="in" filter="blinds(horizontal)">
                                      <p:cBhvr>
                                        <p:cTn id="30" dur="500"/>
                                        <p:tgtEl>
                                          <p:spTgt spid="583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nimBg="1"/>
      <p:bldP spid="58382" grpId="0" build="p" animBg="1"/>
      <p:bldP spid="58383" grpId="0" animBg="1"/>
      <p:bldP spid="5838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2" descr="Файл:Wisent.jpg">
            <a:hlinkClick r:id="rId2"/>
          </p:cNvPr>
          <p:cNvPicPr>
            <a:picLocks noGrp="1" noChangeAspect="1" noChangeArrowheads="1"/>
          </p:cNvPicPr>
          <p:nvPr>
            <p:ph sz="quarter" idx="4"/>
          </p:nvPr>
        </p:nvPicPr>
        <p:blipFill>
          <a:blip r:embed="rId3"/>
          <a:srcRect/>
          <a:stretch>
            <a:fillRect/>
          </a:stretch>
        </p:blipFill>
        <p:spPr>
          <a:xfrm>
            <a:off x="5334000" y="1066800"/>
            <a:ext cx="3124200" cy="2008188"/>
          </a:xfrm>
        </p:spPr>
      </p:pic>
      <p:sp>
        <p:nvSpPr>
          <p:cNvPr id="41987" name="Rectangle 14"/>
          <p:cNvSpPr>
            <a:spLocks noChangeArrowheads="1"/>
          </p:cNvSpPr>
          <p:nvPr/>
        </p:nvSpPr>
        <p:spPr bwMode="auto">
          <a:xfrm>
            <a:off x="5181600" y="304800"/>
            <a:ext cx="3592513" cy="641350"/>
          </a:xfrm>
          <a:prstGeom prst="rect">
            <a:avLst/>
          </a:prstGeom>
          <a:noFill/>
          <a:ln w="9525">
            <a:noFill/>
            <a:miter lim="800000"/>
            <a:headEnd/>
            <a:tailEnd/>
          </a:ln>
        </p:spPr>
        <p:txBody>
          <a:bodyPr wrap="none" anchor="ctr">
            <a:spAutoFit/>
          </a:bodyPr>
          <a:lstStyle/>
          <a:p>
            <a:pPr algn="ctr"/>
            <a:r>
              <a:rPr lang="ru-RU" b="1"/>
              <a:t>Зубр</a:t>
            </a:r>
            <a:r>
              <a:rPr lang="ru-RU"/>
              <a:t>, или </a:t>
            </a:r>
            <a:r>
              <a:rPr lang="ru-RU" b="1"/>
              <a:t>европейский бизон</a:t>
            </a:r>
            <a:r>
              <a:rPr lang="ru-RU"/>
              <a:t> </a:t>
            </a:r>
          </a:p>
          <a:p>
            <a:pPr algn="ctr"/>
            <a:r>
              <a:rPr lang="ru-RU"/>
              <a:t>(Bison bonasus) </a:t>
            </a:r>
          </a:p>
        </p:txBody>
      </p:sp>
      <p:pic>
        <p:nvPicPr>
          <p:cNvPr id="41988" name="Picture 17" descr="i-1011">
            <a:hlinkClick r:id="rId4" action="ppaction://hlinksldjump"/>
          </p:cNvPr>
          <p:cNvPicPr>
            <a:picLocks noGrp="1" noChangeAspect="1" noChangeArrowheads="1"/>
          </p:cNvPicPr>
          <p:nvPr>
            <p:ph sz="quarter" idx="3"/>
          </p:nvPr>
        </p:nvPicPr>
        <p:blipFill>
          <a:blip r:embed="rId5"/>
          <a:srcRect/>
          <a:stretch>
            <a:fillRect/>
          </a:stretch>
        </p:blipFill>
        <p:spPr>
          <a:xfrm>
            <a:off x="2438400" y="3429000"/>
            <a:ext cx="4800600" cy="2971800"/>
          </a:xfrm>
        </p:spPr>
      </p:pic>
      <p:sp>
        <p:nvSpPr>
          <p:cNvPr id="41989" name="Rectangle 18"/>
          <p:cNvSpPr>
            <a:spLocks noChangeArrowheads="1"/>
          </p:cNvSpPr>
          <p:nvPr/>
        </p:nvSpPr>
        <p:spPr bwMode="auto">
          <a:xfrm>
            <a:off x="500063" y="304800"/>
            <a:ext cx="4225925" cy="641350"/>
          </a:xfrm>
          <a:prstGeom prst="rect">
            <a:avLst/>
          </a:prstGeom>
          <a:noFill/>
          <a:ln w="9525">
            <a:noFill/>
            <a:miter lim="800000"/>
            <a:headEnd/>
            <a:tailEnd/>
          </a:ln>
        </p:spPr>
        <p:txBody>
          <a:bodyPr wrap="none" anchor="ctr">
            <a:spAutoFit/>
          </a:bodyPr>
          <a:lstStyle/>
          <a:p>
            <a:pPr algn="ctr"/>
            <a:r>
              <a:rPr lang="ru-RU" b="1"/>
              <a:t>Американский бизон, </a:t>
            </a:r>
            <a:r>
              <a:rPr lang="ru-RU"/>
              <a:t>или</a:t>
            </a:r>
            <a:r>
              <a:rPr lang="ru-RU" b="1"/>
              <a:t> буффало</a:t>
            </a:r>
          </a:p>
          <a:p>
            <a:pPr algn="ctr"/>
            <a:r>
              <a:rPr lang="ru-RU"/>
              <a:t>(Bison bison)</a:t>
            </a:r>
            <a:endParaRPr lang="ru-RU" b="1"/>
          </a:p>
        </p:txBody>
      </p:sp>
      <p:pic>
        <p:nvPicPr>
          <p:cNvPr id="41990" name="Picture 21" descr="БИЗОН"/>
          <p:cNvPicPr>
            <a:picLocks noGrp="1" noChangeAspect="1" noChangeArrowheads="1"/>
          </p:cNvPicPr>
          <p:nvPr>
            <p:ph sz="quarter" idx="1"/>
          </p:nvPr>
        </p:nvPicPr>
        <p:blipFill>
          <a:blip r:embed="rId6"/>
          <a:srcRect/>
          <a:stretch>
            <a:fillRect/>
          </a:stretch>
        </p:blipFill>
        <p:spPr>
          <a:xfrm>
            <a:off x="990600" y="1066800"/>
            <a:ext cx="3276600" cy="2008188"/>
          </a:xfrm>
          <a:noFill/>
        </p:spPr>
      </p:pic>
      <p:sp>
        <p:nvSpPr>
          <p:cNvPr id="66582" name="Rectangle 22"/>
          <p:cNvSpPr>
            <a:spLocks noChangeArrowheads="1"/>
          </p:cNvSpPr>
          <p:nvPr/>
        </p:nvSpPr>
        <p:spPr bwMode="auto">
          <a:xfrm>
            <a:off x="304800" y="304800"/>
            <a:ext cx="8458200" cy="6172200"/>
          </a:xfrm>
          <a:prstGeom prst="rect">
            <a:avLst/>
          </a:prstGeom>
          <a:solidFill>
            <a:schemeClr val="tx2"/>
          </a:solidFill>
          <a:ln w="9525">
            <a:solidFill>
              <a:schemeClr val="tx1"/>
            </a:solidFill>
            <a:miter lim="800000"/>
            <a:headEnd/>
            <a:tailEnd/>
          </a:ln>
        </p:spPr>
        <p:txBody>
          <a:bodyPr/>
          <a:lstStyle/>
          <a:p>
            <a:pPr marL="342900" indent="-342900" algn="ctr">
              <a:spcBef>
                <a:spcPct val="20000"/>
              </a:spcBef>
              <a:buClr>
                <a:schemeClr val="accent1"/>
              </a:buClr>
              <a:buSzPct val="65000"/>
              <a:buFont typeface="Wingdings" pitchFamily="2" charset="2"/>
              <a:buNone/>
            </a:pPr>
            <a:endParaRPr lang="ru-RU" sz="4400" b="1">
              <a:solidFill>
                <a:schemeClr val="bg1"/>
              </a:solidFill>
            </a:endParaRPr>
          </a:p>
          <a:p>
            <a:pPr marL="342900" indent="-342900" algn="ctr">
              <a:spcBef>
                <a:spcPct val="20000"/>
              </a:spcBef>
              <a:buClr>
                <a:schemeClr val="accent1"/>
              </a:buClr>
              <a:buSzPct val="65000"/>
              <a:buFont typeface="Wingdings" pitchFamily="2" charset="2"/>
              <a:buNone/>
            </a:pPr>
            <a:r>
              <a:rPr lang="ru-RU" sz="4400" b="1">
                <a:solidFill>
                  <a:schemeClr val="bg1"/>
                </a:solidFill>
              </a:rPr>
              <a:t>Географическая изоляция</a:t>
            </a:r>
            <a:r>
              <a:rPr lang="ru-RU" sz="4400"/>
              <a:t> </a:t>
            </a:r>
            <a:r>
              <a:rPr lang="ru-RU" sz="4400">
                <a:solidFill>
                  <a:schemeClr val="bg1"/>
                </a:solidFill>
              </a:rPr>
              <a:t>наблюдается при разделении исходного ареала вида различными природными барьерами</a:t>
            </a:r>
            <a:r>
              <a:rPr lang="ru-RU" sz="4400"/>
              <a:t> </a:t>
            </a:r>
            <a:endParaRPr lang="ru-RU" sz="4400">
              <a:hlinkClick r:id="rId7" action="ppaction://hlinksldjum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66582"/>
                                        </p:tgtEl>
                                      </p:cBhvr>
                                    </p:animEffect>
                                    <p:set>
                                      <p:cBhvr>
                                        <p:cTn id="7" dur="1" fill="hold">
                                          <p:stCondLst>
                                            <p:cond delay="499"/>
                                          </p:stCondLst>
                                        </p:cTn>
                                        <p:tgtEl>
                                          <p:spTgt spid="665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8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23850" y="476250"/>
            <a:ext cx="8229600" cy="1143000"/>
          </a:xfrm>
        </p:spPr>
        <p:txBody>
          <a:bodyPr/>
          <a:lstStyle/>
          <a:p>
            <a:pPr eaLnBrk="1" hangingPunct="1"/>
            <a:r>
              <a:rPr lang="ru-RU" sz="3600" smtClean="0">
                <a:latin typeface="Verdana" pitchFamily="34" charset="0"/>
              </a:rPr>
              <a:t>Карта популяций болотного молочая в Средней Европе</a:t>
            </a:r>
            <a:br>
              <a:rPr lang="ru-RU" sz="3600" smtClean="0">
                <a:latin typeface="Verdana" pitchFamily="34" charset="0"/>
              </a:rPr>
            </a:br>
            <a:endParaRPr lang="ru-RU" sz="3600" smtClean="0">
              <a:latin typeface="Verdana" pitchFamily="34" charset="0"/>
            </a:endParaRPr>
          </a:p>
        </p:txBody>
      </p:sp>
      <p:sp>
        <p:nvSpPr>
          <p:cNvPr id="12291" name="Rectangle 3"/>
          <p:cNvSpPr>
            <a:spLocks noGrp="1" noChangeArrowheads="1"/>
          </p:cNvSpPr>
          <p:nvPr>
            <p:ph type="body" idx="1"/>
          </p:nvPr>
        </p:nvSpPr>
        <p:spPr/>
        <p:txBody>
          <a:bodyPr/>
          <a:lstStyle/>
          <a:p>
            <a:pPr eaLnBrk="1" hangingPunct="1"/>
            <a:r>
              <a:rPr lang="ru-RU" smtClean="0"/>
              <a:t> </a:t>
            </a:r>
          </a:p>
        </p:txBody>
      </p:sp>
      <p:pic>
        <p:nvPicPr>
          <p:cNvPr id="12292" name="Picture 5" descr="slide14"/>
          <p:cNvPicPr>
            <a:picLocks noChangeAspect="1" noChangeArrowheads="1"/>
          </p:cNvPicPr>
          <p:nvPr/>
        </p:nvPicPr>
        <p:blipFill>
          <a:blip r:embed="rId3"/>
          <a:srcRect/>
          <a:stretch>
            <a:fillRect/>
          </a:stretch>
        </p:blipFill>
        <p:spPr bwMode="auto">
          <a:xfrm>
            <a:off x="395288" y="1844675"/>
            <a:ext cx="8366125" cy="3829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1"/>
          <p:cNvSpPr>
            <a:spLocks noChangeArrowheads="1"/>
          </p:cNvSpPr>
          <p:nvPr/>
        </p:nvSpPr>
        <p:spPr bwMode="auto">
          <a:xfrm>
            <a:off x="1066800" y="273050"/>
            <a:ext cx="6096000" cy="366713"/>
          </a:xfrm>
          <a:prstGeom prst="rect">
            <a:avLst/>
          </a:prstGeom>
          <a:noFill/>
          <a:ln w="9525">
            <a:noFill/>
            <a:miter lim="800000"/>
            <a:headEnd/>
            <a:tailEnd/>
          </a:ln>
        </p:spPr>
        <p:txBody>
          <a:bodyPr anchor="ctr">
            <a:spAutoFit/>
          </a:bodyPr>
          <a:lstStyle/>
          <a:p>
            <a:pPr algn="ctr"/>
            <a:r>
              <a:rPr lang="ru-RU" b="1">
                <a:solidFill>
                  <a:srgbClr val="CC3300"/>
                </a:solidFill>
              </a:rPr>
              <a:t>БЛИЗКИЕ ВИДЫ РАЙСКИХ СОРОК</a:t>
            </a:r>
            <a:endParaRPr lang="ru-RU">
              <a:solidFill>
                <a:srgbClr val="CC3300"/>
              </a:solidFill>
            </a:endParaRPr>
          </a:p>
        </p:txBody>
      </p:sp>
      <p:pic>
        <p:nvPicPr>
          <p:cNvPr id="43011" name="Picture 23" descr="Черногорлая астрапия"/>
          <p:cNvPicPr>
            <a:picLocks noChangeAspect="1" noChangeArrowheads="1"/>
          </p:cNvPicPr>
          <p:nvPr/>
        </p:nvPicPr>
        <p:blipFill>
          <a:blip r:embed="rId2"/>
          <a:srcRect/>
          <a:stretch>
            <a:fillRect/>
          </a:stretch>
        </p:blipFill>
        <p:spPr bwMode="auto">
          <a:xfrm>
            <a:off x="685800" y="914400"/>
            <a:ext cx="1171575" cy="3200400"/>
          </a:xfrm>
          <a:prstGeom prst="rect">
            <a:avLst/>
          </a:prstGeom>
          <a:noFill/>
          <a:ln w="9525">
            <a:noFill/>
            <a:miter lim="800000"/>
            <a:headEnd/>
            <a:tailEnd/>
          </a:ln>
        </p:spPr>
      </p:pic>
      <p:pic>
        <p:nvPicPr>
          <p:cNvPr id="43012" name="Picture 25" descr="Великолепная астрапия"/>
          <p:cNvPicPr>
            <a:picLocks noChangeAspect="1" noChangeArrowheads="1"/>
          </p:cNvPicPr>
          <p:nvPr/>
        </p:nvPicPr>
        <p:blipFill>
          <a:blip r:embed="rId3"/>
          <a:srcRect/>
          <a:stretch>
            <a:fillRect/>
          </a:stretch>
        </p:blipFill>
        <p:spPr bwMode="auto">
          <a:xfrm>
            <a:off x="1981200" y="685800"/>
            <a:ext cx="1296988" cy="3581400"/>
          </a:xfrm>
          <a:prstGeom prst="rect">
            <a:avLst/>
          </a:prstGeom>
          <a:noFill/>
          <a:ln w="9525">
            <a:noFill/>
            <a:miter lim="800000"/>
            <a:headEnd/>
            <a:tailEnd/>
          </a:ln>
        </p:spPr>
      </p:pic>
      <p:pic>
        <p:nvPicPr>
          <p:cNvPr id="43013" name="Picture 27" descr="Астрапия принцессы Стефании"/>
          <p:cNvPicPr>
            <a:picLocks noChangeAspect="1" noChangeArrowheads="1"/>
          </p:cNvPicPr>
          <p:nvPr/>
        </p:nvPicPr>
        <p:blipFill>
          <a:blip r:embed="rId4"/>
          <a:srcRect/>
          <a:stretch>
            <a:fillRect/>
          </a:stretch>
        </p:blipFill>
        <p:spPr bwMode="auto">
          <a:xfrm>
            <a:off x="3505200" y="838200"/>
            <a:ext cx="1257300" cy="3200400"/>
          </a:xfrm>
          <a:prstGeom prst="rect">
            <a:avLst/>
          </a:prstGeom>
          <a:noFill/>
          <a:ln w="9525">
            <a:noFill/>
            <a:miter lim="800000"/>
            <a:headEnd/>
            <a:tailEnd/>
          </a:ln>
        </p:spPr>
      </p:pic>
      <p:sp>
        <p:nvSpPr>
          <p:cNvPr id="6" name="Rectangle 3"/>
          <p:cNvSpPr txBox="1">
            <a:spLocks noChangeArrowheads="1"/>
          </p:cNvSpPr>
          <p:nvPr/>
        </p:nvSpPr>
        <p:spPr>
          <a:xfrm>
            <a:off x="4876800" y="838200"/>
            <a:ext cx="3810000" cy="5287963"/>
          </a:xfrm>
          <a:prstGeom prst="rect">
            <a:avLst/>
          </a:prstGeom>
        </p:spPr>
        <p:txBody>
          <a:bodyPr/>
          <a:lstStyle/>
          <a:p>
            <a:pPr marL="342900" indent="-342900" eaLnBrk="0" hangingPunct="0">
              <a:spcBef>
                <a:spcPct val="20000"/>
              </a:spcBef>
              <a:buClr>
                <a:schemeClr val="accent1"/>
              </a:buClr>
              <a:buSzPct val="65000"/>
              <a:buFont typeface="Wingdings" pitchFamily="2" charset="2"/>
              <a:buChar char="n"/>
              <a:defRPr/>
            </a:pPr>
            <a:r>
              <a:rPr lang="ru-RU" sz="2000" b="1" kern="0" dirty="0">
                <a:solidFill>
                  <a:srgbClr val="CC3300"/>
                </a:solidFill>
                <a:latin typeface="+mn-lt"/>
                <a:cs typeface="+mn-cs"/>
              </a:rPr>
              <a:t>Райские сороки живут в тропических лесах Новой Гвинеи. Каждый из пяти видов обитает на своем горном хребте, отделенном от остальных саванной. </a:t>
            </a:r>
          </a:p>
          <a:p>
            <a:pPr marL="342900" indent="-342900" eaLnBrk="0" hangingPunct="0">
              <a:spcBef>
                <a:spcPct val="20000"/>
              </a:spcBef>
              <a:buClr>
                <a:schemeClr val="accent1"/>
              </a:buClr>
              <a:buSzPct val="65000"/>
              <a:buFont typeface="Wingdings" pitchFamily="2" charset="2"/>
              <a:buChar char="n"/>
              <a:defRPr/>
            </a:pPr>
            <a:r>
              <a:rPr lang="ru-RU" sz="2000" b="1" kern="0" dirty="0">
                <a:solidFill>
                  <a:srgbClr val="CC3300"/>
                </a:solidFill>
                <a:latin typeface="+mn-lt"/>
                <a:cs typeface="+mn-cs"/>
              </a:rPr>
              <a:t>Морфологические различия между видами настолько существенны, что изначально они были описаны в качестве отдельных родов.</a:t>
            </a:r>
          </a:p>
          <a:p>
            <a:pPr marL="342900" indent="-342900" eaLnBrk="0" hangingPunct="0">
              <a:spcBef>
                <a:spcPct val="20000"/>
              </a:spcBef>
              <a:buClr>
                <a:schemeClr val="accent1"/>
              </a:buClr>
              <a:buSzPct val="65000"/>
              <a:buFont typeface="Wingdings" pitchFamily="2" charset="2"/>
              <a:buChar char="n"/>
              <a:defRPr/>
            </a:pPr>
            <a:endParaRPr lang="ru-RU" sz="2400" b="1" kern="0" dirty="0">
              <a:solidFill>
                <a:srgbClr val="CC3300"/>
              </a:solidFill>
              <a:latin typeface="+mn-lt"/>
              <a:cs typeface="+mn-cs"/>
            </a:endParaRPr>
          </a:p>
          <a:p>
            <a:pPr marL="342900" indent="-342900" eaLnBrk="0" hangingPunct="0">
              <a:spcBef>
                <a:spcPct val="20000"/>
              </a:spcBef>
              <a:buClr>
                <a:schemeClr val="accent1"/>
              </a:buClr>
              <a:buSzPct val="65000"/>
              <a:buFont typeface="Wingdings" pitchFamily="2" charset="2"/>
              <a:buChar char="n"/>
              <a:defRPr/>
            </a:pPr>
            <a:endParaRPr lang="ru-RU" sz="2400" kern="0" dirty="0">
              <a:latin typeface="+mn-lt"/>
              <a:cs typeface="+mn-cs"/>
            </a:endParaRPr>
          </a:p>
        </p:txBody>
      </p:sp>
      <p:sp>
        <p:nvSpPr>
          <p:cNvPr id="7" name="Прямоугольник 6"/>
          <p:cNvSpPr/>
          <p:nvPr/>
        </p:nvSpPr>
        <p:spPr>
          <a:xfrm>
            <a:off x="533400" y="4419600"/>
            <a:ext cx="4572000" cy="1033463"/>
          </a:xfrm>
          <a:prstGeom prst="rect">
            <a:avLst/>
          </a:prstGeom>
        </p:spPr>
        <p:txBody>
          <a:bodyPr>
            <a:spAutoFit/>
          </a:bodyPr>
          <a:lstStyle/>
          <a:p>
            <a:pPr marL="342900" indent="-342900" eaLnBrk="0" hangingPunct="0">
              <a:spcBef>
                <a:spcPct val="20000"/>
              </a:spcBef>
              <a:buClr>
                <a:schemeClr val="accent1"/>
              </a:buClr>
              <a:buSzPct val="65000"/>
              <a:buFont typeface="Wingdings" pitchFamily="2" charset="2"/>
              <a:buChar char="n"/>
              <a:defRPr/>
            </a:pPr>
            <a:r>
              <a:rPr lang="ru-RU" kern="0" dirty="0"/>
              <a:t>Черногорлая </a:t>
            </a:r>
            <a:r>
              <a:rPr lang="ru-RU" kern="0" dirty="0" err="1"/>
              <a:t>астрапия</a:t>
            </a:r>
            <a:endParaRPr lang="ru-RU" kern="0" dirty="0"/>
          </a:p>
          <a:p>
            <a:pPr marL="342900" indent="-342900" eaLnBrk="0" hangingPunct="0">
              <a:spcBef>
                <a:spcPct val="20000"/>
              </a:spcBef>
              <a:buClr>
                <a:schemeClr val="accent1"/>
              </a:buClr>
              <a:buSzPct val="65000"/>
              <a:buFont typeface="Wingdings" pitchFamily="2" charset="2"/>
              <a:buChar char="n"/>
              <a:defRPr/>
            </a:pPr>
            <a:r>
              <a:rPr lang="ru-RU" kern="0" dirty="0"/>
              <a:t>Великолепная </a:t>
            </a:r>
            <a:r>
              <a:rPr lang="ru-RU" kern="0" dirty="0" err="1"/>
              <a:t>астрапия</a:t>
            </a:r>
            <a:r>
              <a:rPr lang="ru-RU" kern="0" dirty="0"/>
              <a:t> </a:t>
            </a:r>
          </a:p>
          <a:p>
            <a:pPr marL="342900" indent="-342900" eaLnBrk="0" hangingPunct="0">
              <a:spcBef>
                <a:spcPct val="20000"/>
              </a:spcBef>
              <a:buClr>
                <a:schemeClr val="accent1"/>
              </a:buClr>
              <a:buSzPct val="65000"/>
              <a:buFont typeface="Wingdings" pitchFamily="2" charset="2"/>
              <a:buChar char="n"/>
              <a:defRPr/>
            </a:pPr>
            <a:r>
              <a:rPr lang="ru-RU" kern="0" dirty="0" err="1"/>
              <a:t>Астрапия</a:t>
            </a:r>
            <a:r>
              <a:rPr lang="ru-RU" kern="0" dirty="0"/>
              <a:t> принцессы Стефании</a:t>
            </a:r>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p:txBody>
          <a:bodyPr/>
          <a:lstStyle/>
          <a:p>
            <a:pPr eaLnBrk="1" hangingPunct="1"/>
            <a:r>
              <a:rPr lang="ru-RU" sz="3800" b="1" smtClean="0">
                <a:solidFill>
                  <a:schemeClr val="tx1"/>
                </a:solidFill>
              </a:rPr>
              <a:t>экологическая изоляция</a:t>
            </a:r>
          </a:p>
        </p:txBody>
      </p:sp>
      <p:sp>
        <p:nvSpPr>
          <p:cNvPr id="44035" name="Rectangle 5"/>
          <p:cNvSpPr>
            <a:spLocks noGrp="1" noChangeArrowheads="1"/>
          </p:cNvSpPr>
          <p:nvPr>
            <p:ph type="body" sz="half" idx="1"/>
          </p:nvPr>
        </p:nvSpPr>
        <p:spPr>
          <a:xfrm>
            <a:off x="457200" y="1066800"/>
            <a:ext cx="8229600" cy="1828800"/>
          </a:xfrm>
        </p:spPr>
        <p:txBody>
          <a:bodyPr/>
          <a:lstStyle/>
          <a:p>
            <a:pPr eaLnBrk="1" hangingPunct="1"/>
            <a:r>
              <a:rPr lang="ru-RU" sz="2600" smtClean="0"/>
              <a:t>наблюдается при несовпадении мест обитания популяций одного вида или нескольких близких видов</a:t>
            </a:r>
          </a:p>
        </p:txBody>
      </p:sp>
      <p:pic>
        <p:nvPicPr>
          <p:cNvPr id="44036" name="Picture 8" descr="biol076"/>
          <p:cNvPicPr>
            <a:picLocks noChangeAspect="1" noChangeArrowheads="1"/>
          </p:cNvPicPr>
          <p:nvPr/>
        </p:nvPicPr>
        <p:blipFill>
          <a:blip r:embed="rId2"/>
          <a:srcRect/>
          <a:stretch>
            <a:fillRect/>
          </a:stretch>
        </p:blipFill>
        <p:spPr bwMode="auto">
          <a:xfrm>
            <a:off x="762000" y="3352800"/>
            <a:ext cx="7600950" cy="2847975"/>
          </a:xfrm>
          <a:prstGeom prst="rect">
            <a:avLst/>
          </a:prstGeom>
          <a:noFill/>
          <a:ln w="9525">
            <a:noFill/>
            <a:miter lim="800000"/>
            <a:headEnd/>
            <a:tailEnd/>
          </a:ln>
        </p:spPr>
      </p:pic>
      <p:sp>
        <p:nvSpPr>
          <p:cNvPr id="44037" name="Text Box 10"/>
          <p:cNvSpPr txBox="1">
            <a:spLocks noChangeArrowheads="1"/>
          </p:cNvSpPr>
          <p:nvPr/>
        </p:nvSpPr>
        <p:spPr bwMode="auto">
          <a:xfrm>
            <a:off x="1143000" y="6172200"/>
            <a:ext cx="2895600" cy="366713"/>
          </a:xfrm>
          <a:prstGeom prst="rect">
            <a:avLst/>
          </a:prstGeom>
          <a:noFill/>
          <a:ln w="9525">
            <a:noFill/>
            <a:miter lim="800000"/>
            <a:headEnd/>
            <a:tailEnd/>
          </a:ln>
        </p:spPr>
        <p:txBody>
          <a:bodyPr>
            <a:spAutoFit/>
          </a:bodyPr>
          <a:lstStyle/>
          <a:p>
            <a:pPr algn="ctr">
              <a:spcBef>
                <a:spcPct val="50000"/>
              </a:spcBef>
            </a:pPr>
            <a:r>
              <a:rPr lang="ru-RU" b="1" i="1"/>
              <a:t>лесной конёк</a:t>
            </a:r>
          </a:p>
        </p:txBody>
      </p:sp>
      <p:sp>
        <p:nvSpPr>
          <p:cNvPr id="44038" name="Text Box 11"/>
          <p:cNvSpPr txBox="1">
            <a:spLocks noChangeArrowheads="1"/>
          </p:cNvSpPr>
          <p:nvPr/>
        </p:nvSpPr>
        <p:spPr bwMode="auto">
          <a:xfrm>
            <a:off x="4953000" y="6172200"/>
            <a:ext cx="2895600" cy="366713"/>
          </a:xfrm>
          <a:prstGeom prst="rect">
            <a:avLst/>
          </a:prstGeom>
          <a:noFill/>
          <a:ln w="9525">
            <a:noFill/>
            <a:miter lim="800000"/>
            <a:headEnd/>
            <a:tailEnd/>
          </a:ln>
        </p:spPr>
        <p:txBody>
          <a:bodyPr>
            <a:spAutoFit/>
          </a:bodyPr>
          <a:lstStyle/>
          <a:p>
            <a:pPr algn="ctr">
              <a:spcBef>
                <a:spcPct val="50000"/>
              </a:spcBef>
            </a:pPr>
            <a:r>
              <a:rPr lang="ru-RU" b="1" i="1"/>
              <a:t>луговой конёк</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ChangeArrowheads="1"/>
          </p:cNvSpPr>
          <p:nvPr/>
        </p:nvSpPr>
        <p:spPr bwMode="auto">
          <a:xfrm>
            <a:off x="381000" y="381000"/>
            <a:ext cx="8001000" cy="2654300"/>
          </a:xfrm>
          <a:prstGeom prst="rect">
            <a:avLst/>
          </a:prstGeom>
          <a:noFill/>
          <a:ln w="9525">
            <a:noFill/>
            <a:miter lim="800000"/>
            <a:headEnd/>
            <a:tailEnd/>
          </a:ln>
        </p:spPr>
        <p:txBody>
          <a:bodyPr anchor="ctr">
            <a:spAutoFit/>
          </a:bodyPr>
          <a:lstStyle/>
          <a:p>
            <a:r>
              <a:rPr lang="ru-RU" sz="2800" b="1">
                <a:solidFill>
                  <a:srgbClr val="CC3300"/>
                </a:solidFill>
              </a:rPr>
              <a:t>Пример экологической изоляции</a:t>
            </a:r>
            <a:r>
              <a:rPr lang="ru-RU" sz="2800">
                <a:solidFill>
                  <a:srgbClr val="CC3300"/>
                </a:solidFill>
              </a:rPr>
              <a:t>.</a:t>
            </a:r>
          </a:p>
          <a:p>
            <a:pPr algn="ctr"/>
            <a:r>
              <a:rPr lang="ru-RU" sz="2800"/>
              <a:t>Озеро Тана (Эфиопия) заселено комплексом близкородственных видов рыб-барбусов. Поскольку других видов рыб в озере очень мало, то барбусы освоили все доступные экологические ниши.</a:t>
            </a:r>
          </a:p>
        </p:txBody>
      </p:sp>
      <p:pic>
        <p:nvPicPr>
          <p:cNvPr id="45059" name="Picture 7" descr="Генерализованная форма, характеризуется смешанныи питанием"/>
          <p:cNvPicPr>
            <a:picLocks noChangeAspect="1" noChangeArrowheads="1"/>
          </p:cNvPicPr>
          <p:nvPr/>
        </p:nvPicPr>
        <p:blipFill>
          <a:blip r:embed="rId2"/>
          <a:srcRect/>
          <a:stretch>
            <a:fillRect/>
          </a:stretch>
        </p:blipFill>
        <p:spPr bwMode="auto">
          <a:xfrm>
            <a:off x="381000" y="3225800"/>
            <a:ext cx="3886200" cy="1076325"/>
          </a:xfrm>
          <a:prstGeom prst="rect">
            <a:avLst/>
          </a:prstGeom>
          <a:noFill/>
          <a:ln w="9525">
            <a:noFill/>
            <a:miter lim="800000"/>
            <a:headEnd/>
            <a:tailEnd/>
          </a:ln>
        </p:spPr>
      </p:pic>
      <p:sp>
        <p:nvSpPr>
          <p:cNvPr id="45060" name="Rectangle 8"/>
          <p:cNvSpPr>
            <a:spLocks noChangeArrowheads="1"/>
          </p:cNvSpPr>
          <p:nvPr/>
        </p:nvSpPr>
        <p:spPr bwMode="auto">
          <a:xfrm>
            <a:off x="152400" y="4292600"/>
            <a:ext cx="4389438" cy="366713"/>
          </a:xfrm>
          <a:prstGeom prst="rect">
            <a:avLst/>
          </a:prstGeom>
          <a:noFill/>
          <a:ln w="9525">
            <a:noFill/>
            <a:miter lim="800000"/>
            <a:headEnd/>
            <a:tailEnd/>
          </a:ln>
        </p:spPr>
        <p:txBody>
          <a:bodyPr wrap="none">
            <a:spAutoFit/>
          </a:bodyPr>
          <a:lstStyle/>
          <a:p>
            <a:r>
              <a:rPr lang="ru-RU"/>
              <a:t>Форма, питающаяся смешанной пищей</a:t>
            </a:r>
          </a:p>
        </p:txBody>
      </p:sp>
      <p:pic>
        <p:nvPicPr>
          <p:cNvPr id="45061" name="Picture 9" descr="Добывает насекомых, планктон и мальков рыб у поверхности воды"/>
          <p:cNvPicPr>
            <a:picLocks noChangeAspect="1" noChangeArrowheads="1"/>
          </p:cNvPicPr>
          <p:nvPr/>
        </p:nvPicPr>
        <p:blipFill>
          <a:blip r:embed="rId3"/>
          <a:srcRect/>
          <a:stretch>
            <a:fillRect/>
          </a:stretch>
        </p:blipFill>
        <p:spPr bwMode="auto">
          <a:xfrm>
            <a:off x="1066800" y="4876800"/>
            <a:ext cx="3810000" cy="1293813"/>
          </a:xfrm>
          <a:prstGeom prst="rect">
            <a:avLst/>
          </a:prstGeom>
          <a:noFill/>
          <a:ln w="9525">
            <a:noFill/>
            <a:miter lim="800000"/>
            <a:headEnd/>
            <a:tailEnd/>
          </a:ln>
        </p:spPr>
      </p:pic>
      <p:sp>
        <p:nvSpPr>
          <p:cNvPr id="45062" name="Text Box 10"/>
          <p:cNvSpPr txBox="1">
            <a:spLocks noChangeArrowheads="1"/>
          </p:cNvSpPr>
          <p:nvPr/>
        </p:nvSpPr>
        <p:spPr bwMode="auto">
          <a:xfrm>
            <a:off x="152400" y="6096000"/>
            <a:ext cx="8077200" cy="641350"/>
          </a:xfrm>
          <a:prstGeom prst="rect">
            <a:avLst/>
          </a:prstGeom>
          <a:noFill/>
          <a:ln w="9525">
            <a:noFill/>
            <a:miter lim="800000"/>
            <a:headEnd/>
            <a:tailEnd/>
          </a:ln>
        </p:spPr>
        <p:txBody>
          <a:bodyPr>
            <a:spAutoFit/>
          </a:bodyPr>
          <a:lstStyle/>
          <a:p>
            <a:pPr>
              <a:spcBef>
                <a:spcPct val="50000"/>
              </a:spcBef>
            </a:pPr>
            <a:r>
              <a:rPr lang="ru-RU"/>
              <a:t>Добывает насекомых, планктон и мальков рыб у поверхности воды</a:t>
            </a:r>
            <a:br>
              <a:rPr lang="ru-RU"/>
            </a:br>
            <a:endParaRPr lang="ru-RU"/>
          </a:p>
        </p:txBody>
      </p:sp>
      <p:pic>
        <p:nvPicPr>
          <p:cNvPr id="45063" name="Picture 11" descr="Хищник"/>
          <p:cNvPicPr>
            <a:picLocks noChangeAspect="1" noChangeArrowheads="1"/>
          </p:cNvPicPr>
          <p:nvPr/>
        </p:nvPicPr>
        <p:blipFill>
          <a:blip r:embed="rId4"/>
          <a:srcRect/>
          <a:stretch>
            <a:fillRect/>
          </a:stretch>
        </p:blipFill>
        <p:spPr bwMode="auto">
          <a:xfrm>
            <a:off x="5029200" y="3962400"/>
            <a:ext cx="3657600" cy="1492250"/>
          </a:xfrm>
          <a:prstGeom prst="rect">
            <a:avLst/>
          </a:prstGeom>
          <a:noFill/>
          <a:ln w="9525">
            <a:noFill/>
            <a:miter lim="800000"/>
            <a:headEnd/>
            <a:tailEnd/>
          </a:ln>
        </p:spPr>
      </p:pic>
      <p:sp>
        <p:nvSpPr>
          <p:cNvPr id="45064" name="Text Box 12"/>
          <p:cNvSpPr txBox="1">
            <a:spLocks noChangeArrowheads="1"/>
          </p:cNvSpPr>
          <p:nvPr/>
        </p:nvSpPr>
        <p:spPr bwMode="auto">
          <a:xfrm>
            <a:off x="6629400" y="5486400"/>
            <a:ext cx="1828800" cy="366713"/>
          </a:xfrm>
          <a:prstGeom prst="rect">
            <a:avLst/>
          </a:prstGeom>
          <a:noFill/>
          <a:ln w="9525">
            <a:noFill/>
            <a:miter lim="800000"/>
            <a:headEnd/>
            <a:tailEnd/>
          </a:ln>
        </p:spPr>
        <p:txBody>
          <a:bodyPr>
            <a:spAutoFit/>
          </a:bodyPr>
          <a:lstStyle/>
          <a:p>
            <a:pPr>
              <a:spcBef>
                <a:spcPct val="50000"/>
              </a:spcBef>
            </a:pPr>
            <a:r>
              <a:rPr lang="ru-RU"/>
              <a:t>Хищник</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ru-RU" sz="2800" b="1" smtClean="0"/>
              <a:t>Еще пример экологической изоляции: Сорняк </a:t>
            </a:r>
            <a:r>
              <a:rPr lang="ru-RU" sz="2800" b="1" smtClean="0">
                <a:solidFill>
                  <a:srgbClr val="CC3300"/>
                </a:solidFill>
              </a:rPr>
              <a:t>большой погремок</a:t>
            </a:r>
            <a:r>
              <a:rPr lang="ru-RU" sz="2800" b="1" smtClean="0"/>
              <a:t>: возникли 2 расы по срокам цветения – до и после покоса. У рас цветки разного оттенка.</a:t>
            </a:r>
          </a:p>
        </p:txBody>
      </p:sp>
      <p:pic>
        <p:nvPicPr>
          <p:cNvPr id="46083" name="Picture 5" descr="Большой погремок"/>
          <p:cNvPicPr>
            <a:picLocks noChangeAspect="1" noChangeArrowheads="1"/>
          </p:cNvPicPr>
          <p:nvPr/>
        </p:nvPicPr>
        <p:blipFill>
          <a:blip r:embed="rId2"/>
          <a:srcRect/>
          <a:stretch>
            <a:fillRect/>
          </a:stretch>
        </p:blipFill>
        <p:spPr bwMode="auto">
          <a:xfrm>
            <a:off x="2362200" y="1828800"/>
            <a:ext cx="4151313" cy="47244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descr="Манящий краб Uca tetragonon"/>
          <p:cNvPicPr>
            <a:picLocks noChangeAspect="1" noChangeArrowheads="1"/>
          </p:cNvPicPr>
          <p:nvPr/>
        </p:nvPicPr>
        <p:blipFill>
          <a:blip r:embed="rId2"/>
          <a:srcRect/>
          <a:stretch>
            <a:fillRect/>
          </a:stretch>
        </p:blipFill>
        <p:spPr bwMode="auto">
          <a:xfrm>
            <a:off x="228600" y="228600"/>
            <a:ext cx="4114800" cy="3276600"/>
          </a:xfrm>
          <a:prstGeom prst="rect">
            <a:avLst/>
          </a:prstGeom>
          <a:noFill/>
          <a:ln w="9525">
            <a:noFill/>
            <a:miter lim="800000"/>
            <a:headEnd/>
            <a:tailEnd/>
          </a:ln>
        </p:spPr>
      </p:pic>
      <p:pic>
        <p:nvPicPr>
          <p:cNvPr id="47107" name="Picture 7" descr="Манящий краб Uca perplexa"/>
          <p:cNvPicPr>
            <a:picLocks noChangeAspect="1" noChangeArrowheads="1"/>
          </p:cNvPicPr>
          <p:nvPr/>
        </p:nvPicPr>
        <p:blipFill>
          <a:blip r:embed="rId3"/>
          <a:srcRect/>
          <a:stretch>
            <a:fillRect/>
          </a:stretch>
        </p:blipFill>
        <p:spPr bwMode="auto">
          <a:xfrm>
            <a:off x="4572000" y="304800"/>
            <a:ext cx="4343400" cy="3200400"/>
          </a:xfrm>
          <a:prstGeom prst="rect">
            <a:avLst/>
          </a:prstGeom>
          <a:noFill/>
          <a:ln w="9525">
            <a:noFill/>
            <a:miter lim="800000"/>
            <a:headEnd/>
            <a:tailEnd/>
          </a:ln>
        </p:spPr>
      </p:pic>
      <p:sp>
        <p:nvSpPr>
          <p:cNvPr id="47108" name="Rectangle 8"/>
          <p:cNvSpPr>
            <a:spLocks noChangeArrowheads="1"/>
          </p:cNvSpPr>
          <p:nvPr/>
        </p:nvSpPr>
        <p:spPr bwMode="auto">
          <a:xfrm>
            <a:off x="0" y="3581400"/>
            <a:ext cx="8915400" cy="2835275"/>
          </a:xfrm>
          <a:prstGeom prst="rect">
            <a:avLst/>
          </a:prstGeom>
          <a:noFill/>
          <a:ln w="9525">
            <a:noFill/>
            <a:miter lim="800000"/>
            <a:headEnd/>
            <a:tailEnd/>
          </a:ln>
        </p:spPr>
        <p:txBody>
          <a:bodyPr anchor="ctr">
            <a:spAutoFit/>
          </a:bodyPr>
          <a:lstStyle/>
          <a:p>
            <a:r>
              <a:rPr lang="ru-RU" sz="2000" b="1"/>
              <a:t>Приливно-отливная полоса тропических морей населена множеством </a:t>
            </a:r>
            <a:r>
              <a:rPr lang="ru-RU" sz="2000" b="1">
                <a:solidFill>
                  <a:srgbClr val="CC3300"/>
                </a:solidFill>
              </a:rPr>
              <a:t>манящих крабов</a:t>
            </a:r>
            <a:r>
              <a:rPr lang="ru-RU" sz="2000" b="1"/>
              <a:t>. Самцы этих ракообразных совершают своей огромной клешней сложные манящие движения, отпугивая конкурентов и одновременно подманивая самку. Один из видов - </a:t>
            </a:r>
            <a:r>
              <a:rPr lang="ru-RU" sz="2000" b="1" i="1"/>
              <a:t>Uca tetragonon</a:t>
            </a:r>
            <a:r>
              <a:rPr lang="ru-RU" sz="2000" b="1"/>
              <a:t> обитает в нижней части литорали (части берега, затопляемой во время прилива), среди осколков ракушек, обломков отмерших кораллов; его можно встретить и на песчаных и илистых почвах. Второй краб - </a:t>
            </a:r>
            <a:r>
              <a:rPr lang="ru-RU" sz="2000" b="1" i="1"/>
              <a:t>Uca perplexa</a:t>
            </a:r>
            <a:r>
              <a:rPr lang="ru-RU" sz="2000" b="1"/>
              <a:t> живет в верхней части литорали и встречается только на илистых грунтах.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ru-RU" sz="3400" b="1" smtClean="0"/>
              <a:t>Виды репродуктивной изоляции</a:t>
            </a:r>
          </a:p>
        </p:txBody>
      </p:sp>
      <p:sp>
        <p:nvSpPr>
          <p:cNvPr id="48131" name="Rectangle 3"/>
          <p:cNvSpPr>
            <a:spLocks noGrp="1" noChangeArrowheads="1"/>
          </p:cNvSpPr>
          <p:nvPr>
            <p:ph type="body" idx="1"/>
          </p:nvPr>
        </p:nvSpPr>
        <p:spPr>
          <a:xfrm>
            <a:off x="533400" y="1447800"/>
            <a:ext cx="8229600" cy="4525963"/>
          </a:xfrm>
        </p:spPr>
        <p:txBody>
          <a:bodyPr/>
          <a:lstStyle/>
          <a:p>
            <a:pPr marL="457200" indent="-457200" eaLnBrk="1" hangingPunct="1">
              <a:buFont typeface="Wingdings" pitchFamily="2" charset="2"/>
              <a:buNone/>
            </a:pPr>
            <a:endParaRPr lang="ru-RU" sz="2600" smtClean="0"/>
          </a:p>
          <a:p>
            <a:pPr marL="457200" indent="-457200" eaLnBrk="1" hangingPunct="1">
              <a:buClr>
                <a:schemeClr val="tx1"/>
              </a:buClr>
              <a:buFontTx/>
              <a:buAutoNum type="alphaLcParenR"/>
            </a:pPr>
            <a:r>
              <a:rPr lang="ru-RU" sz="2600" i="1" smtClean="0"/>
              <a:t>этологическая</a:t>
            </a:r>
            <a:r>
              <a:rPr lang="ru-RU" sz="2600" smtClean="0"/>
              <a:t> — различия в поведении; </a:t>
            </a:r>
          </a:p>
          <a:p>
            <a:pPr marL="457200" indent="-457200" eaLnBrk="1" hangingPunct="1">
              <a:buClr>
                <a:schemeClr val="tx1"/>
              </a:buClr>
              <a:buFontTx/>
              <a:buAutoNum type="alphaLcParenR"/>
            </a:pPr>
            <a:r>
              <a:rPr lang="ru-RU" sz="2600" i="1" smtClean="0"/>
              <a:t>временна́я</a:t>
            </a:r>
            <a:r>
              <a:rPr lang="ru-RU" sz="2600" smtClean="0"/>
              <a:t> — различные сроки размножения; </a:t>
            </a:r>
          </a:p>
          <a:p>
            <a:pPr marL="457200" indent="-457200" eaLnBrk="1" hangingPunct="1">
              <a:buClr>
                <a:schemeClr val="tx1"/>
              </a:buClr>
              <a:buFontTx/>
              <a:buAutoNum type="alphaLcParenR"/>
            </a:pPr>
            <a:r>
              <a:rPr lang="ru-RU" sz="2600" i="1" smtClean="0"/>
              <a:t>морфологическая</a:t>
            </a:r>
            <a:r>
              <a:rPr lang="ru-RU" sz="2600" smtClean="0"/>
              <a:t> — различия в размерах, пропорциях и структуре организмов и отдельных органов; </a:t>
            </a:r>
          </a:p>
          <a:p>
            <a:pPr marL="457200" indent="-457200" eaLnBrk="1" hangingPunct="1">
              <a:buClr>
                <a:schemeClr val="tx1"/>
              </a:buClr>
              <a:buFontTx/>
              <a:buAutoNum type="alphaLcParenR"/>
            </a:pPr>
            <a:r>
              <a:rPr lang="ru-RU" sz="2600" i="1" smtClean="0"/>
              <a:t>генетическая</a:t>
            </a:r>
            <a:r>
              <a:rPr lang="ru-RU" sz="2600" smtClean="0"/>
              <a:t> — различия наследственного аппарата, приводящие к несовместимости половых клеток. </a:t>
            </a:r>
          </a:p>
          <a:p>
            <a:pPr marL="457200" indent="-457200" eaLnBrk="1" hangingPunct="1">
              <a:buClr>
                <a:schemeClr val="tx1"/>
              </a:buClr>
              <a:buFontTx/>
              <a:buAutoNum type="alphaLcParenR"/>
            </a:pPr>
            <a:endParaRPr lang="ru-RU" sz="2600" smtClean="0"/>
          </a:p>
        </p:txBody>
      </p:sp>
      <p:sp>
        <p:nvSpPr>
          <p:cNvPr id="65540" name="Rectangle 4"/>
          <p:cNvSpPr>
            <a:spLocks noChangeArrowheads="1"/>
          </p:cNvSpPr>
          <p:nvPr/>
        </p:nvSpPr>
        <p:spPr bwMode="auto">
          <a:xfrm>
            <a:off x="381000" y="228600"/>
            <a:ext cx="8382000" cy="5867400"/>
          </a:xfrm>
          <a:prstGeom prst="rect">
            <a:avLst/>
          </a:prstGeom>
          <a:solidFill>
            <a:schemeClr val="tx2"/>
          </a:solidFill>
          <a:ln w="9525">
            <a:solidFill>
              <a:schemeClr val="tx1"/>
            </a:solidFill>
            <a:miter lim="800000"/>
            <a:headEnd/>
            <a:tailEnd/>
          </a:ln>
        </p:spPr>
        <p:txBody>
          <a:bodyPr/>
          <a:lstStyle/>
          <a:p>
            <a:pPr marL="342900" indent="-342900" algn="ctr">
              <a:spcBef>
                <a:spcPct val="20000"/>
              </a:spcBef>
              <a:buClr>
                <a:schemeClr val="accent1"/>
              </a:buClr>
              <a:buSzPct val="65000"/>
              <a:buFont typeface="Wingdings" pitchFamily="2" charset="2"/>
              <a:buNone/>
            </a:pPr>
            <a:endParaRPr lang="ru-RU" sz="2600" b="1">
              <a:solidFill>
                <a:schemeClr val="bg1"/>
              </a:solidFill>
            </a:endParaRPr>
          </a:p>
          <a:p>
            <a:pPr marL="342900" indent="-342900" algn="ctr">
              <a:spcBef>
                <a:spcPct val="20000"/>
              </a:spcBef>
              <a:buClr>
                <a:schemeClr val="accent1"/>
              </a:buClr>
              <a:buSzPct val="65000"/>
              <a:buFont typeface="Wingdings" pitchFamily="2" charset="2"/>
              <a:buNone/>
            </a:pPr>
            <a:r>
              <a:rPr lang="ru-RU" sz="4400" b="1">
                <a:solidFill>
                  <a:schemeClr val="bg1"/>
                </a:solidFill>
              </a:rPr>
              <a:t>Репродуктивная (биологическая) –</a:t>
            </a:r>
            <a:r>
              <a:rPr lang="ru-RU" sz="4400" b="1"/>
              <a:t> </a:t>
            </a:r>
            <a:r>
              <a:rPr lang="ru-RU" sz="4400">
                <a:solidFill>
                  <a:schemeClr val="bg1"/>
                </a:solidFill>
              </a:rPr>
              <a:t>существование биологических барьеров, препятствующих межпопуляционному скрещиванию</a:t>
            </a:r>
            <a:endParaRPr lang="ru-RU" sz="4400">
              <a:solidFill>
                <a:schemeClr val="bg1"/>
              </a:solidFill>
              <a:hlinkClick r:id="rId2" action="ppaction://hlinksldjum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65540"/>
                                        </p:tgtEl>
                                      </p:cBhvr>
                                    </p:animEffect>
                                    <p:set>
                                      <p:cBhvr>
                                        <p:cTn id="7" dur="1" fill="hold">
                                          <p:stCondLst>
                                            <p:cond delay="499"/>
                                          </p:stCondLst>
                                        </p:cTn>
                                        <p:tgtEl>
                                          <p:spTgt spid="655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ru-RU" smtClean="0"/>
              <a:t>Изоляция у </a:t>
            </a:r>
            <a:r>
              <a:rPr lang="ru-RU" smtClean="0">
                <a:solidFill>
                  <a:srgbClr val="CC3300"/>
                </a:solidFill>
              </a:rPr>
              <a:t>человека</a:t>
            </a:r>
          </a:p>
        </p:txBody>
      </p:sp>
      <p:sp>
        <p:nvSpPr>
          <p:cNvPr id="49155" name="Rectangle 3"/>
          <p:cNvSpPr>
            <a:spLocks noGrp="1" noChangeArrowheads="1"/>
          </p:cNvSpPr>
          <p:nvPr>
            <p:ph type="body" idx="1"/>
          </p:nvPr>
        </p:nvSpPr>
        <p:spPr/>
        <p:txBody>
          <a:bodyPr/>
          <a:lstStyle/>
          <a:p>
            <a:pPr>
              <a:lnSpc>
                <a:spcPct val="90000"/>
              </a:lnSpc>
            </a:pPr>
            <a:r>
              <a:rPr lang="ru-RU" smtClean="0"/>
              <a:t>Те же механизмы, что и в природе,</a:t>
            </a:r>
          </a:p>
          <a:p>
            <a:pPr>
              <a:lnSpc>
                <a:spcPct val="90000"/>
              </a:lnSpc>
            </a:pPr>
            <a:r>
              <a:rPr lang="ru-RU" smtClean="0"/>
              <a:t>Плюс </a:t>
            </a:r>
            <a:r>
              <a:rPr lang="ru-RU" smtClean="0">
                <a:solidFill>
                  <a:srgbClr val="CC3300"/>
                </a:solidFill>
              </a:rPr>
              <a:t>различные социальные барьеры, например, сословные, религиозные или имущественные</a:t>
            </a:r>
            <a:r>
              <a:rPr lang="ru-RU" smtClean="0"/>
              <a:t> (о чём создано много художественных произведений – «Ромео и Джульетта», «Анна Каренина», «Юнона и Авось» и др.</a:t>
            </a:r>
          </a:p>
          <a:p>
            <a:pPr>
              <a:lnSpc>
                <a:spcPct val="90000"/>
              </a:lnSpc>
            </a:pPr>
            <a:r>
              <a:rPr lang="ru-RU" smtClean="0"/>
              <a:t>В наше время изолирующие барьеры быстро разрушаются.</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ru-RU" sz="4000" smtClean="0"/>
              <a:t>Таким образом, в ходе</a:t>
            </a:r>
            <a:br>
              <a:rPr lang="ru-RU" sz="4000" smtClean="0"/>
            </a:br>
            <a:r>
              <a:rPr lang="ru-RU" sz="4000" smtClean="0"/>
              <a:t>микроэволюции:</a:t>
            </a:r>
          </a:p>
        </p:txBody>
      </p:sp>
      <p:sp>
        <p:nvSpPr>
          <p:cNvPr id="50179" name="Rectangle 3"/>
          <p:cNvSpPr>
            <a:spLocks noGrp="1" noChangeArrowheads="1"/>
          </p:cNvSpPr>
          <p:nvPr>
            <p:ph type="body" idx="1"/>
          </p:nvPr>
        </p:nvSpPr>
        <p:spPr>
          <a:xfrm>
            <a:off x="457200" y="1981200"/>
            <a:ext cx="8229600" cy="4525963"/>
          </a:xfrm>
        </p:spPr>
        <p:txBody>
          <a:bodyPr/>
          <a:lstStyle/>
          <a:p>
            <a:r>
              <a:rPr lang="ru-RU" smtClean="0"/>
              <a:t>В популяциях накапливаются различия, которые позволяют приспосабливаться к разным условиям</a:t>
            </a:r>
          </a:p>
          <a:p>
            <a:r>
              <a:rPr lang="ru-RU" smtClean="0"/>
              <a:t>Возникает дивергенция</a:t>
            </a:r>
          </a:p>
          <a:p>
            <a:r>
              <a:rPr lang="ru-RU" smtClean="0"/>
              <a:t>Со временем могут возникнуть новые виды</a:t>
            </a:r>
          </a:p>
          <a:p>
            <a:r>
              <a:rPr lang="ru-RU" smtClean="0"/>
              <a:t>Со временем виды становятся родами, семействами и т.д.</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Users\женя\Desktop\Негуляев занятия\p0044.png"/>
          <p:cNvPicPr>
            <a:picLocks noChangeAspect="1" noChangeArrowheads="1"/>
          </p:cNvPicPr>
          <p:nvPr/>
        </p:nvPicPr>
        <p:blipFill>
          <a:blip r:embed="rId2" cstate="print"/>
          <a:srcRect/>
          <a:stretch>
            <a:fillRect/>
          </a:stretch>
        </p:blipFill>
        <p:spPr bwMode="auto">
          <a:xfrm>
            <a:off x="2362200" y="0"/>
            <a:ext cx="4724400" cy="6785841"/>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C:\Users\женя\Desktop\Негуляев занятия\p0045.png"/>
          <p:cNvPicPr>
            <a:picLocks noChangeAspect="1" noChangeArrowheads="1"/>
          </p:cNvPicPr>
          <p:nvPr/>
        </p:nvPicPr>
        <p:blipFill>
          <a:blip r:embed="rId2" cstate="print"/>
          <a:srcRect/>
          <a:stretch>
            <a:fillRect/>
          </a:stretch>
        </p:blipFill>
        <p:spPr bwMode="auto">
          <a:xfrm>
            <a:off x="2220913" y="0"/>
            <a:ext cx="4789487" cy="687932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395288" y="0"/>
            <a:ext cx="8229600" cy="1143000"/>
          </a:xfrm>
        </p:spPr>
        <p:txBody>
          <a:bodyPr/>
          <a:lstStyle/>
          <a:p>
            <a:pPr eaLnBrk="1" hangingPunct="1"/>
            <a:r>
              <a:rPr lang="ru-RU" smtClean="0"/>
              <a:t>Примеры популяций</a:t>
            </a:r>
          </a:p>
        </p:txBody>
      </p:sp>
      <p:pic>
        <p:nvPicPr>
          <p:cNvPr id="66567" name="Picture 7" descr="1191815774_4"/>
          <p:cNvPicPr>
            <a:picLocks noGrp="1" noChangeAspect="1" noChangeArrowheads="1"/>
          </p:cNvPicPr>
          <p:nvPr>
            <p:ph sz="half" idx="1"/>
          </p:nvPr>
        </p:nvPicPr>
        <p:blipFill>
          <a:blip r:embed="rId2"/>
          <a:srcRect/>
          <a:stretch>
            <a:fillRect/>
          </a:stretch>
        </p:blipFill>
        <p:spPr>
          <a:xfrm>
            <a:off x="395288" y="1052513"/>
            <a:ext cx="4084637" cy="2946400"/>
          </a:xfrm>
          <a:effectLst>
            <a:outerShdw blurRad="292100" dist="139700" dir="2700000" algn="tl" rotWithShape="0">
              <a:srgbClr val="333333">
                <a:alpha val="65000"/>
              </a:srgbClr>
            </a:outerShdw>
          </a:effectLst>
        </p:spPr>
      </p:pic>
      <p:pic>
        <p:nvPicPr>
          <p:cNvPr id="66568" name="Picture 8" descr="b1b4778ce91d"/>
          <p:cNvPicPr>
            <a:picLocks noGrp="1" noChangeAspect="1" noChangeArrowheads="1"/>
          </p:cNvPicPr>
          <p:nvPr>
            <p:ph sz="half" idx="2"/>
          </p:nvPr>
        </p:nvPicPr>
        <p:blipFill>
          <a:blip r:embed="rId3"/>
          <a:srcRect/>
          <a:stretch>
            <a:fillRect/>
          </a:stretch>
        </p:blipFill>
        <p:spPr>
          <a:xfrm>
            <a:off x="4716463" y="1052513"/>
            <a:ext cx="4033837" cy="2951162"/>
          </a:xfrm>
          <a:effectLst>
            <a:outerShdw blurRad="292100" dist="139700" dir="2700000" algn="tl" rotWithShape="0">
              <a:srgbClr val="333333">
                <a:alpha val="65000"/>
              </a:srgbClr>
            </a:outerShdw>
          </a:effectLst>
        </p:spPr>
      </p:pic>
      <p:pic>
        <p:nvPicPr>
          <p:cNvPr id="66570" name="Picture 10" descr="http://oboik.ru/uploads/new/big/oboik.ru_22398.jpg"/>
          <p:cNvPicPr>
            <a:picLocks noChangeAspect="1" noChangeArrowheads="1"/>
          </p:cNvPicPr>
          <p:nvPr/>
        </p:nvPicPr>
        <p:blipFill>
          <a:blip r:embed="rId4"/>
          <a:srcRect t="10198" b="38232"/>
          <a:stretch>
            <a:fillRect/>
          </a:stretch>
        </p:blipFill>
        <p:spPr bwMode="auto">
          <a:xfrm>
            <a:off x="900113" y="4365625"/>
            <a:ext cx="7277100" cy="2159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6567"/>
                                        </p:tgtEl>
                                        <p:attrNameLst>
                                          <p:attrName>style.visibility</p:attrName>
                                        </p:attrNameLst>
                                      </p:cBhvr>
                                      <p:to>
                                        <p:strVal val="visible"/>
                                      </p:to>
                                    </p:set>
                                    <p:animEffect transition="in" filter="blinds(horizontal)">
                                      <p:cBhvr>
                                        <p:cTn id="7" dur="500"/>
                                        <p:tgtEl>
                                          <p:spTgt spid="6656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6568"/>
                                        </p:tgtEl>
                                        <p:attrNameLst>
                                          <p:attrName>style.visibility</p:attrName>
                                        </p:attrNameLst>
                                      </p:cBhvr>
                                      <p:to>
                                        <p:strVal val="visible"/>
                                      </p:to>
                                    </p:set>
                                    <p:animEffect transition="in" filter="blinds(horizontal)">
                                      <p:cBhvr>
                                        <p:cTn id="12" dur="500"/>
                                        <p:tgtEl>
                                          <p:spTgt spid="6656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6570"/>
                                        </p:tgtEl>
                                        <p:attrNameLst>
                                          <p:attrName>style.visibility</p:attrName>
                                        </p:attrNameLst>
                                      </p:cBhvr>
                                      <p:to>
                                        <p:strVal val="visible"/>
                                      </p:to>
                                    </p:set>
                                    <p:animEffect transition="in" filter="blinds(horizontal)">
                                      <p:cBhvr>
                                        <p:cTn id="17" dur="500"/>
                                        <p:tgtEl>
                                          <p:spTgt spid="66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C:\Users\женя\Desktop\Негуляев занятия\p0046.png"/>
          <p:cNvPicPr>
            <a:picLocks noChangeAspect="1" noChangeArrowheads="1"/>
          </p:cNvPicPr>
          <p:nvPr/>
        </p:nvPicPr>
        <p:blipFill>
          <a:blip r:embed="rId2" cstate="print"/>
          <a:srcRect/>
          <a:stretch>
            <a:fillRect/>
          </a:stretch>
        </p:blipFill>
        <p:spPr bwMode="auto">
          <a:xfrm>
            <a:off x="1981199" y="0"/>
            <a:ext cx="4774639"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ru-RU" altLang="ja-JP" sz="3600" smtClean="0"/>
              <a:t>Показатели популяции:</a:t>
            </a:r>
            <a:br>
              <a:rPr lang="ru-RU" altLang="ja-JP" sz="3600" smtClean="0"/>
            </a:br>
            <a:endParaRPr lang="ru-RU" sz="3600" smtClean="0"/>
          </a:p>
        </p:txBody>
      </p:sp>
      <p:sp>
        <p:nvSpPr>
          <p:cNvPr id="15363" name="Rectangle 3"/>
          <p:cNvSpPr>
            <a:spLocks noGrp="1" noChangeArrowheads="1"/>
          </p:cNvSpPr>
          <p:nvPr>
            <p:ph type="body" idx="1"/>
          </p:nvPr>
        </p:nvSpPr>
        <p:spPr>
          <a:xfrm>
            <a:off x="457200" y="1219200"/>
            <a:ext cx="8229600" cy="4911725"/>
          </a:xfrm>
        </p:spPr>
        <p:txBody>
          <a:bodyPr/>
          <a:lstStyle/>
          <a:p>
            <a:pPr eaLnBrk="1" hangingPunct="1">
              <a:lnSpc>
                <a:spcPct val="90000"/>
              </a:lnSpc>
              <a:buFont typeface="Wingdings" pitchFamily="2" charset="2"/>
              <a:buChar char="Ø"/>
            </a:pPr>
            <a:r>
              <a:rPr lang="ru-RU" altLang="ja-JP" smtClean="0"/>
              <a:t>численность;</a:t>
            </a:r>
          </a:p>
          <a:p>
            <a:pPr eaLnBrk="1" hangingPunct="1">
              <a:lnSpc>
                <a:spcPct val="90000"/>
              </a:lnSpc>
              <a:buFont typeface="Wingdings" pitchFamily="2" charset="2"/>
              <a:buChar char="Ø"/>
            </a:pPr>
            <a:r>
              <a:rPr lang="ru-RU" altLang="ja-JP" smtClean="0"/>
              <a:t>плотность - </a:t>
            </a:r>
            <a:r>
              <a:rPr lang="ru-RU" altLang="ja-JP" i="1" smtClean="0"/>
              <a:t>численность популяции, приходящаяся на единицу площади;</a:t>
            </a:r>
            <a:endParaRPr lang="ru-RU" altLang="ja-JP" smtClean="0"/>
          </a:p>
          <a:p>
            <a:pPr eaLnBrk="1" hangingPunct="1">
              <a:lnSpc>
                <a:spcPct val="90000"/>
              </a:lnSpc>
              <a:buFont typeface="Wingdings" pitchFamily="2" charset="2"/>
              <a:buChar char="Ø"/>
            </a:pPr>
            <a:r>
              <a:rPr lang="ru-RU" altLang="ja-JP" smtClean="0"/>
              <a:t>рождаемость; </a:t>
            </a:r>
          </a:p>
          <a:p>
            <a:pPr eaLnBrk="1" hangingPunct="1">
              <a:lnSpc>
                <a:spcPct val="90000"/>
              </a:lnSpc>
              <a:buFont typeface="Wingdings" pitchFamily="2" charset="2"/>
              <a:buChar char="Ø"/>
            </a:pPr>
            <a:r>
              <a:rPr lang="ru-RU" altLang="ja-JP" smtClean="0"/>
              <a:t>смертность;</a:t>
            </a:r>
          </a:p>
          <a:p>
            <a:pPr eaLnBrk="1" hangingPunct="1">
              <a:lnSpc>
                <a:spcPct val="90000"/>
              </a:lnSpc>
              <a:buFont typeface="Wingdings" pitchFamily="2" charset="2"/>
              <a:buChar char="Ø"/>
            </a:pPr>
            <a:r>
              <a:rPr lang="ru-RU" altLang="ja-JP" smtClean="0"/>
              <a:t>возрастная структура; </a:t>
            </a:r>
          </a:p>
          <a:p>
            <a:pPr eaLnBrk="1" hangingPunct="1">
              <a:lnSpc>
                <a:spcPct val="90000"/>
              </a:lnSpc>
              <a:buFont typeface="Wingdings" pitchFamily="2" charset="2"/>
              <a:buChar char="Ø"/>
            </a:pPr>
            <a:r>
              <a:rPr lang="ru-RU" altLang="ja-JP" smtClean="0"/>
              <a:t>распределение в пространстве;</a:t>
            </a:r>
          </a:p>
          <a:p>
            <a:pPr eaLnBrk="1" hangingPunct="1">
              <a:lnSpc>
                <a:spcPct val="90000"/>
              </a:lnSpc>
              <a:buFont typeface="Wingdings" pitchFamily="2" charset="2"/>
              <a:buChar char="Ø"/>
            </a:pPr>
            <a:r>
              <a:rPr lang="ru-RU" altLang="ja-JP" smtClean="0"/>
              <a:t>кривая роста и т.д.. </a:t>
            </a:r>
          </a:p>
          <a:p>
            <a:pPr eaLnBrk="1" hangingPunct="1">
              <a:lnSpc>
                <a:spcPct val="90000"/>
              </a:lnSpc>
            </a:pPr>
            <a:endParaRPr lang="ru-RU" altLang="ja-JP" smtClean="0"/>
          </a:p>
          <a:p>
            <a:pPr eaLnBrk="1" hangingPunct="1">
              <a:lnSpc>
                <a:spcPct val="90000"/>
              </a:lnSpc>
            </a:pPr>
            <a:endParaRPr lang="ru-RU" altLang="ja-JP" smtClean="0"/>
          </a:p>
        </p:txBody>
      </p:sp>
      <p:sp>
        <p:nvSpPr>
          <p:cNvPr id="4" name="Rectangle 3"/>
          <p:cNvSpPr txBox="1">
            <a:spLocks noChangeArrowheads="1"/>
          </p:cNvSpPr>
          <p:nvPr/>
        </p:nvSpPr>
        <p:spPr bwMode="auto">
          <a:xfrm>
            <a:off x="381000" y="304800"/>
            <a:ext cx="8229600" cy="685800"/>
          </a:xfrm>
          <a:prstGeom prst="rect">
            <a:avLst/>
          </a:prstGeom>
          <a:solidFill>
            <a:schemeClr val="bg1"/>
          </a:solidFill>
          <a:ln w="9525">
            <a:solidFill>
              <a:schemeClr val="accent1"/>
            </a:solidFill>
            <a:miter lim="800000"/>
            <a:headEnd/>
            <a:tailEnd/>
          </a:ln>
          <a:effectLst/>
        </p:spPr>
        <p:txBody>
          <a:bodyPr/>
          <a:lstStyle/>
          <a:p>
            <a:pPr marL="342900" indent="-342900">
              <a:spcBef>
                <a:spcPct val="20000"/>
              </a:spcBef>
              <a:buClr>
                <a:schemeClr val="accent1"/>
              </a:buClr>
              <a:buSzPct val="65000"/>
              <a:buFont typeface="Wingdings" pitchFamily="2" charset="2"/>
              <a:buChar char="n"/>
              <a:defRPr/>
            </a:pPr>
            <a:r>
              <a:rPr lang="ru-RU" sz="3000" kern="0" dirty="0">
                <a:latin typeface="+mn-lt"/>
                <a:cs typeface="+mn-cs"/>
              </a:rPr>
              <a:t>Генофонд – совокупность генов популяции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p:txBody>
          <a:bodyPr/>
          <a:lstStyle/>
          <a:p>
            <a:pPr eaLnBrk="1" hangingPunct="1"/>
            <a:r>
              <a:rPr lang="ru-RU" b="1" smtClean="0"/>
              <a:t>популяционная генетика</a:t>
            </a:r>
            <a:r>
              <a:rPr lang="ru-RU" smtClean="0"/>
              <a:t> </a:t>
            </a:r>
          </a:p>
        </p:txBody>
      </p:sp>
      <p:sp>
        <p:nvSpPr>
          <p:cNvPr id="16387" name="Rectangle 5"/>
          <p:cNvSpPr>
            <a:spLocks noGrp="1" noChangeArrowheads="1"/>
          </p:cNvSpPr>
          <p:nvPr>
            <p:ph type="subTitle" idx="1"/>
          </p:nvPr>
        </p:nvSpPr>
        <p:spPr/>
        <p:txBody>
          <a:bodyPr/>
          <a:lstStyle/>
          <a:p>
            <a:pPr eaLnBrk="1" hangingPunct="1"/>
            <a:r>
              <a:rPr lang="ru-RU" smtClean="0"/>
              <a:t>Популяция – единица эволюции</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2"/>
          <p:cNvSpPr>
            <a:spLocks noGrp="1"/>
          </p:cNvSpPr>
          <p:nvPr>
            <p:ph type="title"/>
          </p:nvPr>
        </p:nvSpPr>
        <p:spPr>
          <a:xfrm>
            <a:off x="457200" y="1066800"/>
            <a:ext cx="8229600" cy="1143000"/>
          </a:xfrm>
        </p:spPr>
        <p:txBody>
          <a:bodyPr/>
          <a:lstStyle/>
          <a:p>
            <a:pPr eaLnBrk="1" hangingPunct="1"/>
            <a:r>
              <a:rPr lang="ru-RU" sz="3600" smtClean="0"/>
              <a:t>СТЭ (синтетическая теория эволюции)=</a:t>
            </a:r>
          </a:p>
        </p:txBody>
      </p:sp>
      <p:sp>
        <p:nvSpPr>
          <p:cNvPr id="17411" name="Содержимое 3"/>
          <p:cNvSpPr>
            <a:spLocks noGrp="1"/>
          </p:cNvSpPr>
          <p:nvPr>
            <p:ph idx="1"/>
          </p:nvPr>
        </p:nvSpPr>
        <p:spPr>
          <a:xfrm>
            <a:off x="457200" y="2438400"/>
            <a:ext cx="8229600" cy="685800"/>
          </a:xfrm>
        </p:spPr>
        <p:txBody>
          <a:bodyPr/>
          <a:lstStyle/>
          <a:p>
            <a:pPr algn="ctr" eaLnBrk="1" hangingPunct="1">
              <a:buFontTx/>
              <a:buNone/>
            </a:pPr>
            <a:r>
              <a:rPr lang="ru-RU" sz="4000" smtClean="0"/>
              <a:t>дарвинизм + генетика</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sz="quarter"/>
          </p:nvPr>
        </p:nvSpPr>
        <p:spPr/>
        <p:txBody>
          <a:bodyPr/>
          <a:lstStyle/>
          <a:p>
            <a:pPr eaLnBrk="1" hangingPunct="1"/>
            <a:r>
              <a:rPr lang="ru-RU" smtClean="0"/>
              <a:t>Дарвинизм и СТЭ</a:t>
            </a:r>
          </a:p>
        </p:txBody>
      </p:sp>
      <p:sp>
        <p:nvSpPr>
          <p:cNvPr id="18435" name="Rectangle 8"/>
          <p:cNvSpPr>
            <a:spLocks noGrp="1" noChangeArrowheads="1"/>
          </p:cNvSpPr>
          <p:nvPr>
            <p:ph sz="quarter" idx="3"/>
          </p:nvPr>
        </p:nvSpPr>
        <p:spPr>
          <a:xfrm>
            <a:off x="457200" y="4876800"/>
            <a:ext cx="4038600" cy="1249363"/>
          </a:xfrm>
        </p:spPr>
        <p:txBody>
          <a:bodyPr/>
          <a:lstStyle/>
          <a:p>
            <a:pPr algn="ctr" eaLnBrk="1" hangingPunct="1">
              <a:buFontTx/>
              <a:buNone/>
            </a:pPr>
            <a:r>
              <a:rPr lang="ru-RU" sz="2400" smtClean="0"/>
              <a:t>Чарлз Дарвин</a:t>
            </a:r>
          </a:p>
          <a:p>
            <a:pPr algn="ctr" eaLnBrk="1" hangingPunct="1">
              <a:buFontTx/>
              <a:buNone/>
            </a:pPr>
            <a:r>
              <a:rPr lang="ru-RU" sz="2400" smtClean="0"/>
              <a:t>(1809-1882)</a:t>
            </a:r>
          </a:p>
        </p:txBody>
      </p:sp>
      <p:sp>
        <p:nvSpPr>
          <p:cNvPr id="18436" name="Rectangle 9"/>
          <p:cNvSpPr>
            <a:spLocks noGrp="1" noChangeArrowheads="1"/>
          </p:cNvSpPr>
          <p:nvPr>
            <p:ph sz="quarter" idx="4"/>
          </p:nvPr>
        </p:nvSpPr>
        <p:spPr>
          <a:xfrm>
            <a:off x="4648200" y="4876800"/>
            <a:ext cx="4038600" cy="1249363"/>
          </a:xfrm>
        </p:spPr>
        <p:txBody>
          <a:bodyPr/>
          <a:lstStyle/>
          <a:p>
            <a:pPr algn="ctr" eaLnBrk="1" hangingPunct="1">
              <a:buFontTx/>
              <a:buNone/>
            </a:pPr>
            <a:r>
              <a:rPr lang="ru-RU" sz="2400" smtClean="0"/>
              <a:t>С.С. Четвериков </a:t>
            </a:r>
          </a:p>
          <a:p>
            <a:pPr algn="ctr" eaLnBrk="1" hangingPunct="1">
              <a:buFontTx/>
              <a:buNone/>
            </a:pPr>
            <a:r>
              <a:rPr lang="ru-RU" sz="2400" smtClean="0"/>
              <a:t>(1880-1959)</a:t>
            </a:r>
          </a:p>
        </p:txBody>
      </p:sp>
      <p:pic>
        <p:nvPicPr>
          <p:cNvPr id="18437" name="Picture 11"/>
          <p:cNvPicPr>
            <a:picLocks noChangeAspect="1" noChangeArrowheads="1"/>
          </p:cNvPicPr>
          <p:nvPr/>
        </p:nvPicPr>
        <p:blipFill>
          <a:blip r:embed="rId2"/>
          <a:srcRect l="10985" t="3076" r="24911" b="27171"/>
          <a:stretch>
            <a:fillRect/>
          </a:stretch>
        </p:blipFill>
        <p:spPr bwMode="auto">
          <a:xfrm>
            <a:off x="1219200" y="1370013"/>
            <a:ext cx="2490788" cy="3200400"/>
          </a:xfrm>
          <a:prstGeom prst="rect">
            <a:avLst/>
          </a:prstGeom>
          <a:noFill/>
          <a:ln w="57150" cmpd="thickThin">
            <a:solidFill>
              <a:schemeClr val="tx1"/>
            </a:solidFill>
            <a:miter lim="800000"/>
            <a:headEnd/>
            <a:tailEnd/>
          </a:ln>
        </p:spPr>
      </p:pic>
      <p:pic>
        <p:nvPicPr>
          <p:cNvPr id="18438" name="Picture 12"/>
          <p:cNvPicPr>
            <a:picLocks noChangeAspect="1" noChangeArrowheads="1"/>
          </p:cNvPicPr>
          <p:nvPr/>
        </p:nvPicPr>
        <p:blipFill>
          <a:blip r:embed="rId3">
            <a:lum bright="-6000"/>
          </a:blip>
          <a:srcRect l="10583" b="8948"/>
          <a:stretch>
            <a:fillRect/>
          </a:stretch>
        </p:blipFill>
        <p:spPr bwMode="auto">
          <a:xfrm>
            <a:off x="5562600" y="1371600"/>
            <a:ext cx="2574925" cy="3200400"/>
          </a:xfrm>
          <a:prstGeom prst="rect">
            <a:avLst/>
          </a:prstGeom>
          <a:noFill/>
          <a:ln w="57150" cmpd="thinThick">
            <a:solidFill>
              <a:schemeClr val="tx1"/>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Край">
  <a:themeElements>
    <a:clrScheme name="Край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fontScheme name="Край">
      <a:majorFont>
        <a:latin typeface="Garamond"/>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рай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Край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Край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Край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Край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Край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Край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Край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Край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437</TotalTime>
  <Words>2084</Words>
  <Application>Microsoft PowerPoint</Application>
  <PresentationFormat>Экран (4:3)</PresentationFormat>
  <Paragraphs>259</Paragraphs>
  <Slides>50</Slides>
  <Notes>5</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50</vt:i4>
      </vt:variant>
    </vt:vector>
  </HeadingPairs>
  <TitlesOfParts>
    <vt:vector size="53" baseType="lpstr">
      <vt:lpstr>Край</vt:lpstr>
      <vt:lpstr>Формула</vt:lpstr>
      <vt:lpstr>Документ</vt:lpstr>
      <vt:lpstr>Слайд 1</vt:lpstr>
      <vt:lpstr>Популяция – это </vt:lpstr>
      <vt:lpstr>Слайд 3</vt:lpstr>
      <vt:lpstr>Карта популяций болотного молочая в Средней Европе </vt:lpstr>
      <vt:lpstr>Примеры популяций</vt:lpstr>
      <vt:lpstr>Показатели популяции: </vt:lpstr>
      <vt:lpstr>популяционная генетика </vt:lpstr>
      <vt:lpstr>СТЭ (синтетическая теория эволюции)=</vt:lpstr>
      <vt:lpstr>Дарвинизм и СТЭ</vt:lpstr>
      <vt:lpstr>Слайд 10</vt:lpstr>
      <vt:lpstr>Частоты аллелей </vt:lpstr>
      <vt:lpstr>Слайд 12</vt:lpstr>
      <vt:lpstr>Слайд 13</vt:lpstr>
      <vt:lpstr>Закон Харди-Вайнберга</vt:lpstr>
      <vt:lpstr>Слайд 15</vt:lpstr>
      <vt:lpstr>Слайд 16</vt:lpstr>
      <vt:lpstr>Слайд 17</vt:lpstr>
      <vt:lpstr>Слайд 18</vt:lpstr>
      <vt:lpstr>Частоты аллелей </vt:lpstr>
      <vt:lpstr>Частоты генотипов</vt:lpstr>
      <vt:lpstr>Задача </vt:lpstr>
      <vt:lpstr>Решение </vt:lpstr>
      <vt:lpstr>Поскольку                        , </vt:lpstr>
      <vt:lpstr>Некоторые наследственные метаболические дефекты и частоты рецессивных гомозиготных и гетерозиготных генотипов </vt:lpstr>
      <vt:lpstr> Гетерозиготных особей, нормальных по      фенотипу, но обладающих рецессивным геном,     который в гомозиготном состоянии может вызвать    нарушение метаболизма, называют носителями.</vt:lpstr>
      <vt:lpstr>Серповидноклеточная анемия </vt:lpstr>
      <vt:lpstr>ФАКТОРЫ, ВЫЗЫВАЮЩИЕ ИЗМЕНЕНИЯ В ПОПУЛЯЦИЯХ </vt:lpstr>
      <vt:lpstr>МУТАЦИОННЫЙ ПРОЦЕСС</vt:lpstr>
      <vt:lpstr>ПОПУЛЯЦИОННЫЕ ВОЛНЫ </vt:lpstr>
      <vt:lpstr>Слайд 30</vt:lpstr>
      <vt:lpstr>ДРЕЙФ ГЕНОВ</vt:lpstr>
      <vt:lpstr>«Только весенние воды нахлынут, и без того они сотнями гинут…»                                    Некрасов</vt:lpstr>
      <vt:lpstr>Слайд 33</vt:lpstr>
      <vt:lpstr>  Эффект основателя – другая причина дрейфа генов.  При этом несколько особей (или даже одна, но беременная) заселяют новое место </vt:lpstr>
      <vt:lpstr>Слайд 35</vt:lpstr>
      <vt:lpstr>Пример эффекта основателя у человека:</vt:lpstr>
      <vt:lpstr>Частота аллеля В по системе групп крови АВ0 в популяциях людей </vt:lpstr>
      <vt:lpstr>ИЗОЛЯЦИЯ</vt:lpstr>
      <vt:lpstr>Слайд 39</vt:lpstr>
      <vt:lpstr>Слайд 40</vt:lpstr>
      <vt:lpstr>экологическая изоляция</vt:lpstr>
      <vt:lpstr>Слайд 42</vt:lpstr>
      <vt:lpstr>Еще пример экологической изоляции: Сорняк большой погремок: возникли 2 расы по срокам цветения – до и после покоса. У рас цветки разного оттенка.</vt:lpstr>
      <vt:lpstr>Слайд 44</vt:lpstr>
      <vt:lpstr>Виды репродуктивной изоляции</vt:lpstr>
      <vt:lpstr>Изоляция у человека</vt:lpstr>
      <vt:lpstr>Таким образом, в ходе микроэволюции:</vt:lpstr>
      <vt:lpstr>Слайд 48</vt:lpstr>
      <vt:lpstr>Слайд 49</vt:lpstr>
      <vt:lpstr>Слайд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завуч</dc:creator>
  <cp:lastModifiedBy>женя</cp:lastModifiedBy>
  <cp:revision>66</cp:revision>
  <cp:lastPrinted>1601-01-01T00:00:00Z</cp:lastPrinted>
  <dcterms:created xsi:type="dcterms:W3CDTF">2009-10-05T14:14:26Z</dcterms:created>
  <dcterms:modified xsi:type="dcterms:W3CDTF">2020-04-06T09:05:26Z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