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59" r:id="rId5"/>
    <p:sldId id="257" r:id="rId6"/>
    <p:sldId id="268" r:id="rId7"/>
    <p:sldId id="269" r:id="rId8"/>
    <p:sldId id="258" r:id="rId9"/>
    <p:sldId id="260" r:id="rId10"/>
    <p:sldId id="266" r:id="rId11"/>
    <p:sldId id="262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5741"/>
    <a:srgbClr val="00FF00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56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6644" y="2000246"/>
            <a:ext cx="1667089" cy="2278798"/>
          </a:xfrm>
          <a:prstGeom prst="rect">
            <a:avLst/>
          </a:prstGeom>
        </p:spPr>
      </p:pic>
      <p:pic>
        <p:nvPicPr>
          <p:cNvPr id="13" name="Рисунок 12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555" y="2809963"/>
            <a:ext cx="1214446" cy="1807148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387762">
            <a:off x="447663" y="2565130"/>
            <a:ext cx="1894927" cy="1715169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5286380" y="2428874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020653" y="3173932"/>
            <a:ext cx="1912205" cy="173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99653" y="2285998"/>
            <a:ext cx="1614827" cy="2207360"/>
          </a:xfrm>
          <a:prstGeom prst="rect">
            <a:avLst/>
          </a:prstGeom>
        </p:spPr>
      </p:pic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072198" y="3214692"/>
            <a:ext cx="1166438" cy="1735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5929322" y="2857502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505055" y="3370733"/>
            <a:ext cx="1584237" cy="1433952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4929190" y="3571882"/>
            <a:ext cx="942459" cy="1402419"/>
          </a:xfrm>
          <a:prstGeom prst="rect">
            <a:avLst/>
          </a:prstGeom>
        </p:spPr>
      </p:pic>
      <p:pic>
        <p:nvPicPr>
          <p:cNvPr id="9" name="Рисунок 8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57422" y="3286130"/>
            <a:ext cx="1385159" cy="1732403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142844" y="3143254"/>
            <a:ext cx="1411049" cy="192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30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uploads/posts/2015-09/1441370480_sports-school-boy-set.jpg" TargetMode="External"/><Relationship Id="rId7" Type="http://schemas.openxmlformats.org/officeDocument/2006/relationships/hyperlink" Target="http://cdn.bolshoyvopros.ru/files/users/images/fc/c8/fcc8a1a17b410f4f505f82bbc5f355db.jpg" TargetMode="External"/><Relationship Id="rId2" Type="http://schemas.openxmlformats.org/officeDocument/2006/relationships/hyperlink" Target="http://&#1082;&#1072;&#1088;&#1090;&#1080;&#1085;&#1082;&#1080;.cc/img/2/9/0/29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ovayagazeta-ug.ru/system/files/styles/body_main_img_720/private/news/05-2016/noaa-walrus22.jpg?itok=RAP6NscR" TargetMode="External"/><Relationship Id="rId5" Type="http://schemas.openxmlformats.org/officeDocument/2006/relationships/hyperlink" Target="http://img-fotki.yandex.ru/get/4119/132352990.da/0_98f4d_9c9c18e_S.png" TargetMode="External"/><Relationship Id="rId4" Type="http://schemas.openxmlformats.org/officeDocument/2006/relationships/hyperlink" Target="http://wallpaperscraft.ru/image/slon_belyy_fon_bolshoy_78677_800x60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9163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УМЕЙ ПРЕДУПРЕЖДАТЬ </a:t>
            </a:r>
            <a:r>
              <a:rPr lang="ru-RU" sz="32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БОЛЕЗНИ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(для группы 6)</a:t>
            </a:r>
            <a:endParaRPr lang="ru-RU" sz="24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95486"/>
            <a:ext cx="7416824" cy="5232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000000"/>
              </a:buClr>
            </a:pPr>
            <a:endParaRPr lang="ru-RU" altLang="ru-RU" dirty="0" smtClean="0"/>
          </a:p>
          <a:p>
            <a:pPr algn="ctr">
              <a:spcBef>
                <a:spcPct val="0"/>
              </a:spcBef>
              <a:buClr>
                <a:srgbClr val="000000"/>
              </a:buClr>
            </a:pPr>
            <a:r>
              <a:rPr lang="ru-RU" altLang="ru-RU" sz="1600" dirty="0" smtClean="0"/>
              <a:t>Государственное  </a:t>
            </a:r>
            <a:r>
              <a:rPr lang="ru-RU" altLang="ru-RU" sz="1600" dirty="0"/>
              <a:t>бюджетное  учреждение  дополнительного  образования    Центр  дополнительного образования «</a:t>
            </a:r>
            <a:r>
              <a:rPr lang="ru-RU" altLang="ru-RU" sz="1600" dirty="0" err="1"/>
              <a:t>ЭкоМир</a:t>
            </a:r>
            <a:r>
              <a:rPr lang="ru-RU" altLang="ru-RU" sz="1600" dirty="0"/>
              <a:t>» Липецкой области </a:t>
            </a:r>
            <a:br>
              <a:rPr lang="ru-RU" altLang="ru-RU" sz="1600" dirty="0"/>
            </a:br>
            <a:endParaRPr lang="ru-RU" alt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443958"/>
            <a:ext cx="25202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dirty="0"/>
              <a:t>Белоусова И.В.-педагог д/о                                                                                  объединение «</a:t>
            </a:r>
            <a:r>
              <a:rPr lang="ru-RU" altLang="ru-RU" sz="1400" dirty="0" err="1"/>
              <a:t>Экознайка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33950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Ключ к тесту: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24000" y="1347614"/>
          <a:ext cx="6432377" cy="15841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8911"/>
                <a:gridCol w="918911"/>
                <a:gridCol w="918911"/>
                <a:gridCol w="918911"/>
                <a:gridCol w="918911"/>
                <a:gridCol w="918911"/>
                <a:gridCol w="918911"/>
              </a:tblGrid>
              <a:tr h="50230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А</a:t>
                      </a:r>
                      <a:r>
                        <a:rPr lang="ru-RU" sz="2000" baseline="0" dirty="0" smtClean="0"/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А2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А3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А4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В1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В2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С1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957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/>
                        <a:t> 1,2,3</a:t>
                      </a:r>
                      <a:endParaRPr lang="ru-RU" sz="2000" b="1" dirty="0"/>
                    </a:p>
                  </a:txBody>
                  <a:tcPr/>
                </a:tc>
              </a:tr>
              <a:tr h="5023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9900"/>
                          </a:solidFill>
                        </a:rPr>
                        <a:t>    1б.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9900"/>
                          </a:solidFill>
                        </a:rPr>
                        <a:t>   1б.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9900"/>
                          </a:solidFill>
                        </a:rPr>
                        <a:t>    1б.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9900"/>
                          </a:solidFill>
                        </a:rPr>
                        <a:t>  1б.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9900"/>
                          </a:solidFill>
                        </a:rPr>
                        <a:t>   2б.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     2б.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</a:t>
                      </a:r>
                      <a:r>
                        <a:rPr lang="ru-RU" sz="2000" b="1" dirty="0" smtClean="0">
                          <a:solidFill>
                            <a:srgbClr val="009900"/>
                          </a:solidFill>
                        </a:rPr>
                        <a:t>3б.</a:t>
                      </a:r>
                      <a:endParaRPr lang="ru-RU" sz="20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19548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Ссылки на интернет-ресурсы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643758"/>
            <a:ext cx="5472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Ссылки на интернет-ресурсы</a:t>
            </a:r>
          </a:p>
          <a:p>
            <a:pPr algn="ctr"/>
            <a:r>
              <a:rPr lang="en-US" sz="1100" dirty="0" smtClean="0">
                <a:hlinkClick r:id="rId2"/>
              </a:rPr>
              <a:t>http://</a:t>
            </a:r>
            <a:r>
              <a:rPr lang="ru-RU" sz="1100" dirty="0" smtClean="0">
                <a:hlinkClick r:id="rId2"/>
              </a:rPr>
              <a:t>картинки.</a:t>
            </a:r>
            <a:r>
              <a:rPr lang="en-US" sz="1100" dirty="0" smtClean="0">
                <a:hlinkClick r:id="rId2"/>
              </a:rPr>
              <a:t>cc/</a:t>
            </a:r>
            <a:r>
              <a:rPr lang="en-US" sz="1100" dirty="0" err="1" smtClean="0">
                <a:hlinkClick r:id="rId2"/>
              </a:rPr>
              <a:t>img</a:t>
            </a:r>
            <a:r>
              <a:rPr lang="en-US" sz="1100" dirty="0" smtClean="0">
                <a:hlinkClick r:id="rId2"/>
              </a:rPr>
              <a:t>/2/9/0/2901.jpg</a:t>
            </a:r>
            <a:endParaRPr lang="ru-RU" sz="1100" dirty="0" smtClean="0"/>
          </a:p>
          <a:p>
            <a:pPr algn="ctr"/>
            <a:r>
              <a:rPr lang="en-US" sz="1100" dirty="0" smtClean="0">
                <a:hlinkClick r:id="rId3"/>
              </a:rPr>
              <a:t>http://detsad-kitty.ru/uploads/posts/2015-09/1441370480_sports-school-boy-set.jpg</a:t>
            </a:r>
            <a:r>
              <a:rPr lang="ru-RU" sz="1100" dirty="0" smtClean="0"/>
              <a:t>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83518"/>
            <a:ext cx="56886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4"/>
              </a:rPr>
              <a:t>http://wallpaperscraft.ru/image/slon_belyy_fon_bolshoy_78677_800x600.jpg</a:t>
            </a:r>
            <a:r>
              <a:rPr lang="ru-RU" sz="1100" dirty="0" smtClean="0"/>
              <a:t> - слон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99542"/>
            <a:ext cx="5670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5"/>
              </a:rPr>
              <a:t>http://img-fotki.yandex.ru/get/4119/132352990.da/0_98f4d_9c9c18e_S.png</a:t>
            </a:r>
            <a:r>
              <a:rPr lang="ru-RU" sz="1100" dirty="0" smtClean="0"/>
              <a:t> - белый медведь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915566"/>
            <a:ext cx="8280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6"/>
              </a:rPr>
              <a:t>http://novayagazeta-ug.ru/system/files/styles/body_main_img_720/private/news/05-2016/noaa-walrus22.jpg?itok=RAP6NscR</a:t>
            </a:r>
            <a:r>
              <a:rPr lang="ru-RU" sz="1100" dirty="0" smtClean="0"/>
              <a:t> - морж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131590"/>
            <a:ext cx="6390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7"/>
              </a:rPr>
              <a:t>http://cdn.bolshoyvopros.ru/files/users/images/fc/c8/fcc8a1a17b410f4f505f82bbc5f355db.jpg</a:t>
            </a:r>
            <a:r>
              <a:rPr lang="ru-RU" sz="1100" dirty="0" smtClean="0"/>
              <a:t> - пингвин</a:t>
            </a:r>
            <a:endParaRPr lang="ru-RU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71093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Все вопросы и задания разделены на три уровня сложности: уровень А – базовый, уровень В – средней сложности, уровень С – повышенной сложности. Задания уровней А и В предполагают один верный ответ, в заданиях уровня С может быть как один, так и несколько правильных ответов.</a:t>
            </a:r>
          </a:p>
          <a:p>
            <a:r>
              <a:rPr lang="ru-RU" b="1" dirty="0" smtClean="0"/>
              <a:t>   Рекомендации по оцениванию результатов:</a:t>
            </a:r>
          </a:p>
          <a:p>
            <a:r>
              <a:rPr lang="ru-RU" dirty="0" smtClean="0"/>
              <a:t>Каждое верно выполненное задание </a:t>
            </a:r>
            <a:endParaRPr lang="en-US" dirty="0" smtClean="0"/>
          </a:p>
          <a:p>
            <a:r>
              <a:rPr lang="ru-RU" dirty="0" smtClean="0"/>
              <a:t>уровня А оценивается в 1 балл, </a:t>
            </a:r>
          </a:p>
          <a:p>
            <a:r>
              <a:rPr lang="ru-RU" dirty="0" smtClean="0"/>
              <a:t>уровня В – </a:t>
            </a:r>
            <a:r>
              <a:rPr lang="ru-RU" dirty="0" err="1" smtClean="0"/>
              <a:t>в</a:t>
            </a:r>
            <a:r>
              <a:rPr lang="ru-RU" dirty="0" smtClean="0"/>
              <a:t> 2 балла, </a:t>
            </a:r>
          </a:p>
          <a:p>
            <a:r>
              <a:rPr lang="ru-RU" dirty="0" smtClean="0"/>
              <a:t>уровня С – в 3 балла.</a:t>
            </a:r>
          </a:p>
          <a:p>
            <a:r>
              <a:rPr lang="ru-RU" dirty="0" smtClean="0"/>
              <a:t>80 – 100% - оценка «5»;</a:t>
            </a:r>
          </a:p>
          <a:p>
            <a:r>
              <a:rPr lang="ru-RU" dirty="0" smtClean="0"/>
              <a:t>60 – 80%  -  оценка «4»;</a:t>
            </a:r>
          </a:p>
          <a:p>
            <a:r>
              <a:rPr lang="ru-RU" dirty="0" smtClean="0"/>
              <a:t>40 – 60%  -  оценка «3»;</a:t>
            </a:r>
          </a:p>
          <a:p>
            <a:r>
              <a:rPr lang="ru-RU" dirty="0" smtClean="0"/>
              <a:t>0   -  40%  - оценка «2».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67494"/>
            <a:ext cx="648072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 нужно делать, чтобы не простужаться?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А1</a:t>
            </a:r>
            <a:endParaRPr lang="ru-RU" sz="2000" b="1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907704" y="987574"/>
            <a:ext cx="4176464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много есть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907704" y="1707654"/>
            <a:ext cx="4176464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много спать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907704" y="2355726"/>
            <a:ext cx="4176464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закаляться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1187624" y="2355726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187624" y="3003798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1907704" y="3003798"/>
            <a:ext cx="4176464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тепло одеваться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907704" y="2427734"/>
            <a:ext cx="410445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бактерии и вирусы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1907704" y="3147814"/>
            <a:ext cx="410445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ядовитые растения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7624" y="267494"/>
            <a:ext cx="770485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Кто является возбудителем инфекционных болезней?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А2</a:t>
            </a:r>
            <a:endParaRPr lang="ru-RU" sz="2000" b="1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907704" y="987574"/>
            <a:ext cx="410445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животные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907704" y="1707654"/>
            <a:ext cx="410445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заболевшие люди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187624" y="242773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1187624" y="314781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1907704" y="2427734"/>
            <a:ext cx="482453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чтобы руки были красивыми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1907704" y="3147814"/>
            <a:ext cx="482453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чтобы не расстраивать родителей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7624" y="267494"/>
            <a:ext cx="554461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Почему надо чаще мыть руки?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А3</a:t>
            </a:r>
            <a:endParaRPr lang="ru-RU" sz="2000" b="1" dirty="0"/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1907704" y="1707654"/>
            <a:ext cx="4176464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чтобы сохранить кожу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1907704" y="987574"/>
            <a:ext cx="4176464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чтобы не заболеть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1187624" y="242773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1187624" y="314781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907704" y="1635646"/>
            <a:ext cx="4104456" cy="648072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чувствительность к некоторым веществам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1907704" y="3147814"/>
            <a:ext cx="410445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травма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7624" y="267494"/>
            <a:ext cx="554461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 такое аллергия?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r>
              <a:rPr lang="en-US" sz="2000" b="1" dirty="0" smtClean="0"/>
              <a:t>4</a:t>
            </a:r>
            <a:endParaRPr lang="ru-RU" sz="2000" b="1" dirty="0"/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1907704" y="987574"/>
            <a:ext cx="410445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инфекционное заболевание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907704" y="2427734"/>
            <a:ext cx="410445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простудное заболевание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187624" y="242773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1187624" y="314781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1907704" y="2427734"/>
            <a:ext cx="4752528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спать зимой с открытым окном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1907704" y="3147814"/>
            <a:ext cx="4752528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всё время гулять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7624" y="267494"/>
            <a:ext cx="554461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Как закаляться с помощью воздуха?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В1</a:t>
            </a:r>
            <a:endParaRPr lang="ru-RU" sz="2000" b="1" dirty="0"/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1907704" y="1707654"/>
            <a:ext cx="4752528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глубоко дышать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1907704" y="987574"/>
            <a:ext cx="590465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делать зарядку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при открытой форточке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1187624" y="242773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1187624" y="314781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267494"/>
            <a:ext cx="698477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Какое животное стало символом закаливания?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В2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3688" y="2859782"/>
            <a:ext cx="5760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896" y="2859782"/>
            <a:ext cx="5760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80312" y="2859782"/>
            <a:ext cx="5760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6146" name="Picture 2" descr="http://wallpaperscraft.ru/image/slon_belyy_fon_bolshoy_78677_800x600.jpg"/>
          <p:cNvPicPr>
            <a:picLocks noChangeAspect="1" noChangeArrowheads="1"/>
          </p:cNvPicPr>
          <p:nvPr/>
        </p:nvPicPr>
        <p:blipFill>
          <a:blip r:embed="rId2" cstate="print"/>
          <a:srcRect l="13235"/>
          <a:stretch>
            <a:fillRect/>
          </a:stretch>
        </p:blipFill>
        <p:spPr bwMode="auto">
          <a:xfrm flipH="1">
            <a:off x="1259632" y="1275606"/>
            <a:ext cx="1656184" cy="12961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148" name="Picture 4" descr="http://img-fotki.yandex.ru/get/4119/132352990.da/0_98f4d_9c9c18e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75606"/>
            <a:ext cx="1677861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52" name="Picture 8" descr="http://cdn.bolshoyvopros.ru/files/users/images/fc/c8/fcc8a1a17b410f4f505f82bbc5f355db.jpg"/>
          <p:cNvPicPr>
            <a:picLocks noChangeAspect="1" noChangeArrowheads="1"/>
          </p:cNvPicPr>
          <p:nvPr/>
        </p:nvPicPr>
        <p:blipFill>
          <a:blip r:embed="rId4" cstate="print"/>
          <a:srcRect t="7758" r="15217" b="6906"/>
          <a:stretch>
            <a:fillRect/>
          </a:stretch>
        </p:blipFill>
        <p:spPr bwMode="auto">
          <a:xfrm flipH="1">
            <a:off x="6732240" y="1275606"/>
            <a:ext cx="1656184" cy="12961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150" name="Picture 6" descr="http://novayagazeta-ug.ru/system/files/styles/body_main_img_720/private/news/05-2016/noaa-walrus22.jpg?itok=RAP6NscR"/>
          <p:cNvPicPr>
            <a:picLocks noChangeAspect="1" noChangeArrowheads="1"/>
          </p:cNvPicPr>
          <p:nvPr/>
        </p:nvPicPr>
        <p:blipFill>
          <a:blip r:embed="rId5" cstate="print"/>
          <a:srcRect l="14533" r="6987"/>
          <a:stretch>
            <a:fillRect/>
          </a:stretch>
        </p:blipFill>
        <p:spPr bwMode="auto">
          <a:xfrm>
            <a:off x="4932040" y="1275606"/>
            <a:ext cx="1656184" cy="12961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5508104" y="2859782"/>
            <a:ext cx="5760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87624" y="267494"/>
            <a:ext cx="770485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Что может стать причиной инфекционных болезней?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323528" y="195486"/>
            <a:ext cx="720080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С1</a:t>
            </a:r>
            <a:endParaRPr lang="ru-RU" sz="2000" b="1" dirty="0"/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907704" y="2427734"/>
            <a:ext cx="338437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испорченная пища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87624" y="98757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1187624" y="170765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1187624" y="242773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187624" y="314781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1907704" y="3147814"/>
            <a:ext cx="338437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простуда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1907704" y="987574"/>
            <a:ext cx="338437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грязные руки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с одним вырезанным скругленным углом 13"/>
          <p:cNvSpPr/>
          <p:nvPr/>
        </p:nvSpPr>
        <p:spPr>
          <a:xfrm>
            <a:off x="1907704" y="1707654"/>
            <a:ext cx="3384376" cy="504056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вещи больного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F41A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403</Words>
  <Application>Microsoft Office PowerPoint</Application>
  <PresentationFormat>Экран (16:9)</PresentationFormat>
  <Paragraphs>111</Paragraphs>
  <Slides>11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ПК</cp:lastModifiedBy>
  <cp:revision>38</cp:revision>
  <dcterms:created xsi:type="dcterms:W3CDTF">2016-06-03T14:12:26Z</dcterms:created>
  <dcterms:modified xsi:type="dcterms:W3CDTF">2020-04-20T16:27:21Z</dcterms:modified>
</cp:coreProperties>
</file>