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5" r:id="rId2"/>
    <p:sldId id="256" r:id="rId3"/>
    <p:sldId id="272" r:id="rId4"/>
    <p:sldId id="273" r:id="rId5"/>
    <p:sldId id="289" r:id="rId6"/>
    <p:sldId id="274" r:id="rId7"/>
    <p:sldId id="275" r:id="rId8"/>
    <p:sldId id="276" r:id="rId9"/>
    <p:sldId id="277" r:id="rId10"/>
    <p:sldId id="290" r:id="rId11"/>
    <p:sldId id="280" r:id="rId12"/>
    <p:sldId id="281" r:id="rId13"/>
    <p:sldId id="282" r:id="rId14"/>
    <p:sldId id="283" r:id="rId15"/>
    <p:sldId id="291" r:id="rId16"/>
    <p:sldId id="284" r:id="rId17"/>
    <p:sldId id="285" r:id="rId18"/>
    <p:sldId id="293" r:id="rId19"/>
    <p:sldId id="292" r:id="rId20"/>
    <p:sldId id="287" r:id="rId21"/>
    <p:sldId id="288" r:id="rId22"/>
    <p:sldId id="294" r:id="rId23"/>
    <p:sldId id="295" r:id="rId24"/>
    <p:sldId id="296" r:id="rId25"/>
    <p:sldId id="316" r:id="rId26"/>
    <p:sldId id="297" r:id="rId27"/>
    <p:sldId id="300" r:id="rId28"/>
    <p:sldId id="301" r:id="rId29"/>
    <p:sldId id="302" r:id="rId30"/>
    <p:sldId id="304" r:id="rId31"/>
    <p:sldId id="324" r:id="rId32"/>
    <p:sldId id="309" r:id="rId33"/>
    <p:sldId id="311" r:id="rId34"/>
    <p:sldId id="319" r:id="rId35"/>
    <p:sldId id="310" r:id="rId36"/>
    <p:sldId id="313" r:id="rId37"/>
    <p:sldId id="314" r:id="rId38"/>
    <p:sldId id="315" r:id="rId39"/>
    <p:sldId id="318" r:id="rId40"/>
    <p:sldId id="323" r:id="rId41"/>
    <p:sldId id="320" r:id="rId42"/>
    <p:sldId id="321" r:id="rId43"/>
    <p:sldId id="322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00"/>
    <a:srgbClr val="FFCC00"/>
    <a:srgbClr val="FFFF66"/>
    <a:srgbClr val="FFCCCC"/>
    <a:srgbClr val="00FFFF"/>
    <a:srgbClr val="CC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606D4-10EE-4006-AFAA-6B4BC70E9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B10CF-7E86-424C-A11F-63C47C107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945B0-1035-4B22-AD98-F0F03F768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47D4B-A4FD-4EC1-AB9A-C9BEE1130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A1816-A3BE-4AD9-A37F-02C65CE68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A0F9E-1B1D-4587-BFF9-4E93EFC8F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84012-6A92-4065-B2F5-DFAA5D024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BE946-7AF8-4C6A-959E-6D05537F6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E671C-7D8A-4D11-BE2C-C828540CD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7BD1A-7E28-4467-A99A-078262B08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86AF3-E4A1-494C-8C14-637FBD5A5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A460A-47E1-4131-9203-D9DD4F337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7902B-4694-443C-B16D-C60A995B8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10C99-EC0E-4167-982C-FF2CC4442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2F23F-03CF-4E0A-954E-67C55A0BD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D4985-4F0D-4FAC-BEE6-71C6FDAA3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18F2AC8B-DC29-4C43-BA2D-BA63DC87A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543956" cy="6483377"/>
          </a:xfrm>
        </p:spPr>
        <p:txBody>
          <a:bodyPr/>
          <a:lstStyle/>
          <a:p>
            <a:pPr algn="ctr"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учреждение дополнительного образования Центр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 «ЭкоМир» Липецкой области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­­­­­­­­­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дополнительная общеразвивающая общеобразовательная программа естественнонаучной направленности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«Учим химию»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Известь. Кислота. Зола. Торф. Органические удобрения. Минеральные удобрения. Элементы питания растений</a:t>
            </a:r>
          </a:p>
          <a:p>
            <a:pPr algn="ctr"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 год обучения)</a:t>
            </a:r>
          </a:p>
          <a:p>
            <a:pPr algn="ctr"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.0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.2020</a:t>
            </a:r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19:00-19:40 19:50-20:30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реализации программы – очная;</a:t>
            </a:r>
          </a:p>
          <a:p>
            <a:pPr algn="r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обучения – первый;</a:t>
            </a:r>
          </a:p>
          <a:p>
            <a:pPr algn="r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 учащиеся – 13-15 лет. </a:t>
            </a:r>
          </a:p>
          <a:p>
            <a:pPr algn="r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pPr algn="r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Негуляев Е.В.,</a:t>
            </a:r>
          </a:p>
          <a:p>
            <a:pPr algn="r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образования.</a:t>
            </a:r>
          </a:p>
          <a:p>
            <a:pPr algn="ctr"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Липецк – 2020</a:t>
            </a:r>
          </a:p>
          <a:p>
            <a:pPr>
              <a:buNone/>
            </a:pP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16238" y="188913"/>
            <a:ext cx="3527425" cy="503237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0066"/>
                </a:solidFill>
                <a:latin typeface="Comic Sans MS" pitchFamily="66" charset="0"/>
              </a:rPr>
              <a:t>Путаница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81075"/>
            <a:ext cx="2089150" cy="5516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0000FF"/>
                </a:solidFill>
              </a:rPr>
              <a:t>Железо-</a:t>
            </a:r>
          </a:p>
          <a:p>
            <a:pPr eaLnBrk="1" hangingPunct="1">
              <a:buFontTx/>
              <a:buNone/>
            </a:pPr>
            <a:endParaRPr lang="ru-RU" sz="2800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0000FF"/>
                </a:solidFill>
              </a:rPr>
              <a:t> Марганец-</a:t>
            </a:r>
          </a:p>
          <a:p>
            <a:pPr eaLnBrk="1" hangingPunct="1">
              <a:buFontTx/>
              <a:buNone/>
            </a:pPr>
            <a:endParaRPr lang="ru-RU" sz="2800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0000FF"/>
                </a:solidFill>
              </a:rPr>
              <a:t> Медь- </a:t>
            </a:r>
          </a:p>
          <a:p>
            <a:pPr eaLnBrk="1" hangingPunct="1">
              <a:buFontTx/>
              <a:buNone/>
            </a:pPr>
            <a:endParaRPr lang="ru-RU" sz="2800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0000FF"/>
                </a:solidFill>
              </a:rPr>
              <a:t>Цинк-</a:t>
            </a:r>
          </a:p>
          <a:p>
            <a:pPr eaLnBrk="1" hangingPunct="1">
              <a:buFontTx/>
              <a:buNone/>
            </a:pPr>
            <a:endParaRPr lang="ru-RU" sz="2800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0000FF"/>
                </a:solidFill>
              </a:rPr>
              <a:t>Молибден-</a:t>
            </a:r>
            <a:r>
              <a:rPr lang="ru-RU" sz="2800" smtClean="0"/>
              <a:t> 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2268538" y="1196975"/>
            <a:ext cx="6346825" cy="5068888"/>
          </a:xfrm>
        </p:spPr>
        <p:txBody>
          <a:bodyPr/>
          <a:lstStyle/>
          <a:p>
            <a:pPr eaLnBrk="1" hangingPunct="1"/>
            <a:r>
              <a:rPr lang="ru-RU" smtClean="0"/>
              <a:t>Нужен для нормального роста растений.</a:t>
            </a:r>
          </a:p>
          <a:p>
            <a:pPr eaLnBrk="1" hangingPunct="1"/>
            <a:r>
              <a:rPr lang="ru-RU" smtClean="0"/>
              <a:t>Участвует в процессе дыхания.</a:t>
            </a:r>
          </a:p>
          <a:p>
            <a:pPr eaLnBrk="1" hangingPunct="1"/>
            <a:r>
              <a:rPr lang="ru-RU" smtClean="0"/>
              <a:t>Нужен для развития листового аппарата </a:t>
            </a:r>
          </a:p>
          <a:p>
            <a:pPr eaLnBrk="1" hangingPunct="1"/>
            <a:r>
              <a:rPr lang="ru-RU" smtClean="0"/>
              <a:t>Нужна для правильного развития.</a:t>
            </a:r>
          </a:p>
          <a:p>
            <a:pPr eaLnBrk="1" hangingPunct="1"/>
            <a:r>
              <a:rPr lang="ru-RU" smtClean="0"/>
              <a:t>Недостаток сказывается на росте.</a:t>
            </a:r>
          </a:p>
        </p:txBody>
      </p:sp>
      <p:sp>
        <p:nvSpPr>
          <p:cNvPr id="58373" name="AutoShape 5"/>
          <p:cNvSpPr>
            <a:spLocks noChangeArrowheads="1"/>
          </p:cNvSpPr>
          <p:nvPr/>
        </p:nvSpPr>
        <p:spPr bwMode="auto">
          <a:xfrm>
            <a:off x="179388" y="404813"/>
            <a:ext cx="2124075" cy="6192837"/>
          </a:xfrm>
          <a:prstGeom prst="roundRect">
            <a:avLst>
              <a:gd name="adj" fmla="val 16667"/>
            </a:avLst>
          </a:prstGeom>
          <a:solidFill>
            <a:srgbClr val="FF00FF">
              <a:alpha val="23137"/>
            </a:srgbClr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4" name="AutoShape 6"/>
          <p:cNvSpPr>
            <a:spLocks noChangeArrowheads="1"/>
          </p:cNvSpPr>
          <p:nvPr/>
        </p:nvSpPr>
        <p:spPr bwMode="auto">
          <a:xfrm>
            <a:off x="2124075" y="1052513"/>
            <a:ext cx="6335713" cy="5545137"/>
          </a:xfrm>
          <a:prstGeom prst="roundRect">
            <a:avLst>
              <a:gd name="adj" fmla="val 16667"/>
            </a:avLst>
          </a:prstGeom>
          <a:solidFill>
            <a:srgbClr val="3366FF">
              <a:alpha val="41176"/>
            </a:srgbClr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5" name="Oval 7"/>
          <p:cNvSpPr>
            <a:spLocks noChangeArrowheads="1"/>
          </p:cNvSpPr>
          <p:nvPr/>
        </p:nvSpPr>
        <p:spPr bwMode="auto">
          <a:xfrm>
            <a:off x="2051050" y="188913"/>
            <a:ext cx="5113338" cy="719137"/>
          </a:xfrm>
          <a:prstGeom prst="ellipse">
            <a:avLst/>
          </a:prstGeom>
          <a:solidFill>
            <a:srgbClr val="CC99FF">
              <a:alpha val="72940"/>
            </a:srgbClr>
          </a:solidFill>
          <a:ln w="9525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3" grpId="0" animBg="1"/>
      <p:bldP spid="58374" grpId="0" animBg="1"/>
      <p:bldP spid="583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/>
          <a:lstStyle/>
          <a:p>
            <a:pPr eaLnBrk="1" hangingPunct="1"/>
            <a:r>
              <a:rPr lang="ru-RU" dirty="0" smtClean="0"/>
              <a:t>Мочковатая(1) и стержневая(2) корневые системы</a:t>
            </a:r>
          </a:p>
        </p:txBody>
      </p:sp>
      <p:sp>
        <p:nvSpPr>
          <p:cNvPr id="19459" name="Rectangle 11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z="2800" smtClean="0"/>
          </a:p>
        </p:txBody>
      </p:sp>
      <p:sp>
        <p:nvSpPr>
          <p:cNvPr id="19460" name="Rectangle 13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ru-RU" sz="2400" smtClean="0"/>
          </a:p>
        </p:txBody>
      </p:sp>
      <p:pic>
        <p:nvPicPr>
          <p:cNvPr id="39940" name="Picture 4" descr="1_048"/>
          <p:cNvPicPr>
            <a:picLocks noChangeAspect="1" noChangeArrowheads="1"/>
          </p:cNvPicPr>
          <p:nvPr/>
        </p:nvPicPr>
        <p:blipFill>
          <a:blip r:embed="rId2"/>
          <a:srcRect r="80023" b="1384"/>
          <a:stretch>
            <a:fillRect/>
          </a:stretch>
        </p:blipFill>
        <p:spPr bwMode="auto">
          <a:xfrm>
            <a:off x="214282" y="1500174"/>
            <a:ext cx="2887688" cy="515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Picture 14" descr="1_04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l="83090" t="864" r="-3763" b="-5879"/>
          <a:stretch>
            <a:fillRect/>
          </a:stretch>
        </p:blipFill>
        <p:spPr>
          <a:xfrm>
            <a:off x="5643570" y="1643050"/>
            <a:ext cx="1977049" cy="50260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Рост корневых волосков</a:t>
            </a:r>
          </a:p>
        </p:txBody>
      </p:sp>
      <p:pic>
        <p:nvPicPr>
          <p:cNvPr id="40966" name="Picture 6" descr="1_04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0493" t="44701" r="16743" b="-655"/>
          <a:stretch>
            <a:fillRect/>
          </a:stretch>
        </p:blipFill>
        <p:spPr>
          <a:xfrm>
            <a:off x="1763713" y="1412875"/>
            <a:ext cx="6480175" cy="4537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Изображение корневых волосков</a:t>
            </a:r>
          </a:p>
        </p:txBody>
      </p:sp>
      <p:pic>
        <p:nvPicPr>
          <p:cNvPr id="41994" name="Picture 10" descr="1_04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7870" t="1003" r="16743" b="57033"/>
          <a:stretch>
            <a:fillRect/>
          </a:stretch>
        </p:blipFill>
        <p:spPr>
          <a:xfrm>
            <a:off x="1835150" y="1844675"/>
            <a:ext cx="5473700" cy="42306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Поперечный срез корня</a:t>
            </a:r>
          </a:p>
        </p:txBody>
      </p:sp>
      <p:pic>
        <p:nvPicPr>
          <p:cNvPr id="22531" name="Picture 6" descr="1_04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368" t="1003" r="41241"/>
          <a:stretch>
            <a:fillRect/>
          </a:stretch>
        </p:blipFill>
        <p:spPr>
          <a:xfrm>
            <a:off x="2714612" y="1928802"/>
            <a:ext cx="3736966" cy="470119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Корневое давление </a:t>
            </a:r>
          </a:p>
        </p:txBody>
      </p:sp>
      <p:pic>
        <p:nvPicPr>
          <p:cNvPr id="23555" name="Picture 6" descr="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714500"/>
            <a:ext cx="7632700" cy="4930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250825" y="692150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FF00"/>
                </a:solidFill>
              </a:rPr>
              <a:t>Тип питания</a:t>
            </a:r>
          </a:p>
        </p:txBody>
      </p: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250825" y="1700213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FF00"/>
                </a:solidFill>
              </a:rPr>
              <a:t>Орган</a:t>
            </a:r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250825" y="2781300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FF00"/>
                </a:solidFill>
              </a:rPr>
              <a:t>Ткань</a:t>
            </a:r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250825" y="4292600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FF00"/>
                </a:solidFill>
              </a:rPr>
              <a:t>Клетки</a:t>
            </a:r>
          </a:p>
        </p:txBody>
      </p:sp>
      <p:sp>
        <p:nvSpPr>
          <p:cNvPr id="24582" name="Text Box 9"/>
          <p:cNvSpPr txBox="1">
            <a:spLocks noChangeArrowheads="1"/>
          </p:cNvSpPr>
          <p:nvPr/>
        </p:nvSpPr>
        <p:spPr bwMode="auto">
          <a:xfrm>
            <a:off x="250825" y="5445125"/>
            <a:ext cx="266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FF00"/>
                </a:solidFill>
              </a:rPr>
              <a:t>Вещества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3851275" y="692150"/>
            <a:ext cx="482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FFFF"/>
                </a:solidFill>
              </a:rPr>
              <a:t>Почвенное   (минеральное)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3924300" y="1844675"/>
            <a:ext cx="309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FFFF"/>
                </a:solidFill>
              </a:rPr>
              <a:t>Корень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3924300" y="2781300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FFFF"/>
                </a:solidFill>
              </a:rPr>
              <a:t>Всасывающая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4067175" y="4292600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FFFF"/>
                </a:solidFill>
              </a:rPr>
              <a:t>Корневые волоски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4140200" y="5589588"/>
            <a:ext cx="4608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FFFF"/>
                </a:solidFill>
              </a:rPr>
              <a:t>Вода и минеральные соли</a:t>
            </a:r>
          </a:p>
        </p:txBody>
      </p:sp>
      <p:sp>
        <p:nvSpPr>
          <p:cNvPr id="44048" name="AutoShape 16"/>
          <p:cNvSpPr>
            <a:spLocks noChangeArrowheads="1"/>
          </p:cNvSpPr>
          <p:nvPr/>
        </p:nvSpPr>
        <p:spPr bwMode="auto">
          <a:xfrm>
            <a:off x="2484438" y="765175"/>
            <a:ext cx="1295400" cy="4318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49" name="AutoShape 17"/>
          <p:cNvSpPr>
            <a:spLocks noChangeArrowheads="1"/>
          </p:cNvSpPr>
          <p:nvPr/>
        </p:nvSpPr>
        <p:spPr bwMode="auto">
          <a:xfrm>
            <a:off x="2484438" y="1844675"/>
            <a:ext cx="1295400" cy="4318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50" name="AutoShape 18"/>
          <p:cNvSpPr>
            <a:spLocks noChangeArrowheads="1"/>
          </p:cNvSpPr>
          <p:nvPr/>
        </p:nvSpPr>
        <p:spPr bwMode="auto">
          <a:xfrm>
            <a:off x="2484438" y="2781300"/>
            <a:ext cx="1295400" cy="4318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51" name="AutoShape 19"/>
          <p:cNvSpPr>
            <a:spLocks noChangeArrowheads="1"/>
          </p:cNvSpPr>
          <p:nvPr/>
        </p:nvSpPr>
        <p:spPr bwMode="auto">
          <a:xfrm>
            <a:off x="2484438" y="4365625"/>
            <a:ext cx="1295400" cy="4318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52" name="AutoShape 20"/>
          <p:cNvSpPr>
            <a:spLocks noChangeArrowheads="1"/>
          </p:cNvSpPr>
          <p:nvPr/>
        </p:nvSpPr>
        <p:spPr bwMode="auto">
          <a:xfrm>
            <a:off x="2411413" y="5589588"/>
            <a:ext cx="1295400" cy="4318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2" grpId="0"/>
      <p:bldP spid="44043" grpId="0"/>
      <p:bldP spid="44044" grpId="0"/>
      <p:bldP spid="44045" grpId="0"/>
      <p:bldP spid="44046" grpId="0"/>
      <p:bldP spid="44048" grpId="0" animBg="1"/>
      <p:bldP spid="44049" grpId="0" animBg="1"/>
      <p:bldP spid="44050" grpId="0" animBg="1"/>
      <p:bldP spid="44051" grpId="0" animBg="1"/>
      <p:bldP spid="440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5063" name="Diagram 7"/>
          <p:cNvGraphicFramePr>
            <a:graphicFrameLocks/>
          </p:cNvGraphicFramePr>
          <p:nvPr>
            <p:ph type="dgm" idx="1"/>
          </p:nvPr>
        </p:nvGraphicFramePr>
        <p:xfrm>
          <a:off x="250825" y="187325"/>
          <a:ext cx="8569325" cy="6538913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45075" name="Oval 19"/>
          <p:cNvSpPr>
            <a:spLocks noChangeArrowheads="1"/>
          </p:cNvSpPr>
          <p:nvPr/>
        </p:nvSpPr>
        <p:spPr bwMode="auto">
          <a:xfrm>
            <a:off x="323850" y="4221163"/>
            <a:ext cx="8640763" cy="2376487"/>
          </a:xfrm>
          <a:prstGeom prst="ellipse">
            <a:avLst/>
          </a:prstGeom>
          <a:solidFill>
            <a:srgbClr val="800080">
              <a:alpha val="67058"/>
            </a:srgbClr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5076" name="Picture 20" descr="Рисунок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1363" y="3573463"/>
            <a:ext cx="2182812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5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45063" grpId="0"/>
      <p:bldP spid="4507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e93df446c6e6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0"/>
            <a:ext cx="6985000" cy="66690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Недостаток азота</a:t>
            </a:r>
          </a:p>
        </p:txBody>
      </p:sp>
      <p:pic>
        <p:nvPicPr>
          <p:cNvPr id="26627" name="Picture 6" descr="39-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68413"/>
            <a:ext cx="9144000" cy="55895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FF00"/>
                </a:solidFill>
              </a:rPr>
              <a:t>ПОЧВЕННОЕ ПИТАНИЕ РАСТЕНИЙ</a:t>
            </a:r>
            <a:r>
              <a:rPr lang="ru-RU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CCFF"/>
                </a:solidFill>
              </a:rPr>
              <a:t>Жизнедеятельность организмов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Недостаток калия</a:t>
            </a:r>
          </a:p>
        </p:txBody>
      </p:sp>
      <p:pic>
        <p:nvPicPr>
          <p:cNvPr id="27651" name="Picture 8" descr="калий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62050"/>
            <a:ext cx="9144000" cy="5670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5" name="Picture 5" descr="калий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0663" y="765175"/>
            <a:ext cx="3903662" cy="5360988"/>
          </a:xfrm>
          <a:noFill/>
        </p:spPr>
      </p:pic>
      <p:pic>
        <p:nvPicPr>
          <p:cNvPr id="28676" name="Picture 8" descr="кали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765175"/>
            <a:ext cx="4175125" cy="54721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Недостаток фосфора</a:t>
            </a:r>
          </a:p>
        </p:txBody>
      </p:sp>
      <p:pic>
        <p:nvPicPr>
          <p:cNvPr id="29699" name="Picture 6" descr="фосфор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68413"/>
            <a:ext cx="9144000" cy="55895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3" name="Picture 7" descr="фосфор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788" y="765175"/>
            <a:ext cx="4460875" cy="5832475"/>
          </a:xfrm>
          <a:noFill/>
        </p:spPr>
      </p:pic>
      <p:pic>
        <p:nvPicPr>
          <p:cNvPr id="30724" name="Picture 8" descr="фосфо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412875"/>
            <a:ext cx="4495800" cy="48244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228600" y="2378075"/>
            <a:ext cx="8229600" cy="0"/>
          </a:xfrm>
          <a:prstGeom prst="rect">
            <a:avLst/>
          </a:prstGeom>
          <a:solidFill>
            <a:srgbClr val="55555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8912" name="Group 64"/>
          <p:cNvGraphicFramePr>
            <a:graphicFrameLocks noGrp="1"/>
          </p:cNvGraphicFramePr>
          <p:nvPr/>
        </p:nvGraphicFramePr>
        <p:xfrm>
          <a:off x="0" y="0"/>
          <a:ext cx="9144000" cy="6797676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7318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Виды удобрений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E9EFF"/>
                        </a:gs>
                        <a:gs pos="39999">
                          <a:srgbClr val="85C2FF">
                            <a:alpha val="80001"/>
                          </a:srgbClr>
                        </a:gs>
                        <a:gs pos="70000">
                          <a:srgbClr val="C4D6EB">
                            <a:alpha val="65000"/>
                          </a:srgbClr>
                        </a:gs>
                        <a:gs pos="100000">
                          <a:srgbClr val="FFEBFA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3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Органические удобрения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Минеральные удобрения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18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Образуются в результате жизнедеятельности живых организмов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7999">
                          <a:srgbClr val="99CCFF">
                            <a:alpha val="91000"/>
                          </a:srgbClr>
                        </a:gs>
                        <a:gs pos="36000">
                          <a:srgbClr val="9966FF">
                            <a:alpha val="82000"/>
                          </a:srgbClr>
                        </a:gs>
                        <a:gs pos="61000">
                          <a:srgbClr val="CC99FF">
                            <a:alpha val="69500"/>
                          </a:srgbClr>
                        </a:gs>
                        <a:gs pos="82001">
                          <a:srgbClr val="99CCFF">
                            <a:alpha val="59000"/>
                          </a:srgbClr>
                        </a:gs>
                        <a:gs pos="100000">
                          <a:srgbClr val="CCCCFF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Производят из минеральных веществ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7999">
                          <a:srgbClr val="99CCFF">
                            <a:alpha val="91000"/>
                          </a:srgbClr>
                        </a:gs>
                        <a:gs pos="36000">
                          <a:srgbClr val="9966FF">
                            <a:alpha val="82000"/>
                          </a:srgbClr>
                        </a:gs>
                        <a:gs pos="61000">
                          <a:srgbClr val="CC99FF">
                            <a:alpha val="69500"/>
                          </a:srgbClr>
                        </a:gs>
                        <a:gs pos="82001">
                          <a:srgbClr val="99CCFF">
                            <a:alpha val="59000"/>
                          </a:srgbClr>
                        </a:gs>
                        <a:gs pos="100000">
                          <a:srgbClr val="CCCCFF">
                            <a:alpha val="50000"/>
                          </a:srgb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Макроэлементные удобрения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6AB94">
                            <a:alpha val="50000"/>
                          </a:srgbClr>
                        </a:gs>
                        <a:gs pos="17000">
                          <a:srgbClr val="D4DEFF">
                            <a:alpha val="58500"/>
                          </a:srgbClr>
                        </a:gs>
                        <a:gs pos="47000">
                          <a:srgbClr val="D4DEFF">
                            <a:alpha val="73500"/>
                          </a:srgbClr>
                        </a:gs>
                        <a:gs pos="100000">
                          <a:srgbClr val="8488C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Микроудобрения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6AB94">
                            <a:alpha val="50000"/>
                          </a:srgbClr>
                        </a:gs>
                        <a:gs pos="17000">
                          <a:srgbClr val="D4DEFF">
                            <a:alpha val="58500"/>
                          </a:srgbClr>
                        </a:gs>
                        <a:gs pos="47000">
                          <a:srgbClr val="D4DEFF">
                            <a:alpha val="73500"/>
                          </a:srgbClr>
                        </a:gs>
                        <a:gs pos="100000">
                          <a:srgbClr val="8488C4"/>
                        </a:gs>
                      </a:gsLst>
                      <a:lin ang="5400000" scaled="1"/>
                    </a:gradFill>
                  </a:tcPr>
                </a:tc>
              </a:tr>
              <a:tr h="3394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навоз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птичий помёт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торф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перегной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компост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DEBCF"/>
                        </a:gs>
                        <a:gs pos="50000">
                          <a:srgbClr val="9CB86E">
                            <a:alpha val="75000"/>
                          </a:srgbClr>
                        </a:gs>
                        <a:gs pos="100000">
                          <a:srgbClr val="156B13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азотные удобрения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фосфорные удобрения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калийные удобрения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DEBCF"/>
                        </a:gs>
                        <a:gs pos="50000">
                          <a:srgbClr val="9CB86E">
                            <a:alpha val="75000"/>
                          </a:srgbClr>
                        </a:gs>
                        <a:gs pos="100000">
                          <a:srgbClr val="156B13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группа незаменимых минеральных веществ необходимых для нормальной жизнедеятельности растений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DEBCF"/>
                        </a:gs>
                        <a:gs pos="50000">
                          <a:srgbClr val="9CB86E">
                            <a:alpha val="75000"/>
                          </a:srgbClr>
                        </a:gs>
                        <a:gs pos="100000">
                          <a:srgbClr val="156B13">
                            <a:alpha val="5000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5d7090af263d8cd0bcb75470ce673793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32363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5" descr="10611907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8238" y="0"/>
            <a:ext cx="41957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0" name="Picture 6" descr="organomin_ud_biogumus_5l_2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68638"/>
            <a:ext cx="4500563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1" name="Picture 7" descr="razbr_l116_bi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3157538"/>
            <a:ext cx="4932362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-3668713" y="2584450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-3668713" y="2584450"/>
            <a:ext cx="8229601" cy="0"/>
          </a:xfrm>
          <a:prstGeom prst="rect">
            <a:avLst/>
          </a:prstGeom>
          <a:solidFill>
            <a:srgbClr val="55555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9925" name="Group 53"/>
          <p:cNvGraphicFramePr>
            <a:graphicFrameLocks noGrp="1"/>
          </p:cNvGraphicFramePr>
          <p:nvPr/>
        </p:nvGraphicFramePr>
        <p:xfrm>
          <a:off x="395288" y="260350"/>
          <a:ext cx="8229600" cy="152400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Органические удобрения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Навоз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Птичий помёт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Торф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Компост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810" name="Rectangle 26"/>
          <p:cNvSpPr>
            <a:spLocks noChangeArrowheads="1"/>
          </p:cNvSpPr>
          <p:nvPr/>
        </p:nvSpPr>
        <p:spPr bwMode="auto">
          <a:xfrm>
            <a:off x="0" y="1976438"/>
            <a:ext cx="9144000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Symbol" pitchFamily="18" charset="2"/>
              <a:buNone/>
            </a:pPr>
            <a:r>
              <a:rPr lang="ru-RU" sz="2400">
                <a:solidFill>
                  <a:srgbClr val="00FFFF"/>
                </a:solidFill>
                <a:cs typeface="Times New Roman" pitchFamily="18" charset="0"/>
              </a:rPr>
              <a:t>Содержат питательные вещества в форме органических соединений</a:t>
            </a:r>
            <a:r>
              <a:rPr lang="ru-RU" sz="2400">
                <a:solidFill>
                  <a:srgbClr val="00FFFF"/>
                </a:solidFill>
              </a:rPr>
              <a:t> </a:t>
            </a:r>
            <a:r>
              <a:rPr lang="ru-RU" sz="2400">
                <a:solidFill>
                  <a:srgbClr val="00FFFF"/>
                </a:solidFill>
                <a:cs typeface="Times New Roman" pitchFamily="18" charset="0"/>
              </a:rPr>
              <a:t>растительного и животного происхождения. </a:t>
            </a:r>
          </a:p>
          <a:p>
            <a:pPr>
              <a:buFont typeface="Symbol" pitchFamily="18" charset="2"/>
              <a:buChar char=""/>
            </a:pPr>
            <a:r>
              <a:rPr lang="ru-RU" sz="2400">
                <a:solidFill>
                  <a:srgbClr val="00FFFF"/>
                </a:solidFill>
                <a:cs typeface="Times New Roman" pitchFamily="18" charset="0"/>
              </a:rPr>
              <a:t>Их вносят в почву обычно осенью, разлагаются медленно, и длительное</a:t>
            </a:r>
            <a:r>
              <a:rPr lang="ru-RU" sz="2400">
                <a:solidFill>
                  <a:srgbClr val="00FFFF"/>
                </a:solidFill>
              </a:rPr>
              <a:t> </a:t>
            </a:r>
            <a:r>
              <a:rPr lang="ru-RU" sz="2400">
                <a:solidFill>
                  <a:srgbClr val="00FFFF"/>
                </a:solidFill>
                <a:cs typeface="Times New Roman" pitchFamily="18" charset="0"/>
              </a:rPr>
              <a:t>время могут обеспечивать растения элементами минерального питания. </a:t>
            </a:r>
          </a:p>
          <a:p>
            <a:pPr>
              <a:buFont typeface="Symbol" pitchFamily="18" charset="2"/>
              <a:buChar char=""/>
            </a:pPr>
            <a:r>
              <a:rPr lang="ru-RU" sz="2400">
                <a:solidFill>
                  <a:srgbClr val="00FFFF"/>
                </a:solidFill>
                <a:cs typeface="Times New Roman" pitchFamily="18" charset="0"/>
              </a:rPr>
              <a:t>Являются полными удобрениями, содержат как макроэлементы, так и микроэлементы. </a:t>
            </a:r>
          </a:p>
          <a:p>
            <a:pPr>
              <a:buFont typeface="Symbol" pitchFamily="18" charset="2"/>
              <a:buChar char=""/>
            </a:pPr>
            <a:r>
              <a:rPr lang="ru-RU" sz="2400">
                <a:solidFill>
                  <a:srgbClr val="00FFFF"/>
                </a:solidFill>
                <a:cs typeface="Times New Roman" pitchFamily="18" charset="0"/>
              </a:rPr>
              <a:t>Улучшают физические свойства почвы: повышают структурированность,</a:t>
            </a:r>
            <a:r>
              <a:rPr lang="ru-RU" sz="2400">
                <a:solidFill>
                  <a:srgbClr val="00FFFF"/>
                </a:solidFill>
              </a:rPr>
              <a:t> </a:t>
            </a:r>
            <a:r>
              <a:rPr lang="ru-RU" sz="2400">
                <a:solidFill>
                  <a:srgbClr val="00FFFF"/>
                </a:solidFill>
                <a:cs typeface="Times New Roman" pitchFamily="18" charset="0"/>
              </a:rPr>
              <a:t>увеличивают водопроницаемость, водоудерживающую способность, улучшают аэрацию, тепловой режим,</a:t>
            </a:r>
            <a:r>
              <a:rPr lang="ru-RU" sz="2400">
                <a:solidFill>
                  <a:srgbClr val="00FFFF"/>
                </a:solidFill>
              </a:rPr>
              <a:t> </a:t>
            </a:r>
            <a:r>
              <a:rPr lang="ru-RU" sz="2400">
                <a:solidFill>
                  <a:srgbClr val="00FFFF"/>
                </a:solidFill>
                <a:cs typeface="Times New Roman" pitchFamily="18" charset="0"/>
              </a:rPr>
              <a:t>активизируют деятельность бактерий и других микроорганизмов</a:t>
            </a:r>
            <a:r>
              <a:rPr lang="ru-RU">
                <a:solidFill>
                  <a:srgbClr val="00FFFF"/>
                </a:solidFill>
                <a:cs typeface="Times New Roman" pitchFamily="18" charset="0"/>
              </a:rPr>
              <a:t>. </a:t>
            </a:r>
            <a:endParaRPr lang="ru-RU">
              <a:solidFill>
                <a:srgbClr val="00FFFF"/>
              </a:solidFill>
            </a:endParaRPr>
          </a:p>
          <a:p>
            <a:pPr eaLnBrk="0" hangingPunct="0">
              <a:buFontTx/>
              <a:buChar char="•"/>
            </a:pPr>
            <a:endParaRPr lang="ru-RU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rgbClr val="00FFFF"/>
                </a:solidFill>
              </a:rPr>
              <a:t>Тест. Решите, правильно или неправильно</a:t>
            </a:r>
            <a:br>
              <a:rPr lang="ru-RU" sz="2400" smtClean="0">
                <a:solidFill>
                  <a:srgbClr val="00FFFF"/>
                </a:solidFill>
              </a:rPr>
            </a:br>
            <a:r>
              <a:rPr lang="ru-RU" sz="2400" smtClean="0">
                <a:solidFill>
                  <a:srgbClr val="00FFFF"/>
                </a:solidFill>
              </a:rPr>
              <a:t> то или иное суждение</a:t>
            </a:r>
          </a:p>
        </p:txBody>
      </p:sp>
      <p:graphicFrame>
        <p:nvGraphicFramePr>
          <p:cNvPr id="82986" name="Group 42"/>
          <p:cNvGraphicFramePr>
            <a:graphicFrameLocks noGrp="1"/>
          </p:cNvGraphicFramePr>
          <p:nvPr>
            <p:ph type="tbl" idx="1"/>
          </p:nvPr>
        </p:nvGraphicFramePr>
        <p:xfrm>
          <a:off x="250825" y="1268413"/>
          <a:ext cx="8447088" cy="5329238"/>
        </p:xfrm>
        <a:graphic>
          <a:graphicData uri="http://schemas.openxmlformats.org/drawingml/2006/table">
            <a:tbl>
              <a:tblPr/>
              <a:tblGrid>
                <a:gridCol w="7094538"/>
                <a:gridCol w="1352550"/>
              </a:tblGrid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/>
                          <a:latin typeface="Arial" pitchFamily="34" charset="0"/>
                        </a:rPr>
                        <a:t>1.Корневые волоски находятся на всем протяжении корня.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4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/>
                          <a:latin typeface="Arial" pitchFamily="34" charset="0"/>
                        </a:rPr>
                        <a:t>2.Корневые волоски - это длинные выросты клеток наружного слоя проводящей зоны корня.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/>
                          <a:latin typeface="Arial" pitchFamily="34" charset="0"/>
                        </a:rPr>
                        <a:t>3.Клетки корневого чехлика недолговечны.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/>
                          <a:latin typeface="Arial" pitchFamily="34" charset="0"/>
                        </a:rPr>
                        <a:t>4.Поступление в корень воды и минеральных солей происходит только в зоне всасывания.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99"/>
                          </a:solidFill>
                          <a:effectLst/>
                          <a:latin typeface="Arial" pitchFamily="34" charset="0"/>
                        </a:rPr>
                        <a:t>5. Зона всасывания находится между зоной роста и проводящей зоной корня.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987" name="AutoShape 43"/>
          <p:cNvSpPr>
            <a:spLocks noChangeArrowheads="1"/>
          </p:cNvSpPr>
          <p:nvPr/>
        </p:nvSpPr>
        <p:spPr bwMode="auto">
          <a:xfrm>
            <a:off x="7885113" y="3933825"/>
            <a:ext cx="287337" cy="287338"/>
          </a:xfrm>
          <a:prstGeom prst="plus">
            <a:avLst>
              <a:gd name="adj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990" name="Rectangle 46"/>
          <p:cNvSpPr>
            <a:spLocks noChangeArrowheads="1"/>
          </p:cNvSpPr>
          <p:nvPr/>
        </p:nvSpPr>
        <p:spPr bwMode="auto">
          <a:xfrm>
            <a:off x="7740650" y="1773238"/>
            <a:ext cx="504825" cy="1444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992" name="Rectangle 48"/>
          <p:cNvSpPr>
            <a:spLocks noChangeArrowheads="1"/>
          </p:cNvSpPr>
          <p:nvPr/>
        </p:nvSpPr>
        <p:spPr bwMode="auto">
          <a:xfrm>
            <a:off x="7740650" y="2852738"/>
            <a:ext cx="504825" cy="1444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993" name="AutoShape 49"/>
          <p:cNvSpPr>
            <a:spLocks noChangeArrowheads="1"/>
          </p:cNvSpPr>
          <p:nvPr/>
        </p:nvSpPr>
        <p:spPr bwMode="auto">
          <a:xfrm>
            <a:off x="7885113" y="4941888"/>
            <a:ext cx="287337" cy="287337"/>
          </a:xfrm>
          <a:prstGeom prst="plus">
            <a:avLst>
              <a:gd name="adj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994" name="AutoShape 50"/>
          <p:cNvSpPr>
            <a:spLocks noChangeArrowheads="1"/>
          </p:cNvSpPr>
          <p:nvPr/>
        </p:nvSpPr>
        <p:spPr bwMode="auto">
          <a:xfrm>
            <a:off x="7885113" y="5805488"/>
            <a:ext cx="287337" cy="287337"/>
          </a:xfrm>
          <a:prstGeom prst="plus">
            <a:avLst>
              <a:gd name="adj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87" grpId="0" animBg="1"/>
      <p:bldP spid="82990" grpId="0" animBg="1"/>
      <p:bldP spid="82992" grpId="0" animBg="1"/>
      <p:bldP spid="82993" grpId="0" animBg="1"/>
      <p:bldP spid="8299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322638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smtClean="0"/>
              <a:t>Полив</a:t>
            </a:r>
          </a:p>
          <a:p>
            <a:pPr algn="ctr" eaLnBrk="1" hangingPunct="1">
              <a:buFontTx/>
              <a:buNone/>
            </a:pPr>
            <a:r>
              <a:rPr lang="ru-RU" sz="4000" smtClean="0"/>
              <a:t>растений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188913"/>
            <a:ext cx="51054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 descr="Безымянный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 r="77396" b="51028"/>
          <a:stretch>
            <a:fillRect/>
          </a:stretch>
        </p:blipFill>
        <p:spPr>
          <a:xfrm>
            <a:off x="2484438" y="476250"/>
            <a:ext cx="3494087" cy="56784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86800" cy="553085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CC00"/>
                </a:solidFill>
              </a:rPr>
              <a:t>Почвенное питание растений как один из важнейших процессов жизнедеятельности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0"/>
            <a:ext cx="4551362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5"/>
          <p:cNvSpPr>
            <a:spLocks noChangeArrowheads="1" noChangeShapeType="1" noTextEdit="1"/>
          </p:cNvSpPr>
          <p:nvPr/>
        </p:nvSpPr>
        <p:spPr bwMode="auto">
          <a:xfrm>
            <a:off x="611188" y="2817813"/>
            <a:ext cx="8208962" cy="27717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66"/>
                </a:solidFill>
                <a:latin typeface="Times New Roman"/>
                <a:cs typeface="Times New Roman"/>
              </a:rPr>
              <a:t>РАСТЕНИЯ</a:t>
            </a:r>
          </a:p>
          <a:p>
            <a:pPr algn="ctr"/>
            <a:r>
              <a:rPr lang="ru-RU" sz="3600" kern="10">
                <a:ln w="9525" cap="rnd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66"/>
                </a:solidFill>
                <a:latin typeface="Times New Roman"/>
                <a:cs typeface="Times New Roman"/>
              </a:rPr>
              <a:t>ХИЩНИКИ</a:t>
            </a:r>
          </a:p>
        </p:txBody>
      </p:sp>
      <p:pic>
        <p:nvPicPr>
          <p:cNvPr id="39939" name="Picture 7" descr="ludoedi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2771775" y="260350"/>
            <a:ext cx="4608513" cy="2859088"/>
          </a:xfrm>
          <a:noFill/>
        </p:spPr>
      </p:pic>
      <p:sp>
        <p:nvSpPr>
          <p:cNvPr id="3994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Росянка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64" name="Picture 4" descr="00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46238"/>
            <a:ext cx="84963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Непентес</a:t>
            </a:r>
          </a:p>
        </p:txBody>
      </p:sp>
      <p:pic>
        <p:nvPicPr>
          <p:cNvPr id="41987" name="Picture 4" descr="3971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646238"/>
            <a:ext cx="5832475" cy="4378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Венерина мухоловка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3012" name="Picture 4" descr="3a4cc0ec62dd17cb80f66b5a8c89e62e-1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92200"/>
            <a:ext cx="9144000" cy="57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4036" name="Picture 4" descr="271539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3113" y="0"/>
            <a:ext cx="49101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5059" name="Picture 4" descr="37997776_1231672310_diona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812088" y="5589588"/>
            <a:ext cx="874712" cy="536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6084" name="Picture 4" descr="1252126705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7108" name="Picture 4" descr="075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249987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FFCC00"/>
                </a:solidFill>
              </a:rPr>
              <a:t>Питание</a:t>
            </a:r>
            <a:r>
              <a:rPr lang="ru-RU" i="1" smtClean="0">
                <a:solidFill>
                  <a:srgbClr val="FFCC00"/>
                </a:solidFill>
              </a:rPr>
              <a:t> </a:t>
            </a:r>
            <a:r>
              <a:rPr lang="ru-RU" smtClean="0">
                <a:solidFill>
                  <a:srgbClr val="FFCC00"/>
                </a:solidFill>
              </a:rPr>
              <a:t>- это процесс получения органических веществ и энергии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Гидропоника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/>
              <a:t>– это метод выращивания растений без почвы, при котором все необходимые для питания вещества они получают из водного раствора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/>
              <a:t>Гидропоника</a:t>
            </a:r>
            <a:r>
              <a:rPr lang="ru-RU" sz="2000" smtClean="0"/>
              <a:t> – это метод выращивания растений без почвы, при котором все необходимые для питания вещества они получают из водного раствора</a:t>
            </a:r>
            <a:r>
              <a:rPr lang="ru-RU" sz="4000" smtClean="0"/>
              <a:t>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Для выращивания растений на гидропонике обычно используют субстрат из мелкого керамзита, так как он обладает лучшей водоудерживающей способностью. Можно также использовать вермикулит и перлит. Однако в порах керамзита со временем накапливаются соли, угнетающие растения. Встречаются субстраты из гранулированного полиэтилена или стекла. Большой интерес представляют исследования с субстратами из ионообменных материалов, которые можно заряжать ионами нужных растениям веществ, способных переходить в раствор по мере поглощения их корнями.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Очень хорошо на гидропонике растут различные папоротники. </a:t>
            </a:r>
          </a:p>
        </p:txBody>
      </p:sp>
      <p:pic>
        <p:nvPicPr>
          <p:cNvPr id="50179" name="Picture 4" descr="Очень хорошо на гидропонике растут различные папоротники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71713" y="1557338"/>
            <a:ext cx="4405312" cy="48244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Питательные растворы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Широкое применение получил раствор Ф.Кнопа, который приготавливается добавлением в 1 литр воды следующих компонентов: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Кальциевой селитры (нитрат кальция) Ca(NO</a:t>
            </a:r>
            <a:r>
              <a:rPr lang="ru-RU" sz="2400" baseline="-25000" dirty="0" smtClean="0"/>
              <a:t>3</a:t>
            </a:r>
            <a:r>
              <a:rPr lang="ru-RU" sz="2400" dirty="0" smtClean="0"/>
              <a:t>)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 1 г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 Фосфата калия однозамещенного КН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РО</a:t>
            </a:r>
            <a:r>
              <a:rPr lang="ru-RU" sz="2400" baseline="-25000" dirty="0" smtClean="0"/>
              <a:t>4</a:t>
            </a:r>
            <a:r>
              <a:rPr lang="ru-RU" sz="2400" dirty="0" smtClean="0"/>
              <a:t> 0,25 г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Сульфата магния MgSO</a:t>
            </a:r>
            <a:r>
              <a:rPr lang="ru-RU" sz="2400" baseline="-25000" dirty="0" smtClean="0"/>
              <a:t>4</a:t>
            </a:r>
            <a:r>
              <a:rPr lang="ru-RU" sz="2400" dirty="0" smtClean="0"/>
              <a:t> 0,25 г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Хлорида калия (калийная соль) КС</a:t>
            </a:r>
            <a:r>
              <a:rPr lang="en-US" sz="2400" dirty="0" smtClean="0"/>
              <a:t>l</a:t>
            </a:r>
            <a:r>
              <a:rPr lang="ru-RU" sz="2400" dirty="0" smtClean="0"/>
              <a:t> 0,125 г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Хлорида железа</a:t>
            </a:r>
            <a:r>
              <a:rPr lang="en-US" sz="2400" smtClean="0"/>
              <a:t>(III)</a:t>
            </a:r>
            <a:r>
              <a:rPr lang="ru-RU" sz="2400" dirty="0" smtClean="0"/>
              <a:t> FeCl</a:t>
            </a:r>
            <a:r>
              <a:rPr lang="ru-RU" sz="2400" baseline="-25000" dirty="0" smtClean="0"/>
              <a:t>3</a:t>
            </a:r>
            <a:r>
              <a:rPr lang="ru-RU" sz="2400" dirty="0" smtClean="0"/>
              <a:t> 0,0125 г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val 2"/>
          <p:cNvSpPr>
            <a:spLocks noChangeArrowheads="1"/>
          </p:cNvSpPr>
          <p:nvPr/>
        </p:nvSpPr>
        <p:spPr bwMode="auto">
          <a:xfrm>
            <a:off x="3022600" y="188913"/>
            <a:ext cx="3097213" cy="1700212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FFFF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Источники</a:t>
            </a:r>
          </a:p>
          <a:p>
            <a:pPr algn="ctr">
              <a:defRPr/>
            </a:pPr>
            <a:r>
              <a:rPr lang="ru-RU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энергии</a:t>
            </a:r>
          </a:p>
        </p:txBody>
      </p:sp>
      <p:sp>
        <p:nvSpPr>
          <p:cNvPr id="54275" name="AutoShape 3"/>
          <p:cNvSpPr>
            <a:spLocks noChangeArrowheads="1"/>
          </p:cNvSpPr>
          <p:nvPr/>
        </p:nvSpPr>
        <p:spPr bwMode="auto">
          <a:xfrm>
            <a:off x="971550" y="549275"/>
            <a:ext cx="1871663" cy="1944688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6767513" y="2330450"/>
            <a:ext cx="2195512" cy="2195513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8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6600825" y="5013325"/>
            <a:ext cx="2435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FFCCCC"/>
                </a:solidFill>
                <a:latin typeface="Tahoma" pitchFamily="34" charset="0"/>
              </a:rPr>
              <a:t>Органические</a:t>
            </a:r>
          </a:p>
          <a:p>
            <a:pPr algn="ctr"/>
            <a:r>
              <a:rPr lang="ru-RU" sz="2400" b="1">
                <a:solidFill>
                  <a:srgbClr val="FFCCCC"/>
                </a:solidFill>
                <a:latin typeface="Tahoma" pitchFamily="34" charset="0"/>
              </a:rPr>
              <a:t>вещества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215900" y="296863"/>
            <a:ext cx="1944688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2000" b="1">
                <a:solidFill>
                  <a:srgbClr val="FFFF66"/>
                </a:solidFill>
              </a:rPr>
              <a:t>Солнечный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sz="2000" b="1">
                <a:solidFill>
                  <a:srgbClr val="FFFF66"/>
                </a:solidFill>
              </a:rPr>
              <a:t>свет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215900" y="4257675"/>
            <a:ext cx="2232025" cy="793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2000" b="1">
                <a:solidFill>
                  <a:srgbClr val="CCFF99"/>
                </a:solidFill>
              </a:rPr>
              <a:t>Окисление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sz="2000" b="1">
                <a:solidFill>
                  <a:srgbClr val="CCFF99"/>
                </a:solidFill>
              </a:rPr>
              <a:t>неорганических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sz="2000" b="1">
                <a:solidFill>
                  <a:srgbClr val="CCFF99"/>
                </a:solidFill>
              </a:rPr>
              <a:t>веществ</a:t>
            </a:r>
          </a:p>
        </p:txBody>
      </p:sp>
      <p:pic>
        <p:nvPicPr>
          <p:cNvPr id="54284" name="Picture 12"/>
          <p:cNvPicPr>
            <a:picLocks noChangeAspect="1" noChangeArrowheads="1"/>
          </p:cNvPicPr>
          <p:nvPr/>
        </p:nvPicPr>
        <p:blipFill>
          <a:blip r:embed="rId3"/>
          <a:srcRect t="-3522" r="8955" b="157"/>
          <a:stretch>
            <a:fillRect/>
          </a:stretch>
        </p:blipFill>
        <p:spPr bwMode="auto">
          <a:xfrm>
            <a:off x="7092950" y="2636838"/>
            <a:ext cx="15478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6911975" y="1052513"/>
            <a:ext cx="2232025" cy="793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2000" b="1">
                <a:solidFill>
                  <a:srgbClr val="FFCCCC"/>
                </a:solidFill>
              </a:rPr>
              <a:t>Окисление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sz="2000" b="1">
                <a:solidFill>
                  <a:srgbClr val="FFCCCC"/>
                </a:solidFill>
              </a:rPr>
              <a:t>органических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sz="2000" b="1">
                <a:solidFill>
                  <a:srgbClr val="FFCCCC"/>
                </a:solidFill>
              </a:rPr>
              <a:t>веществ</a:t>
            </a:r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 flipH="1">
            <a:off x="2376488" y="1160463"/>
            <a:ext cx="647700" cy="144462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 flipH="1">
            <a:off x="1871663" y="1700213"/>
            <a:ext cx="1800225" cy="1296987"/>
          </a:xfrm>
          <a:prstGeom prst="line">
            <a:avLst/>
          </a:prstGeom>
          <a:noFill/>
          <a:ln w="57150">
            <a:solidFill>
              <a:srgbClr val="CCFF99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54289" name="Line 17"/>
          <p:cNvSpPr>
            <a:spLocks noChangeShapeType="1"/>
          </p:cNvSpPr>
          <p:nvPr/>
        </p:nvSpPr>
        <p:spPr bwMode="auto">
          <a:xfrm>
            <a:off x="5688013" y="1700213"/>
            <a:ext cx="1439862" cy="936625"/>
          </a:xfrm>
          <a:prstGeom prst="line">
            <a:avLst/>
          </a:prstGeom>
          <a:noFill/>
          <a:ln w="57150">
            <a:solidFill>
              <a:srgbClr val="FFCCCC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716463" y="3033713"/>
            <a:ext cx="2325687" cy="971550"/>
            <a:chOff x="2835" y="1854"/>
            <a:chExt cx="1465" cy="612"/>
          </a:xfrm>
        </p:grpSpPr>
        <p:sp>
          <p:nvSpPr>
            <p:cNvPr id="13334" name="AutoShape 27"/>
            <p:cNvSpPr>
              <a:spLocks noChangeArrowheads="1"/>
            </p:cNvSpPr>
            <p:nvPr/>
          </p:nvSpPr>
          <p:spPr bwMode="auto">
            <a:xfrm rot="-5400000">
              <a:off x="3266" y="1468"/>
              <a:ext cx="612" cy="1383"/>
            </a:xfrm>
            <a:prstGeom prst="flowChartOffpageConnector">
              <a:avLst/>
            </a:prstGeom>
            <a:solidFill>
              <a:srgbClr val="FFCC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 sz="4800">
                <a:solidFill>
                  <a:schemeClr val="accent2"/>
                </a:solidFill>
                <a:latin typeface="Tahoma" pitchFamily="34" charset="0"/>
              </a:endParaRPr>
            </a:p>
          </p:txBody>
        </p:sp>
        <p:sp>
          <p:nvSpPr>
            <p:cNvPr id="13335" name="Text Box 28"/>
            <p:cNvSpPr txBox="1">
              <a:spLocks noChangeArrowheads="1"/>
            </p:cNvSpPr>
            <p:nvPr/>
          </p:nvSpPr>
          <p:spPr bwMode="auto">
            <a:xfrm>
              <a:off x="2835" y="2016"/>
              <a:ext cx="14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>
                  <a:solidFill>
                    <a:schemeClr val="accent2"/>
                  </a:solidFill>
                  <a:latin typeface="Tahoma" pitchFamily="34" charset="0"/>
                </a:rPr>
                <a:t>Гетеротрофы</a:t>
              </a:r>
            </a:p>
          </p:txBody>
        </p:sp>
      </p:grpSp>
      <p:sp>
        <p:nvSpPr>
          <p:cNvPr id="54303" name="AutoShape 31"/>
          <p:cNvSpPr>
            <a:spLocks noChangeArrowheads="1"/>
          </p:cNvSpPr>
          <p:nvPr/>
        </p:nvSpPr>
        <p:spPr bwMode="auto">
          <a:xfrm>
            <a:off x="179388" y="260350"/>
            <a:ext cx="2771775" cy="5940425"/>
          </a:xfrm>
          <a:prstGeom prst="roundRect">
            <a:avLst>
              <a:gd name="adj" fmla="val 12903"/>
            </a:avLst>
          </a:prstGeom>
          <a:gradFill rotWithShape="1">
            <a:gsLst>
              <a:gs pos="0">
                <a:schemeClr val="hlink">
                  <a:alpha val="20000"/>
                </a:schemeClr>
              </a:gs>
              <a:gs pos="100000">
                <a:schemeClr val="hlink">
                  <a:alpha val="18999"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835150" y="3033713"/>
            <a:ext cx="2341563" cy="971550"/>
            <a:chOff x="1224" y="1865"/>
            <a:chExt cx="1475" cy="612"/>
          </a:xfrm>
        </p:grpSpPr>
        <p:sp>
          <p:nvSpPr>
            <p:cNvPr id="13332" name="AutoShape 33"/>
            <p:cNvSpPr>
              <a:spLocks noChangeArrowheads="1"/>
            </p:cNvSpPr>
            <p:nvPr/>
          </p:nvSpPr>
          <p:spPr bwMode="auto">
            <a:xfrm rot="5400000">
              <a:off x="1656" y="1433"/>
              <a:ext cx="612" cy="1475"/>
            </a:xfrm>
            <a:prstGeom prst="flowChartOffpageConnector">
              <a:avLst/>
            </a:prstGeom>
            <a:solidFill>
              <a:srgbClr val="66FF66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ru-RU" sz="4800">
                <a:solidFill>
                  <a:schemeClr val="accent2"/>
                </a:solidFill>
                <a:latin typeface="Tahoma" pitchFamily="34" charset="0"/>
              </a:endParaRPr>
            </a:p>
          </p:txBody>
        </p:sp>
        <p:sp>
          <p:nvSpPr>
            <p:cNvPr id="13333" name="Text Box 34"/>
            <p:cNvSpPr txBox="1">
              <a:spLocks noChangeArrowheads="1"/>
            </p:cNvSpPr>
            <p:nvPr/>
          </p:nvSpPr>
          <p:spPr bwMode="auto">
            <a:xfrm>
              <a:off x="1315" y="2001"/>
              <a:ext cx="1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>
                  <a:solidFill>
                    <a:schemeClr val="accent2"/>
                  </a:solidFill>
                  <a:latin typeface="Tahoma" pitchFamily="34" charset="0"/>
                </a:rPr>
                <a:t>Автотрофы</a:t>
              </a:r>
            </a:p>
          </p:txBody>
        </p:sp>
      </p:grpSp>
      <p:sp>
        <p:nvSpPr>
          <p:cNvPr id="54307" name="Text Box 35"/>
          <p:cNvSpPr txBox="1">
            <a:spLocks noChangeArrowheads="1"/>
          </p:cNvSpPr>
          <p:nvPr/>
        </p:nvSpPr>
        <p:spPr bwMode="auto">
          <a:xfrm>
            <a:off x="287338" y="6092825"/>
            <a:ext cx="2232025" cy="688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</a:rPr>
              <a:t>Неживая приода</a:t>
            </a:r>
          </a:p>
        </p:txBody>
      </p:sp>
      <p:sp>
        <p:nvSpPr>
          <p:cNvPr id="54308" name="AutoShape 36"/>
          <p:cNvSpPr>
            <a:spLocks noChangeArrowheads="1"/>
          </p:cNvSpPr>
          <p:nvPr/>
        </p:nvSpPr>
        <p:spPr bwMode="auto">
          <a:xfrm>
            <a:off x="6840538" y="908050"/>
            <a:ext cx="2303462" cy="4249738"/>
          </a:xfrm>
          <a:prstGeom prst="roundRect">
            <a:avLst>
              <a:gd name="adj" fmla="val 12903"/>
            </a:avLst>
          </a:prstGeom>
          <a:gradFill rotWithShape="1">
            <a:gsLst>
              <a:gs pos="0">
                <a:srgbClr val="FF99FF">
                  <a:alpha val="20000"/>
                </a:srgbClr>
              </a:gs>
              <a:gs pos="100000">
                <a:srgbClr val="FF99FF">
                  <a:alpha val="18999"/>
                </a:srgbClr>
              </a:gs>
            </a:gsLst>
            <a:lin ang="5400000" scaled="1"/>
          </a:gradFill>
          <a:ln w="9525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309" name="Text Box 37"/>
          <p:cNvSpPr txBox="1">
            <a:spLocks noChangeArrowheads="1"/>
          </p:cNvSpPr>
          <p:nvPr/>
        </p:nvSpPr>
        <p:spPr bwMode="auto">
          <a:xfrm>
            <a:off x="6646863" y="5192713"/>
            <a:ext cx="2389187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400" b="1">
                <a:solidFill>
                  <a:srgbClr val="FFCCCC"/>
                </a:solidFill>
                <a:latin typeface="Tahoma" pitchFamily="34" charset="0"/>
              </a:rPr>
              <a:t>Готовые</a:t>
            </a:r>
          </a:p>
          <a:p>
            <a:pPr algn="ctr">
              <a:lnSpc>
                <a:spcPct val="70000"/>
              </a:lnSpc>
            </a:pPr>
            <a:r>
              <a:rPr lang="ru-RU" sz="2400" b="1">
                <a:solidFill>
                  <a:srgbClr val="FFCCCC"/>
                </a:solidFill>
                <a:latin typeface="Tahoma" pitchFamily="34" charset="0"/>
              </a:rPr>
              <a:t>органические</a:t>
            </a:r>
          </a:p>
          <a:p>
            <a:pPr algn="ctr">
              <a:lnSpc>
                <a:spcPct val="70000"/>
              </a:lnSpc>
            </a:pPr>
            <a:r>
              <a:rPr lang="ru-RU" sz="2400" b="1">
                <a:solidFill>
                  <a:srgbClr val="FFCCCC"/>
                </a:solidFill>
                <a:latin typeface="Tahoma" pitchFamily="34" charset="0"/>
              </a:rPr>
              <a:t>вещества</a:t>
            </a:r>
          </a:p>
        </p:txBody>
      </p:sp>
      <p:pic>
        <p:nvPicPr>
          <p:cNvPr id="54310" name="Picture 5" descr="img2"/>
          <p:cNvPicPr>
            <a:picLocks noChangeAspect="1" noChangeArrowheads="1"/>
          </p:cNvPicPr>
          <p:nvPr/>
        </p:nvPicPr>
        <p:blipFill>
          <a:blip r:embed="rId4"/>
          <a:srcRect l="52887" t="1653" r="1732" b="10095"/>
          <a:stretch>
            <a:fillRect/>
          </a:stretch>
        </p:blipFill>
        <p:spPr bwMode="auto">
          <a:xfrm>
            <a:off x="179388" y="1700213"/>
            <a:ext cx="12001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75" grpId="0" animBg="1"/>
      <p:bldP spid="54279" grpId="0" animBg="1"/>
      <p:bldP spid="54280" grpId="0"/>
      <p:bldP spid="54280" grpId="1"/>
      <p:bldP spid="54282" grpId="0"/>
      <p:bldP spid="54283" grpId="0"/>
      <p:bldP spid="54286" grpId="0"/>
      <p:bldP spid="54287" grpId="0" animBg="1"/>
      <p:bldP spid="54288" grpId="0" animBg="1"/>
      <p:bldP spid="54289" grpId="0" animBg="1"/>
      <p:bldP spid="54303" grpId="0" animBg="1"/>
      <p:bldP spid="54307" grpId="0"/>
      <p:bldP spid="54308" grpId="0" animBg="1"/>
      <p:bldP spid="543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2195513" y="260350"/>
            <a:ext cx="4537075" cy="9366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Тип питания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2636838"/>
            <a:ext cx="2530475" cy="6762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solidFill>
                  <a:srgbClr val="003300"/>
                </a:solidFill>
              </a:rPr>
              <a:t>Автотрофное</a:t>
            </a: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435600" y="2636838"/>
            <a:ext cx="2803525" cy="6048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solidFill>
                  <a:srgbClr val="990033"/>
                </a:solidFill>
              </a:rPr>
              <a:t>Гетеротрофное</a:t>
            </a: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2124075" y="1557338"/>
            <a:ext cx="1366838" cy="1008062"/>
          </a:xfrm>
          <a:prstGeom prst="line">
            <a:avLst/>
          </a:prstGeom>
          <a:noFill/>
          <a:ln w="63500">
            <a:solidFill>
              <a:srgbClr val="FFFF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5867400" y="1484313"/>
            <a:ext cx="792163" cy="1081087"/>
          </a:xfrm>
          <a:prstGeom prst="line">
            <a:avLst/>
          </a:prstGeom>
          <a:noFill/>
          <a:ln w="63500">
            <a:solidFill>
              <a:srgbClr val="FFFF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05" name="Oval 13"/>
          <p:cNvSpPr>
            <a:spLocks noChangeArrowheads="1"/>
          </p:cNvSpPr>
          <p:nvPr/>
        </p:nvSpPr>
        <p:spPr bwMode="auto">
          <a:xfrm>
            <a:off x="755650" y="2492375"/>
            <a:ext cx="2663825" cy="865188"/>
          </a:xfrm>
          <a:prstGeom prst="ellipse">
            <a:avLst/>
          </a:prstGeom>
          <a:solidFill>
            <a:srgbClr val="008000">
              <a:alpha val="4588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8" name="Oval 16"/>
          <p:cNvSpPr>
            <a:spLocks noChangeArrowheads="1"/>
          </p:cNvSpPr>
          <p:nvPr/>
        </p:nvSpPr>
        <p:spPr bwMode="auto">
          <a:xfrm>
            <a:off x="5364163" y="2565400"/>
            <a:ext cx="2879725" cy="1008063"/>
          </a:xfrm>
          <a:prstGeom prst="ellipse">
            <a:avLst/>
          </a:prstGeom>
          <a:solidFill>
            <a:srgbClr val="FF0000">
              <a:alpha val="2509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3809" name="Picture 17" descr="fauna_0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627438"/>
            <a:ext cx="199707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0" name="Picture 18" descr="fall_leaves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500438"/>
            <a:ext cx="15049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1" name="Picture 19" descr="PIC07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3573463"/>
            <a:ext cx="19208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2" name="Picture 20" descr="Animal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7050" y="3644900"/>
            <a:ext cx="210502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3" name="Picture 21" descr="Thiomargarit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19213" y="5157788"/>
            <a:ext cx="135572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14" name="Oval 22"/>
          <p:cNvSpPr>
            <a:spLocks noChangeArrowheads="1"/>
          </p:cNvSpPr>
          <p:nvPr/>
        </p:nvSpPr>
        <p:spPr bwMode="auto">
          <a:xfrm>
            <a:off x="2484438" y="0"/>
            <a:ext cx="3959225" cy="1628775"/>
          </a:xfrm>
          <a:prstGeom prst="ellipse">
            <a:avLst/>
          </a:prstGeom>
          <a:solidFill>
            <a:srgbClr val="0000FF">
              <a:alpha val="32156"/>
            </a:srgbClr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0" y="1916113"/>
            <a:ext cx="4211638" cy="4941887"/>
          </a:xfrm>
          <a:prstGeom prst="rect">
            <a:avLst/>
          </a:prstGeom>
          <a:solidFill>
            <a:srgbClr val="99CC00">
              <a:alpha val="38823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4716463" y="1773238"/>
            <a:ext cx="4427537" cy="4941887"/>
          </a:xfrm>
          <a:prstGeom prst="rect">
            <a:avLst/>
          </a:prstGeom>
          <a:solidFill>
            <a:srgbClr val="FF6600">
              <a:alpha val="56862"/>
            </a:srgbClr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8" grpId="0" build="p"/>
      <p:bldP spid="33799" grpId="0" build="p"/>
      <p:bldP spid="33802" grpId="0" animBg="1"/>
      <p:bldP spid="33803" grpId="0" animBg="1"/>
      <p:bldP spid="33805" grpId="0" animBg="1"/>
      <p:bldP spid="33808" grpId="0" animBg="1"/>
      <p:bldP spid="33814" grpId="0" animBg="1"/>
      <p:bldP spid="33816" grpId="0" animBg="1"/>
      <p:bldP spid="338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5616575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hlink"/>
                </a:solidFill>
              </a:rPr>
              <a:t>Способы питания растения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844675"/>
            <a:ext cx="2530475" cy="10795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accent2"/>
                </a:solidFill>
              </a:rPr>
              <a:t>воздушное питание</a:t>
            </a:r>
            <a:r>
              <a:rPr lang="ru-RU" smtClean="0"/>
              <a:t> 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651500" y="1844675"/>
            <a:ext cx="28813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solidFill>
                  <a:schemeClr val="accent2"/>
                </a:solidFill>
              </a:rPr>
              <a:t>почвенное</a:t>
            </a:r>
            <a:r>
              <a:rPr lang="ru-RU">
                <a:solidFill>
                  <a:schemeClr val="accent2"/>
                </a:solidFill>
              </a:rPr>
              <a:t> </a:t>
            </a:r>
            <a:r>
              <a:rPr lang="ru-RU" sz="3200">
                <a:solidFill>
                  <a:schemeClr val="accent2"/>
                </a:solidFill>
              </a:rPr>
              <a:t>питание</a:t>
            </a:r>
            <a:r>
              <a:rPr lang="ru-RU" sz="3200"/>
              <a:t> </a:t>
            </a:r>
          </a:p>
        </p:txBody>
      </p:sp>
      <p:pic>
        <p:nvPicPr>
          <p:cNvPr id="34821" name="Picture 10" descr="Кор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2475" y="3068638"/>
            <a:ext cx="241141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4" descr="bogomol"/>
          <p:cNvPicPr>
            <a:picLocks noChangeAspect="1" noChangeArrowheads="1"/>
          </p:cNvPicPr>
          <p:nvPr/>
        </p:nvPicPr>
        <p:blipFill>
          <a:blip r:embed="rId4"/>
          <a:srcRect l="65044" t="-644" b="67796"/>
          <a:stretch>
            <a:fillRect/>
          </a:stretch>
        </p:blipFill>
        <p:spPr bwMode="auto">
          <a:xfrm>
            <a:off x="179388" y="3241675"/>
            <a:ext cx="424815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Line 7"/>
          <p:cNvSpPr>
            <a:spLocks noChangeShapeType="1"/>
          </p:cNvSpPr>
          <p:nvPr/>
        </p:nvSpPr>
        <p:spPr bwMode="auto">
          <a:xfrm flipH="1">
            <a:off x="2195513" y="1412875"/>
            <a:ext cx="2376487" cy="503238"/>
          </a:xfrm>
          <a:prstGeom prst="line">
            <a:avLst/>
          </a:prstGeom>
          <a:noFill/>
          <a:ln w="63500">
            <a:solidFill>
              <a:srgbClr val="00008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4572000" y="1412875"/>
            <a:ext cx="2520950" cy="576263"/>
          </a:xfrm>
          <a:prstGeom prst="line">
            <a:avLst/>
          </a:prstGeom>
          <a:noFill/>
          <a:ln w="63500">
            <a:solidFill>
              <a:srgbClr val="00008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692275" y="6092825"/>
            <a:ext cx="1368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solidFill>
                  <a:schemeClr val="hlink"/>
                </a:solidFill>
              </a:rPr>
              <a:t>лист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6084888" y="5949950"/>
            <a:ext cx="2016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solidFill>
                  <a:schemeClr val="hlink"/>
                </a:solidFill>
              </a:rPr>
              <a:t>корень</a:t>
            </a:r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>
            <a:off x="0" y="1484313"/>
            <a:ext cx="4500563" cy="5184775"/>
          </a:xfrm>
          <a:prstGeom prst="roundRect">
            <a:avLst>
              <a:gd name="adj" fmla="val 16667"/>
            </a:avLst>
          </a:prstGeom>
          <a:solidFill>
            <a:srgbClr val="339966">
              <a:alpha val="32941"/>
            </a:srgbClr>
          </a:solidFill>
          <a:ln w="9525" cap="rnd">
            <a:solidFill>
              <a:srgbClr val="008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9" name="AutoShape 13"/>
          <p:cNvSpPr>
            <a:spLocks noChangeArrowheads="1"/>
          </p:cNvSpPr>
          <p:nvPr/>
        </p:nvSpPr>
        <p:spPr bwMode="auto">
          <a:xfrm>
            <a:off x="5076825" y="1557338"/>
            <a:ext cx="3887788" cy="5040312"/>
          </a:xfrm>
          <a:prstGeom prst="roundRect">
            <a:avLst>
              <a:gd name="adj" fmla="val 16667"/>
            </a:avLst>
          </a:prstGeom>
          <a:solidFill>
            <a:srgbClr val="993300">
              <a:alpha val="43137"/>
            </a:srgbClr>
          </a:solidFill>
          <a:ln w="9525" cap="rnd">
            <a:solidFill>
              <a:srgbClr val="9933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50" autoRev="1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250" autoRev="1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250" autoRev="1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  <p:bldP spid="34820" grpId="0"/>
      <p:bldP spid="34823" grpId="0" animBg="1"/>
      <p:bldP spid="34824" grpId="0" animBg="1"/>
      <p:bldP spid="34825" grpId="0"/>
      <p:bldP spid="34826" grpId="0"/>
      <p:bldP spid="34828" grpId="0" animBg="1"/>
      <p:bldP spid="34829" grpId="0" animBg="1"/>
      <p:bldP spid="348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274638"/>
            <a:ext cx="4392612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2"/>
                </a:solidFill>
              </a:rPr>
              <a:t>Состав золы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3213100"/>
            <a:ext cx="1162050" cy="8921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rgbClr val="0000FF"/>
                </a:solidFill>
              </a:rPr>
              <a:t>азот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rgbClr val="0000FF"/>
                </a:solidFill>
              </a:rPr>
              <a:t>N</a:t>
            </a:r>
            <a:endParaRPr lang="ru-RU" smtClean="0">
              <a:solidFill>
                <a:srgbClr val="0000FF"/>
              </a:solidFill>
            </a:endParaRP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3924300" y="3213100"/>
            <a:ext cx="158432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FF0066"/>
                </a:solidFill>
              </a:rPr>
              <a:t>фосфор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P</a:t>
            </a:r>
            <a:endParaRPr lang="ru-RU" sz="3200">
              <a:solidFill>
                <a:srgbClr val="FF0066"/>
              </a:solidFill>
            </a:endParaRPr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323850" y="3141663"/>
            <a:ext cx="13668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chemeClr val="bg2"/>
                </a:solidFill>
              </a:rPr>
              <a:t>кальций</a:t>
            </a:r>
            <a:r>
              <a:rPr lang="en-US" sz="3200">
                <a:solidFill>
                  <a:schemeClr val="bg2"/>
                </a:solidFill>
              </a:rPr>
              <a:t>Ca</a:t>
            </a:r>
            <a:endParaRPr lang="ru-RU" sz="3200">
              <a:solidFill>
                <a:schemeClr val="bg2"/>
              </a:solidFill>
            </a:endParaRPr>
          </a:p>
        </p:txBody>
      </p:sp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2843213" y="1557338"/>
            <a:ext cx="12954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chemeClr val="hlink"/>
                </a:solidFill>
              </a:rPr>
              <a:t>Медь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hlink"/>
                </a:solidFill>
              </a:rPr>
              <a:t>Cu</a:t>
            </a:r>
            <a:endParaRPr lang="ru-RU" sz="3200">
              <a:solidFill>
                <a:schemeClr val="hlink"/>
              </a:solidFill>
            </a:endParaRPr>
          </a:p>
        </p:txBody>
      </p: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827088" y="1484313"/>
            <a:ext cx="115252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chemeClr val="accent2"/>
                </a:solidFill>
              </a:rPr>
              <a:t>железо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Fe</a:t>
            </a:r>
            <a:endParaRPr lang="ru-RU" sz="3200">
              <a:solidFill>
                <a:schemeClr val="accent2"/>
              </a:solidFill>
            </a:endParaRPr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3995738" y="5157788"/>
            <a:ext cx="1439862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FF9966"/>
                </a:solidFill>
              </a:rPr>
              <a:t>Молибден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9966"/>
                </a:solidFill>
              </a:rPr>
              <a:t>Mo</a:t>
            </a:r>
            <a:endParaRPr lang="ru-RU" sz="3200">
              <a:solidFill>
                <a:srgbClr val="FF9966"/>
              </a:solidFill>
            </a:endParaRP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827088" y="4941888"/>
            <a:ext cx="129698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000">
                <a:solidFill>
                  <a:srgbClr val="FFFF00"/>
                </a:solidFill>
              </a:rPr>
              <a:t>сера</a:t>
            </a:r>
          </a:p>
          <a:p>
            <a:pPr algn="ctr">
              <a:spcBef>
                <a:spcPct val="20000"/>
              </a:spcBef>
            </a:pPr>
            <a:r>
              <a:rPr lang="en-US" sz="3200">
                <a:solidFill>
                  <a:srgbClr val="FFFF00"/>
                </a:solidFill>
              </a:rPr>
              <a:t>S</a:t>
            </a:r>
            <a:endParaRPr lang="ru-RU" sz="3200">
              <a:solidFill>
                <a:srgbClr val="FFFF00"/>
              </a:solidFill>
            </a:endParaRPr>
          </a:p>
        </p:txBody>
      </p:sp>
      <p:sp>
        <p:nvSpPr>
          <p:cNvPr id="35874" name="Text Box 34"/>
          <p:cNvSpPr txBox="1">
            <a:spLocks noChangeArrowheads="1"/>
          </p:cNvSpPr>
          <p:nvPr/>
        </p:nvSpPr>
        <p:spPr bwMode="auto">
          <a:xfrm>
            <a:off x="5003800" y="1412875"/>
            <a:ext cx="15113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0000FF"/>
                </a:solidFill>
              </a:rPr>
              <a:t>марганец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Mn</a:t>
            </a:r>
            <a:endParaRPr lang="ru-RU" sz="3200">
              <a:solidFill>
                <a:srgbClr val="0000FF"/>
              </a:solidFill>
            </a:endParaRPr>
          </a:p>
        </p:txBody>
      </p:sp>
      <p:sp>
        <p:nvSpPr>
          <p:cNvPr id="35875" name="Text Box 35"/>
          <p:cNvSpPr txBox="1">
            <a:spLocks noChangeArrowheads="1"/>
          </p:cNvSpPr>
          <p:nvPr/>
        </p:nvSpPr>
        <p:spPr bwMode="auto">
          <a:xfrm>
            <a:off x="7308850" y="2060575"/>
            <a:ext cx="122555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990033"/>
                </a:solidFill>
              </a:rPr>
              <a:t>Магний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990033"/>
                </a:solidFill>
              </a:rPr>
              <a:t>Mg</a:t>
            </a:r>
            <a:endParaRPr lang="ru-RU" sz="3200">
              <a:solidFill>
                <a:srgbClr val="990033"/>
              </a:solidFill>
            </a:endParaRPr>
          </a:p>
        </p:txBody>
      </p:sp>
      <p:sp>
        <p:nvSpPr>
          <p:cNvPr id="35876" name="Text Box 36"/>
          <p:cNvSpPr txBox="1">
            <a:spLocks noChangeArrowheads="1"/>
          </p:cNvSpPr>
          <p:nvPr/>
        </p:nvSpPr>
        <p:spPr bwMode="auto">
          <a:xfrm>
            <a:off x="7092950" y="4581525"/>
            <a:ext cx="935038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33CC33"/>
                </a:solidFill>
              </a:rPr>
              <a:t>цинк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rgbClr val="33CC33"/>
                </a:solidFill>
              </a:rPr>
              <a:t>Zn</a:t>
            </a:r>
            <a:endParaRPr lang="ru-RU" sz="3200">
              <a:solidFill>
                <a:srgbClr val="33CC33"/>
              </a:solidFill>
            </a:endParaRPr>
          </a:p>
        </p:txBody>
      </p:sp>
      <p:sp>
        <p:nvSpPr>
          <p:cNvPr id="35877" name="Text Box 37"/>
          <p:cNvSpPr txBox="1">
            <a:spLocks noChangeArrowheads="1"/>
          </p:cNvSpPr>
          <p:nvPr/>
        </p:nvSpPr>
        <p:spPr bwMode="auto">
          <a:xfrm>
            <a:off x="5724525" y="3141663"/>
            <a:ext cx="10795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000">
                <a:solidFill>
                  <a:schemeClr val="bg2"/>
                </a:solidFill>
              </a:rPr>
              <a:t>калий</a:t>
            </a:r>
          </a:p>
          <a:p>
            <a:pPr algn="ctr">
              <a:spcBef>
                <a:spcPct val="20000"/>
              </a:spcBef>
            </a:pPr>
            <a:r>
              <a:rPr lang="en-US" sz="3200">
                <a:solidFill>
                  <a:schemeClr val="bg2"/>
                </a:solidFill>
              </a:rPr>
              <a:t>K</a:t>
            </a:r>
            <a:endParaRPr lang="ru-RU" sz="3200">
              <a:solidFill>
                <a:schemeClr val="bg2"/>
              </a:solidFill>
            </a:endParaRPr>
          </a:p>
        </p:txBody>
      </p:sp>
      <p:sp>
        <p:nvSpPr>
          <p:cNvPr id="35878" name="Oval 38"/>
          <p:cNvSpPr>
            <a:spLocks noChangeArrowheads="1"/>
          </p:cNvSpPr>
          <p:nvPr/>
        </p:nvSpPr>
        <p:spPr bwMode="auto">
          <a:xfrm>
            <a:off x="1835150" y="2565400"/>
            <a:ext cx="5113338" cy="2016125"/>
          </a:xfrm>
          <a:prstGeom prst="ellipse">
            <a:avLst/>
          </a:prstGeom>
          <a:solidFill>
            <a:srgbClr val="FF00FF">
              <a:alpha val="45097"/>
            </a:srgbClr>
          </a:solidFill>
          <a:ln w="9525">
            <a:solidFill>
              <a:srgbClr val="FF00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5879" name="Picture 39" descr="2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1196975"/>
            <a:ext cx="4244975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  <p:bldP spid="35867" grpId="0"/>
      <p:bldP spid="35869" grpId="0"/>
      <p:bldP spid="35870" grpId="0"/>
      <p:bldP spid="35871" grpId="0"/>
      <p:bldP spid="35872" grpId="0"/>
      <p:bldP spid="35873" grpId="0"/>
      <p:bldP spid="35874" grpId="0"/>
      <p:bldP spid="35875" grpId="0"/>
      <p:bldP spid="35876" grpId="0"/>
      <p:bldP spid="35877" grpId="0"/>
      <p:bldP spid="35878" grpId="0" animBg="1"/>
      <p:bldP spid="3587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16238" y="188913"/>
            <a:ext cx="3527425" cy="503237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0066"/>
                </a:solidFill>
                <a:latin typeface="Comic Sans MS" pitchFamily="66" charset="0"/>
              </a:rPr>
              <a:t>Путаница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81075"/>
            <a:ext cx="2089150" cy="5516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0000FF"/>
                </a:solidFill>
              </a:rPr>
              <a:t>Азот-</a:t>
            </a:r>
          </a:p>
          <a:p>
            <a:pPr eaLnBrk="1" hangingPunct="1">
              <a:buFontTx/>
              <a:buNone/>
            </a:pPr>
            <a:endParaRPr lang="ru-RU" sz="2800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0000FF"/>
                </a:solidFill>
              </a:rPr>
              <a:t>Сера-</a:t>
            </a:r>
          </a:p>
          <a:p>
            <a:pPr eaLnBrk="1" hangingPunct="1">
              <a:buFontTx/>
              <a:buNone/>
            </a:pPr>
            <a:endParaRPr lang="ru-RU" sz="2800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0000FF"/>
                </a:solidFill>
              </a:rPr>
              <a:t> Калий-</a:t>
            </a:r>
          </a:p>
          <a:p>
            <a:pPr eaLnBrk="1" hangingPunct="1">
              <a:buFontTx/>
              <a:buNone/>
            </a:pPr>
            <a:endParaRPr lang="ru-RU" sz="2800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0000FF"/>
                </a:solidFill>
              </a:rPr>
              <a:t>Магний-</a:t>
            </a:r>
          </a:p>
          <a:p>
            <a:pPr eaLnBrk="1" hangingPunct="1">
              <a:buFontTx/>
              <a:buNone/>
            </a:pPr>
            <a:endParaRPr lang="ru-RU" sz="2800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ru-RU" sz="2800" smtClean="0">
                <a:solidFill>
                  <a:srgbClr val="0000FF"/>
                </a:solidFill>
              </a:rPr>
              <a:t>Кальций-</a:t>
            </a:r>
          </a:p>
          <a:p>
            <a:pPr eaLnBrk="1" hangingPunct="1">
              <a:buFontTx/>
              <a:buNone/>
            </a:pPr>
            <a:r>
              <a:rPr lang="ru-RU" sz="2800" smtClean="0"/>
              <a:t> </a:t>
            </a:r>
          </a:p>
        </p:txBody>
      </p:sp>
      <p:sp>
        <p:nvSpPr>
          <p:cNvPr id="17412" name="Rectangle 23"/>
          <p:cNvSpPr>
            <a:spLocks noGrp="1" noChangeArrowheads="1"/>
          </p:cNvSpPr>
          <p:nvPr>
            <p:ph sz="half" idx="2"/>
          </p:nvPr>
        </p:nvSpPr>
        <p:spPr>
          <a:xfrm>
            <a:off x="2268538" y="1196975"/>
            <a:ext cx="6346825" cy="506888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Влияет на подвижность цитоплазмы и действие ферментов.</a:t>
            </a:r>
          </a:p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Входит в состав хлорофилла, необходимого для фотосинтеза.</a:t>
            </a:r>
          </a:p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Уплотняет цитоплазму.</a:t>
            </a:r>
          </a:p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Составная часть всех белков</a:t>
            </a:r>
          </a:p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Входит в состав витамина В1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36888" name="AutoShape 24"/>
          <p:cNvSpPr>
            <a:spLocks noChangeArrowheads="1"/>
          </p:cNvSpPr>
          <p:nvPr/>
        </p:nvSpPr>
        <p:spPr bwMode="auto">
          <a:xfrm>
            <a:off x="179388" y="692150"/>
            <a:ext cx="2124075" cy="5616575"/>
          </a:xfrm>
          <a:prstGeom prst="roundRect">
            <a:avLst>
              <a:gd name="adj" fmla="val 16667"/>
            </a:avLst>
          </a:prstGeom>
          <a:solidFill>
            <a:srgbClr val="FF00FF">
              <a:alpha val="23137"/>
            </a:srgbClr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89" name="AutoShape 25"/>
          <p:cNvSpPr>
            <a:spLocks noChangeArrowheads="1"/>
          </p:cNvSpPr>
          <p:nvPr/>
        </p:nvSpPr>
        <p:spPr bwMode="auto">
          <a:xfrm>
            <a:off x="2339975" y="836613"/>
            <a:ext cx="6335713" cy="5545137"/>
          </a:xfrm>
          <a:prstGeom prst="roundRect">
            <a:avLst>
              <a:gd name="adj" fmla="val 16667"/>
            </a:avLst>
          </a:prstGeom>
          <a:solidFill>
            <a:srgbClr val="3366FF">
              <a:alpha val="41176"/>
            </a:srgbClr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90" name="Oval 26"/>
          <p:cNvSpPr>
            <a:spLocks noChangeArrowheads="1"/>
          </p:cNvSpPr>
          <p:nvPr/>
        </p:nvSpPr>
        <p:spPr bwMode="auto">
          <a:xfrm>
            <a:off x="2051050" y="188913"/>
            <a:ext cx="5113338" cy="719137"/>
          </a:xfrm>
          <a:prstGeom prst="ellipse">
            <a:avLst/>
          </a:prstGeom>
          <a:solidFill>
            <a:srgbClr val="CC99FF">
              <a:alpha val="72940"/>
            </a:srgbClr>
          </a:solidFill>
          <a:ln w="9525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88" grpId="0" animBg="1"/>
      <p:bldP spid="36889" grpId="0" animBg="1"/>
      <p:bldP spid="36890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580</Words>
  <Application>Microsoft Office PowerPoint</Application>
  <PresentationFormat>Экран (4:3)</PresentationFormat>
  <Paragraphs>185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0" baseType="lpstr">
      <vt:lpstr>Arial</vt:lpstr>
      <vt:lpstr>Calibri</vt:lpstr>
      <vt:lpstr>Tahoma</vt:lpstr>
      <vt:lpstr>Comic Sans MS</vt:lpstr>
      <vt:lpstr>Times New Roman</vt:lpstr>
      <vt:lpstr>Symbol</vt:lpstr>
      <vt:lpstr>Оформление по умолчанию</vt:lpstr>
      <vt:lpstr>Слайд 1</vt:lpstr>
      <vt:lpstr>ПОЧВЕННОЕ ПИТАНИЕ РАСТЕНИЙ </vt:lpstr>
      <vt:lpstr>Почвенное питание растений как один из важнейших процессов жизнедеятельности</vt:lpstr>
      <vt:lpstr>Питание - это процесс получения органических веществ и энергии </vt:lpstr>
      <vt:lpstr>Слайд 5</vt:lpstr>
      <vt:lpstr>Тип питания</vt:lpstr>
      <vt:lpstr>Способы питания растения</vt:lpstr>
      <vt:lpstr>Состав золы</vt:lpstr>
      <vt:lpstr>Путаница</vt:lpstr>
      <vt:lpstr>Путаница</vt:lpstr>
      <vt:lpstr>Мочковатая(1) и стержневая(2) корневые системы</vt:lpstr>
      <vt:lpstr>Рост корневых волосков</vt:lpstr>
      <vt:lpstr>Изображение корневых волосков</vt:lpstr>
      <vt:lpstr>Поперечный срез корня</vt:lpstr>
      <vt:lpstr>Корневое давление </vt:lpstr>
      <vt:lpstr>Слайд 16</vt:lpstr>
      <vt:lpstr>Слайд 17</vt:lpstr>
      <vt:lpstr>Слайд 18</vt:lpstr>
      <vt:lpstr>Недостаток азота</vt:lpstr>
      <vt:lpstr>Недостаток калия</vt:lpstr>
      <vt:lpstr>Слайд 21</vt:lpstr>
      <vt:lpstr>Недостаток фосфора</vt:lpstr>
      <vt:lpstr>Слайд 23</vt:lpstr>
      <vt:lpstr>Слайд 24</vt:lpstr>
      <vt:lpstr>Слайд 25</vt:lpstr>
      <vt:lpstr>Слайд 26</vt:lpstr>
      <vt:lpstr>Тест. Решите, правильно или неправильно  то или иное суждение</vt:lpstr>
      <vt:lpstr>Слайд 28</vt:lpstr>
      <vt:lpstr>Слайд 29</vt:lpstr>
      <vt:lpstr>Слайд 30</vt:lpstr>
      <vt:lpstr>Слайд 31</vt:lpstr>
      <vt:lpstr>Слайд 32</vt:lpstr>
      <vt:lpstr>Росянка</vt:lpstr>
      <vt:lpstr>Непентес</vt:lpstr>
      <vt:lpstr>Венерина мухоловка</vt:lpstr>
      <vt:lpstr>Слайд 36</vt:lpstr>
      <vt:lpstr>Слайд 37</vt:lpstr>
      <vt:lpstr>Слайд 38</vt:lpstr>
      <vt:lpstr>Слайд 39</vt:lpstr>
      <vt:lpstr>Гидропоника</vt:lpstr>
      <vt:lpstr>Гидропоника – это метод выращивания растений без почвы, при котором все необходимые для питания вещества они получают из водного раствора </vt:lpstr>
      <vt:lpstr>Очень хорошо на гидропонике растут различные папоротники. </vt:lpstr>
      <vt:lpstr>Питательные растворы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ПОЧВЕННОЕ ПИТАНИЕ РАСТЕНИЙ</dc:title>
  <dc:creator>Customer</dc:creator>
  <cp:lastModifiedBy>женя</cp:lastModifiedBy>
  <cp:revision>14</cp:revision>
  <dcterms:created xsi:type="dcterms:W3CDTF">2009-11-22T14:26:03Z</dcterms:created>
  <dcterms:modified xsi:type="dcterms:W3CDTF">2020-04-14T10:48:51Z</dcterms:modified>
</cp:coreProperties>
</file>