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7" r:id="rId1"/>
  </p:sldMasterIdLst>
  <p:sldIdLst>
    <p:sldId id="328" r:id="rId2"/>
    <p:sldId id="256" r:id="rId3"/>
    <p:sldId id="325" r:id="rId4"/>
    <p:sldId id="326" r:id="rId5"/>
    <p:sldId id="327" r:id="rId6"/>
    <p:sldId id="258" r:id="rId7"/>
    <p:sldId id="260" r:id="rId8"/>
    <p:sldId id="274" r:id="rId9"/>
    <p:sldId id="261" r:id="rId10"/>
    <p:sldId id="263" r:id="rId11"/>
    <p:sldId id="262" r:id="rId12"/>
    <p:sldId id="264" r:id="rId13"/>
    <p:sldId id="265" r:id="rId14"/>
    <p:sldId id="266" r:id="rId15"/>
    <p:sldId id="270" r:id="rId16"/>
    <p:sldId id="315" r:id="rId17"/>
    <p:sldId id="321" r:id="rId18"/>
    <p:sldId id="275" r:id="rId19"/>
    <p:sldId id="267" r:id="rId20"/>
    <p:sldId id="279" r:id="rId21"/>
    <p:sldId id="324" r:id="rId22"/>
    <p:sldId id="285" r:id="rId23"/>
    <p:sldId id="312" r:id="rId24"/>
    <p:sldId id="307" r:id="rId25"/>
    <p:sldId id="308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60" d="100"/>
        <a:sy n="160" d="100"/>
      </p:scale>
      <p:origin x="0" y="18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0">
            <a:extLst>
              <a:ext uri="{FF2B5EF4-FFF2-40B4-BE49-F238E27FC236}">
                <a16:creationId xmlns:a16="http://schemas.microsoft.com/office/drawing/2014/main" xmlns="" id="{B3B35EE7-4092-491A-843E-FBA44FD2B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>
            <a:extLst>
              <a:ext uri="{FF2B5EF4-FFF2-40B4-BE49-F238E27FC236}">
                <a16:creationId xmlns:a16="http://schemas.microsoft.com/office/drawing/2014/main" xmlns="" id="{D84A15EE-2A32-4D1B-BA0B-B858D5EB26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xmlns="" id="{C2B6B76F-FF34-4683-8615-8E27CEF139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74FEAB-8908-474F-9FAE-107DFCAE8A09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378502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10">
            <a:extLst>
              <a:ext uri="{FF2B5EF4-FFF2-40B4-BE49-F238E27FC236}">
                <a16:creationId xmlns:a16="http://schemas.microsoft.com/office/drawing/2014/main" xmlns="" id="{631B0259-9890-48A2-92BF-A24CC77906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ижний колонтитул 27">
            <a:extLst>
              <a:ext uri="{FF2B5EF4-FFF2-40B4-BE49-F238E27FC236}">
                <a16:creationId xmlns:a16="http://schemas.microsoft.com/office/drawing/2014/main" xmlns="" id="{FDB1DFB3-1F72-450B-8EB9-F03769893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4">
            <a:extLst>
              <a:ext uri="{FF2B5EF4-FFF2-40B4-BE49-F238E27FC236}">
                <a16:creationId xmlns:a16="http://schemas.microsoft.com/office/drawing/2014/main" xmlns="" id="{7828BD4C-80E9-4D45-B858-E6B4E617F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131A43-A814-4F13-AADC-5C2CB78E49E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59230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Заголовок и объект над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8BB9E44D-1D74-4236-8010-997B51D2505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B07D7DE-E1C3-4448-9CEB-541011166B2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9C888CEE-5FE8-4B1C-A1E8-00A409E602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DE7D4DD-F8B6-4E97-82FA-4661EB90DA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194096444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0"/>
            <a:endParaRPr lang="ru-RU" noProof="0"/>
          </a:p>
        </p:txBody>
      </p:sp>
      <p:sp>
        <p:nvSpPr>
          <p:cNvPr id="4" name="Дата 10">
            <a:extLst>
              <a:ext uri="{FF2B5EF4-FFF2-40B4-BE49-F238E27FC236}">
                <a16:creationId xmlns:a16="http://schemas.microsoft.com/office/drawing/2014/main" xmlns="" id="{1C680CF7-B5DD-4119-BC82-BDA13E597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ижний колонтитул 27">
            <a:extLst>
              <a:ext uri="{FF2B5EF4-FFF2-40B4-BE49-F238E27FC236}">
                <a16:creationId xmlns:a16="http://schemas.microsoft.com/office/drawing/2014/main" xmlns="" id="{A57D7462-B276-4E66-8796-C6B793C484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:a16="http://schemas.microsoft.com/office/drawing/2014/main" xmlns="" id="{DAC1246D-7B22-4640-84F3-CDA57B35AF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3919E3-7214-43C6-BB00-3F85BFF282E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xmlns="" val="245443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20.04.2020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79" r:id="rId2"/>
    <p:sldLayoutId id="2147483680" r:id="rId3"/>
    <p:sldLayoutId id="2147483681" r:id="rId4"/>
    <p:sldLayoutId id="2147483682" r:id="rId5"/>
    <p:sldLayoutId id="2147483683" r:id="rId6"/>
    <p:sldLayoutId id="2147483684" r:id="rId7"/>
    <p:sldLayoutId id="2147483685" r:id="rId8"/>
    <p:sldLayoutId id="2147483686" r:id="rId9"/>
    <p:sldLayoutId id="2147483687" r:id="rId10"/>
    <p:sldLayoutId id="2147483688" r:id="rId11"/>
    <p:sldLayoutId id="2147483689" r:id="rId12"/>
    <p:sldLayoutId id="2147483690" r:id="rId13"/>
    <p:sldLayoutId id="2147483691" r:id="rId14"/>
    <p:sldLayoutId id="2147483692" r:id="rId15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http://www.i-am-pregnant.com/images/rhfactor2.jpg" TargetMode="External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hyperlink" Target="http://images.yandex.ru/schoolsearch?clid=46021&amp;ed=1&amp;rpt=simage&amp;img_url=tv.akado.ru/ai/picture/9550135/big/RIA-402164-Originalc.jpg&amp;text=%D0%B4%D0%BE%D0%BD%D0%BE%D1%80%D1%8B%20%D0%BA%D1%80%D0%BE%D0%B2%D0%B8&amp;spsite=fake-063-1946921.ru&amp;p=8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images.yandex.ru/schoolsearch?clid=46021&amp;ed=1&amp;rpt=simage&amp;text=%D0%BA%D1%80%D0%BE%D0%B2%D1%8C%20%D0%BA%D0%B0%D0%BA%20%D0%B2%D0%BD%D1%83%D1%82%D1%80%D0%B5%D0%BD%D0%BD%D1%8F%D1%8F%20%D1%81%D1%80%D0%B5%D0%B4%D0%B0%20%D0%BE%D1%80%D0%B3%D0%B0%D0%BD%D0%B8%D0%B7%D0%BC%D0%B0&amp;img_url=planeta.edu.tomsk.ru/files/site/school198/index.files/image001.jpg&amp;spsite=fake-043-5244142.ru&amp;p=53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visualrian.ru/storage/PreviewWM/1571/05/157105.jpg?1181833620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Содержимое 2"/>
          <p:cNvSpPr>
            <a:spLocks noGrp="1"/>
          </p:cNvSpPr>
          <p:nvPr>
            <p:ph idx="1"/>
          </p:nvPr>
        </p:nvSpPr>
        <p:spPr>
          <a:xfrm>
            <a:off x="214313" y="142875"/>
            <a:ext cx="8715375" cy="6572250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Государственное бюджетное учреждение дополнительного образования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Центр дополнительного образования «ЭкоМир»  Липецкой области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Дополнительная общеобразовательная общеразвивающая программа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естественнонаучной направленности</a:t>
            </a: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«Путешествие в мир генетики»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Тема : Генетика </a:t>
            </a:r>
            <a:r>
              <a:rPr lang="en-US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человека и медицинская генетика</a:t>
            </a:r>
          </a:p>
          <a:p>
            <a:pPr algn="ctr">
              <a:buFontTx/>
              <a:buNone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Возраст учащихся: 14-16 лет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Срок реализации: 1 год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Группа 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04</a:t>
            </a: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.2020</a:t>
            </a:r>
          </a:p>
          <a:p>
            <a:pPr algn="ctr">
              <a:buFontTx/>
              <a:buNone/>
            </a:pPr>
            <a:r>
              <a:rPr lang="en-US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18:10-18:50 19:00-19:40</a:t>
            </a:r>
            <a:endParaRPr lang="en-US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en-US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endParaRPr lang="ru-RU" sz="11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Составитель: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Негуляев Евгений Владимирович, 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педагог дополнительного образования</a:t>
            </a:r>
          </a:p>
          <a:p>
            <a:pPr algn="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</a:p>
          <a:p>
            <a:pPr algn="ctr">
              <a:buFontTx/>
              <a:buNone/>
            </a:pPr>
            <a:r>
              <a:rPr lang="ru-RU" sz="11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г. Липецк, 2020</a:t>
            </a: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11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Группы крови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28596" y="1357298"/>
            <a:ext cx="8229600" cy="4525963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Кровь разных людей различается составом.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Если при переливании группы крови больного и донора подобраны неправильно,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то при смешении крови происходит агглютинация, т.е. склеивание эритроцитов, т.к. антитела воспринимают кровь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донора как «чужую».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5292080" y="4410329"/>
            <a:ext cx="3528392" cy="23620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89298" y="4797152"/>
            <a:ext cx="2088232" cy="1840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82647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3228975" algn="l"/>
              </a:tabLst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Группы крови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52426" y="1463040"/>
            <a:ext cx="8540054" cy="47244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Группа крови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 (0)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эритроцитах нет белков А и В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плазме есть антитела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(к белкам А и В)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Люди с первой группой крови являются универсальными донорами, их кровь может быть перелита человеку с любой группой крови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444208" y="116632"/>
            <a:ext cx="2610048" cy="19585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174281" y="5157997"/>
            <a:ext cx="2491184" cy="17194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0075290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Группы крови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Группа крови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 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эритроцитах есть белок А 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плазме есть антитела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    (к белку В)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Людям со второй группой крови можно переливать кровь или такой же группы, или группы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(0)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43184" y="116632"/>
            <a:ext cx="2651046" cy="3744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2861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Группы крови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Группа крови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III 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эритроцитах есть белок В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плазме есть антитела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(к белку А)</a:t>
            </a:r>
          </a:p>
          <a:p>
            <a:pPr marL="892175" indent="263525">
              <a:buFont typeface="Arial" panose="020B0604020202020204" pitchFamily="34" charset="0"/>
              <a:buChar char="•"/>
            </a:pPr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pPr lvl="0">
              <a:buClr>
                <a:srgbClr val="838995"/>
              </a:buClr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Людям с третьей группой крови можно переливать кровь или такой же группы, или группы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(0)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255912" cy="2255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3059832" y="4581128"/>
            <a:ext cx="1509712" cy="21335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60347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Группы крови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Группа крови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IV (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АВ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536575" indent="263525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эритроцитах есть белки А и В</a:t>
            </a:r>
          </a:p>
          <a:p>
            <a:pPr marL="536575" indent="263525">
              <a:buFont typeface="Arial" panose="020B0604020202020204" pitchFamily="34" charset="0"/>
              <a:buChar char="•"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плазме нет антител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β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pPr marL="892175" indent="263525">
              <a:buFont typeface="Arial" panose="020B0604020202020204" pitchFamily="34" charset="0"/>
              <a:buChar char="•"/>
            </a:pPr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Люди с четвертой группой крови являются универсальными реципиентами, им может быть перелита кровь любой группы.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205402" y="116632"/>
            <a:ext cx="2875519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20272" y="4725144"/>
            <a:ext cx="1950541" cy="19505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96108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4812" name="Group 236">
            <a:extLst>
              <a:ext uri="{FF2B5EF4-FFF2-40B4-BE49-F238E27FC236}">
                <a16:creationId xmlns:a16="http://schemas.microsoft.com/office/drawing/2014/main" xmlns="" id="{0EFE2ED9-3B3D-4EA4-BD90-062AF77B7E33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xmlns="" val="763837274"/>
              </p:ext>
            </p:extLst>
          </p:nvPr>
        </p:nvGraphicFramePr>
        <p:xfrm>
          <a:off x="395288" y="620713"/>
          <a:ext cx="8291512" cy="4392613"/>
        </p:xfrm>
        <a:graphic>
          <a:graphicData uri="http://schemas.openxmlformats.org/drawingml/2006/table">
            <a:tbl>
              <a:tblPr/>
              <a:tblGrid>
                <a:gridCol w="2763837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6383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63837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1224153"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Группа крови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Агглютино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гены в эритроцитах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Агглюти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нины</a:t>
                      </a: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плазме</a:t>
                      </a:r>
                      <a:r>
                        <a:rPr kumimoji="0" lang="ru-RU" sz="2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4920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(0)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  <a:endParaRPr kumimoji="0" lang="en-US" sz="2800" b="0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39310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(A)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b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576084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(В)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1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08146"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 (АВ)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и </a:t>
                      </a:r>
                      <a:r>
                        <a:rPr kumimoji="0" lang="ru-RU" sz="28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</a:t>
                      </a:r>
                      <a:r>
                        <a:rPr kumimoji="0" lang="ru-RU" sz="2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Отсутствуют</a:t>
                      </a:r>
                    </a:p>
                    <a:p>
                      <a:pPr marL="0" marR="0" lvl="0" indent="0" algn="ctr" defTabSz="914400" rtl="0" eaLnBrk="1" fontAlgn="t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</a:t>
                      </a:r>
                      <a:r>
                        <a:rPr kumimoji="0" lang="ru-RU" sz="2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T="45726" marB="45726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>
            <a:extLst>
              <a:ext uri="{FF2B5EF4-FFF2-40B4-BE49-F238E27FC236}">
                <a16:creationId xmlns:a16="http://schemas.microsoft.com/office/drawing/2014/main" xmlns="" id="{0F7FC77D-1BF9-4503-A78D-71B56B74C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/>
              <a:t>Совместимость групп крови.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xmlns="" id="{9E8882F8-7ACE-4B5F-9CFC-19259B9D523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3971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914356"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Группа крови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Группы, принимающие её кровь</a:t>
                      </a:r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r>
                        <a:rPr lang="ru-RU" sz="1800" dirty="0">
                          <a:solidFill>
                            <a:schemeClr val="tx1"/>
                          </a:solidFill>
                        </a:rPr>
                        <a:t>Группы, дающие ей кровь</a:t>
                      </a:r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6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</a:t>
                      </a:r>
                      <a:endParaRPr lang="ru-RU" sz="1800" b="1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I, II, III, IV</a:t>
                      </a:r>
                      <a:endParaRPr lang="ru-RU" sz="1800" b="1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</a:t>
                      </a:r>
                      <a:endParaRPr lang="ru-RU" sz="1800" b="1" dirty="0"/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6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II</a:t>
                      </a:r>
                      <a:endParaRPr lang="ru-RU" sz="1800" b="1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II, IV</a:t>
                      </a:r>
                      <a:endParaRPr lang="ru-RU" sz="1800" b="1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I, II</a:t>
                      </a:r>
                      <a:endParaRPr lang="ru-RU" sz="1800" b="1" dirty="0"/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706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III</a:t>
                      </a:r>
                      <a:endParaRPr lang="ru-RU" sz="1800" b="1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III, IV</a:t>
                      </a:r>
                      <a:endParaRPr lang="ru-RU" sz="1800" b="1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I, III</a:t>
                      </a:r>
                      <a:endParaRPr lang="ru-RU" sz="1800" b="1" dirty="0"/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70692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IV</a:t>
                      </a:r>
                      <a:endParaRPr lang="ru-RU" sz="1800" b="1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IV</a:t>
                      </a:r>
                      <a:endParaRPr lang="ru-RU" sz="1800" b="1" dirty="0"/>
                    </a:p>
                  </a:txBody>
                  <a:tcPr marT="45703" marB="4570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/>
                        <a:t>I,II, III,IV</a:t>
                      </a:r>
                      <a:endParaRPr lang="ru-RU" sz="1800" b="1" dirty="0"/>
                    </a:p>
                  </a:txBody>
                  <a:tcPr marT="45703" marB="45703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1" descr="immunogema">
            <a:extLst>
              <a:ext uri="{FF2B5EF4-FFF2-40B4-BE49-F238E27FC236}">
                <a16:creationId xmlns:a16="http://schemas.microsoft.com/office/drawing/2014/main" xmlns="" id="{67BBBFF5-A6FD-4C75-B36D-77684CD2B4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875" y="357188"/>
            <a:ext cx="2214563" cy="2428875"/>
          </a:xfrm>
          <a:prstGeom prst="rect">
            <a:avLst/>
          </a:prstGeom>
          <a:noFill/>
          <a:ln w="38100" cmpd="dbl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3" name="Прямоугольник 2">
            <a:extLst>
              <a:ext uri="{FF2B5EF4-FFF2-40B4-BE49-F238E27FC236}">
                <a16:creationId xmlns:a16="http://schemas.microsoft.com/office/drawing/2014/main" xmlns="" id="{635303E1-2316-4EF8-A8B2-7C14F6652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1750" y="285750"/>
            <a:ext cx="6143625" cy="2554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Определяют группы крови по особым стандартным сывороткам, получаемым заранее из крови людей, у которых уже установлена группа крови. </a:t>
            </a:r>
          </a:p>
        </p:txBody>
      </p:sp>
      <p:pic>
        <p:nvPicPr>
          <p:cNvPr id="20484" name="Picture 7" descr="163106_20080124201216">
            <a:extLst>
              <a:ext uri="{FF2B5EF4-FFF2-40B4-BE49-F238E27FC236}">
                <a16:creationId xmlns:a16="http://schemas.microsoft.com/office/drawing/2014/main" xmlns="" id="{4B16F932-67CC-424A-A225-B6E4F1B05B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00813" y="4286250"/>
            <a:ext cx="2357437" cy="2074863"/>
          </a:xfrm>
          <a:prstGeom prst="rect">
            <a:avLst/>
          </a:prstGeom>
          <a:noFill/>
          <a:ln w="57150" cmpd="thinThick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0485" name="Прямоугольник 4">
            <a:extLst>
              <a:ext uri="{FF2B5EF4-FFF2-40B4-BE49-F238E27FC236}">
                <a16:creationId xmlns:a16="http://schemas.microsoft.com/office/drawing/2014/main" xmlns="" id="{2125DF3D-9D1A-4F20-B907-C9BFFDF432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" y="3105150"/>
            <a:ext cx="7643813" cy="1077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групп крови системы АВО в России:</a:t>
            </a:r>
          </a:p>
        </p:txBody>
      </p:sp>
      <p:sp>
        <p:nvSpPr>
          <p:cNvPr id="20486" name="Прямоугольник 5">
            <a:extLst>
              <a:ext uri="{FF2B5EF4-FFF2-40B4-BE49-F238E27FC236}">
                <a16:creationId xmlns:a16="http://schemas.microsoft.com/office/drawing/2014/main" xmlns="" id="{83A7BD23-1903-452C-934B-0670B2F557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14375" y="2828925"/>
            <a:ext cx="4500563" cy="335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eaLnBrk="1" hangingPunct="1"/>
            <a:endParaRPr lang="ru-RU" altLang="ru-RU"/>
          </a:p>
          <a:p>
            <a:pPr algn="ctr" eaLnBrk="1" hangingPunct="1"/>
            <a:endParaRPr lang="ru-RU" altLang="ru-RU" sz="2800" b="1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группа О(I) – 35 %; </a:t>
            </a:r>
          </a:p>
          <a:p>
            <a:pPr algn="ctr"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 группа А(II) – 35-40 %; </a:t>
            </a:r>
          </a:p>
          <a:p>
            <a:pPr algn="ctr"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   группа В(III) – 15-20 %; </a:t>
            </a:r>
          </a:p>
          <a:p>
            <a:pPr algn="ctr" eaLnBrk="1" hangingPunct="1"/>
            <a:r>
              <a:rPr lang="ru-RU" altLang="ru-RU" sz="2800" b="1">
                <a:latin typeface="Times New Roman" panose="02020603050405020304" pitchFamily="18" charset="0"/>
                <a:cs typeface="Times New Roman" panose="02020603050405020304" pitchFamily="18" charset="0"/>
              </a:rPr>
              <a:t>  группа АВ(IV) – 5-10 %.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52426" y="228600"/>
            <a:ext cx="7680960" cy="240831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        Донорская кровь используется при сложных операциях, травмах, ожогах</a:t>
            </a:r>
          </a:p>
        </p:txBody>
      </p:sp>
      <p:sp>
        <p:nvSpPr>
          <p:cNvPr id="74755" name="Rectangle 3"/>
          <p:cNvSpPr>
            <a:spLocks noGrp="1" noRot="1" noChangeArrowheads="1"/>
          </p:cNvSpPr>
          <p:nvPr>
            <p:ph idx="1"/>
          </p:nvPr>
        </p:nvSpPr>
        <p:spPr>
          <a:xfrm>
            <a:off x="5029200" y="3645024"/>
            <a:ext cx="3657600" cy="2984376"/>
          </a:xfrm>
          <a:prstGeom prst="rect">
            <a:avLst/>
          </a:prstGeo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Кровь одного донора   разделяется на компоненты и, благодаря этому , может спасти жизнь </a:t>
            </a:r>
          </a:p>
          <a:p>
            <a:pPr eaLnBrk="1" hangingPunct="1">
              <a:defRPr/>
            </a:pP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4-5 пациентам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536" y="3140968"/>
            <a:ext cx="4128459" cy="30963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69095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4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4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Резус-фактор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Резус-фактор – еще один белок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крови (антиген,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агглютиноген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).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Впервые он был обнаружен в крови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обезьян макак-резусов в 1940 году.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 85% людей в крови есть этот белок,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их называют резус-положительными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Rh+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25% людей не имеют этого белка в крови, их называют резус-отрицательными (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Rh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-)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799671" y="2924944"/>
            <a:ext cx="2231909" cy="16739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37200"/>
          <a:stretch/>
        </p:blipFill>
        <p:spPr bwMode="auto">
          <a:xfrm>
            <a:off x="6516216" y="116631"/>
            <a:ext cx="2515364" cy="2443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016977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14348" y="785794"/>
            <a:ext cx="7772400" cy="1470025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Группы крови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714612" y="2500306"/>
            <a:ext cx="5004048" cy="37530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924969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41" name="Rectangle 5">
            <a:extLst>
              <a:ext uri="{FF2B5EF4-FFF2-40B4-BE49-F238E27FC236}">
                <a16:creationId xmlns:a16="http://schemas.microsoft.com/office/drawing/2014/main" xmlns="" id="{DDCD8FB4-BFEC-4A95-AC18-98A47E344B0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539750" y="188913"/>
            <a:ext cx="8229600" cy="145415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Открытие резус - фактора</a:t>
            </a:r>
          </a:p>
        </p:txBody>
      </p:sp>
      <p:pic>
        <p:nvPicPr>
          <p:cNvPr id="28675" name="Picture 4" descr="f0dc4508-20fe-6ab1-bdb2-05127b9d33b3">
            <a:extLst>
              <a:ext uri="{FF2B5EF4-FFF2-40B4-BE49-F238E27FC236}">
                <a16:creationId xmlns:a16="http://schemas.microsoft.com/office/drawing/2014/main" xmlns="" id="{E0E50294-5279-4D2F-BD11-F7A611B0005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57752" y="2143116"/>
            <a:ext cx="3643338" cy="3023971"/>
          </a:xfrm>
          <a:noFill/>
          <a:ln w="38100" cmpd="dbl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28676" name="Rectangle 7">
            <a:extLst>
              <a:ext uri="{FF2B5EF4-FFF2-40B4-BE49-F238E27FC236}">
                <a16:creationId xmlns:a16="http://schemas.microsoft.com/office/drawing/2014/main" xmlns="" id="{84DC24AF-CDA4-4830-9D74-D954CDB366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4313" y="2071688"/>
            <a:ext cx="4500562" cy="4032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1937-1940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—Карл </a:t>
            </a:r>
            <a:r>
              <a:rPr lang="ru-RU" altLang="ru-RU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Ландштейнер</a:t>
            </a:r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 его коллеги: Александр Винер и Филипп Левин открыли резус-фактор, за что были удостоены Нобелевской премии.</a:t>
            </a:r>
          </a:p>
          <a:p>
            <a:pPr algn="ctr" eaLnBrk="1" hangingPunct="1"/>
            <a:r>
              <a:rPr lang="ru-RU" alt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4" descr="http://www.i-am-pregnant.com/images/rhfactor2.jpg">
            <a:extLst>
              <a:ext uri="{FF2B5EF4-FFF2-40B4-BE49-F238E27FC236}">
                <a16:creationId xmlns:a16="http://schemas.microsoft.com/office/drawing/2014/main" xmlns="" id="{C6421307-5E35-42BB-A5D8-EDEFD3743C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3296" t="44054" r="8899" b="40080"/>
          <a:stretch>
            <a:fillRect/>
          </a:stretch>
        </p:blipFill>
        <p:spPr bwMode="auto">
          <a:xfrm>
            <a:off x="500063" y="4643438"/>
            <a:ext cx="4181475" cy="1928812"/>
          </a:xfrm>
          <a:prstGeom prst="rect">
            <a:avLst/>
          </a:prstGeom>
          <a:noFill/>
          <a:ln w="38100" cmpd="dbl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1" name="Picture 2" descr="http://www.i-am-pregnant.com/images/rhfactor2.jpg">
            <a:extLst>
              <a:ext uri="{FF2B5EF4-FFF2-40B4-BE49-F238E27FC236}">
                <a16:creationId xmlns:a16="http://schemas.microsoft.com/office/drawing/2014/main" xmlns="" id="{02E35E63-00E6-4FBF-B269-848488DEA2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6481" t="4420" r="57681" b="69283"/>
          <a:stretch>
            <a:fillRect/>
          </a:stretch>
        </p:blipFill>
        <p:spPr bwMode="auto">
          <a:xfrm>
            <a:off x="857250" y="1143000"/>
            <a:ext cx="1295400" cy="3236913"/>
          </a:xfrm>
          <a:prstGeom prst="rect">
            <a:avLst/>
          </a:prstGeom>
          <a:noFill/>
          <a:ln w="38100" cmpd="dbl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2" name="Picture 3" descr="http://www.i-am-pregnant.com/images/rhfactor2.jpg">
            <a:extLst>
              <a:ext uri="{FF2B5EF4-FFF2-40B4-BE49-F238E27FC236}">
                <a16:creationId xmlns:a16="http://schemas.microsoft.com/office/drawing/2014/main" xmlns="" id="{BD609D51-7A47-4590-9D2B-CF1DF064F3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0211" t="5861" r="27797" b="68538"/>
          <a:stretch>
            <a:fillRect/>
          </a:stretch>
        </p:blipFill>
        <p:spPr bwMode="auto">
          <a:xfrm>
            <a:off x="7000875" y="1143000"/>
            <a:ext cx="1363663" cy="3243263"/>
          </a:xfrm>
          <a:prstGeom prst="rect">
            <a:avLst/>
          </a:prstGeom>
          <a:noFill/>
          <a:ln w="38100" cmpd="dbl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2773" name="Picture 5" descr="http://www.i-am-pregnant.com/images/rhfactor2.jpg">
            <a:extLst>
              <a:ext uri="{FF2B5EF4-FFF2-40B4-BE49-F238E27FC236}">
                <a16:creationId xmlns:a16="http://schemas.microsoft.com/office/drawing/2014/main" xmlns="" id="{560C6182-F019-4A54-8325-38174C2CA8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0" t="77925" r="31532" b="5066"/>
          <a:stretch>
            <a:fillRect/>
          </a:stretch>
        </p:blipFill>
        <p:spPr bwMode="auto">
          <a:xfrm>
            <a:off x="4857750" y="4714875"/>
            <a:ext cx="3527425" cy="1943100"/>
          </a:xfrm>
          <a:prstGeom prst="rect">
            <a:avLst/>
          </a:prstGeom>
          <a:noFill/>
          <a:ln w="38100" cmpd="dbl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Rectangle 6">
            <a:extLst>
              <a:ext uri="{FF2B5EF4-FFF2-40B4-BE49-F238E27FC236}">
                <a16:creationId xmlns:a16="http://schemas.microsoft.com/office/drawing/2014/main" xmlns="" id="{A354226A-A60C-4804-9848-ECD28BCA7B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538" y="3714750"/>
            <a:ext cx="4459287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tx1"/>
            </a:outerShdw>
          </a:effectLst>
        </p:spPr>
        <p:txBody>
          <a:bodyPr anchor="ctr">
            <a:spAutoFit/>
          </a:bodyPr>
          <a:lstStyle/>
          <a:p>
            <a:pPr>
              <a:defRPr/>
            </a:pPr>
            <a:r>
              <a:rPr lang="ru-RU" sz="4000" i="1" dirty="0">
                <a:solidFill>
                  <a:srgbClr val="99336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Резус - конфликт</a:t>
            </a:r>
          </a:p>
        </p:txBody>
      </p:sp>
      <p:sp>
        <p:nvSpPr>
          <p:cNvPr id="32775" name="Прямоугольник 6">
            <a:extLst>
              <a:ext uri="{FF2B5EF4-FFF2-40B4-BE49-F238E27FC236}">
                <a16:creationId xmlns:a16="http://schemas.microsoft.com/office/drawing/2014/main" xmlns="" id="{C9F0C15F-B2BA-49C0-8F76-88F2CFE21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86063" y="142875"/>
            <a:ext cx="357187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ru-RU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Rh</a:t>
            </a:r>
            <a:r>
              <a:rPr lang="ru-RU" altLang="ru-RU" sz="4000" b="1" i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значение при беременности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>
            <a:extLst>
              <a:ext uri="{FF2B5EF4-FFF2-40B4-BE49-F238E27FC236}">
                <a16:creationId xmlns:a16="http://schemas.microsoft.com/office/drawing/2014/main" xmlns="" id="{30CCA5D0-184A-4A74-8BAB-AAD11818D19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428625"/>
            <a:ext cx="8686800" cy="8382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Значение знаний о группах крови</a:t>
            </a:r>
          </a:p>
        </p:txBody>
      </p:sp>
      <p:sp>
        <p:nvSpPr>
          <p:cNvPr id="29699" name="Rectangle 5">
            <a:extLst>
              <a:ext uri="{FF2B5EF4-FFF2-40B4-BE49-F238E27FC236}">
                <a16:creationId xmlns:a16="http://schemas.microsoft.com/office/drawing/2014/main" xmlns="" id="{DADD180F-A08A-49D1-978A-6E87338679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7563" y="1500188"/>
            <a:ext cx="5214937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Знание групп крови имеет общеизвестное судебно-медицинское значение: </a:t>
            </a:r>
          </a:p>
          <a:p>
            <a:pPr algn="ctr" eaLnBrk="1" hangingPunct="1"/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а)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определение группы крови преступника, пятен крови на месте преступления и вещах</a:t>
            </a:r>
            <a:endParaRPr lang="ru-RU" altLang="ru-RU" sz="28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б)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определение отцовства</a:t>
            </a:r>
            <a:endParaRPr lang="ru-RU" alt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/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в)</a:t>
            </a:r>
            <a:r>
              <a:rPr lang="ru-RU" altLang="ru-RU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dirty="0" err="1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Rh</a:t>
            </a: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-значение при беременности </a:t>
            </a:r>
            <a:r>
              <a:rPr lang="ru-RU" altLang="ru-RU" sz="2800" i="1" dirty="0">
                <a:latin typeface="Times New Roman" panose="02020603050405020304" pitchFamily="18" charset="0"/>
                <a:cs typeface="Times New Roman" panose="02020603050405020304" pitchFamily="18" charset="0"/>
                <a:hlinkClick r:id="" action="ppaction://noaction"/>
              </a:rPr>
              <a:t>(резус конфликт!)</a:t>
            </a:r>
            <a:endParaRPr lang="ru-RU" altLang="ru-RU" sz="28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700" name="Рисунок 5" descr="13_02_00">
            <a:extLst>
              <a:ext uri="{FF2B5EF4-FFF2-40B4-BE49-F238E27FC236}">
                <a16:creationId xmlns:a16="http://schemas.microsoft.com/office/drawing/2014/main" xmlns="" id="{ADDD1AF0-CFDB-4D5E-A7CF-25E697799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4313" y="1785938"/>
            <a:ext cx="3143250" cy="3857625"/>
          </a:xfrm>
          <a:prstGeom prst="rect">
            <a:avLst/>
          </a:prstGeom>
          <a:noFill/>
          <a:ln w="38100" cmpd="dbl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>
            <a:extLst>
              <a:ext uri="{FF2B5EF4-FFF2-40B4-BE49-F238E27FC236}">
                <a16:creationId xmlns:a16="http://schemas.microsoft.com/office/drawing/2014/main" xmlns="" id="{9880AB5C-5AD5-4AFA-9A24-7FE1A3A927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20" y="0"/>
            <a:ext cx="8435975" cy="141763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400" dirty="0">
                <a:solidFill>
                  <a:schemeClr val="tx1"/>
                </a:solidFill>
              </a:rPr>
              <a:t/>
            </a:r>
            <a:br>
              <a:rPr lang="ru-RU" sz="2400" dirty="0">
                <a:solidFill>
                  <a:schemeClr val="tx1"/>
                </a:solidFill>
              </a:rPr>
            </a:br>
            <a:r>
              <a:rPr lang="ru-RU" sz="27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 помощью этой таблицы можно определить группу крови будущего ребенка, зная группу крови родителей. Красным цветом выделены группы крови родителей. На пересечении, соответственно синим цветом - возможная группа крови ребенка. </a:t>
            </a:r>
          </a:p>
        </p:txBody>
      </p:sp>
      <p:graphicFrame>
        <p:nvGraphicFramePr>
          <p:cNvPr id="104590" name="Group 142">
            <a:extLst>
              <a:ext uri="{FF2B5EF4-FFF2-40B4-BE49-F238E27FC236}">
                <a16:creationId xmlns:a16="http://schemas.microsoft.com/office/drawing/2014/main" xmlns="" id="{E6D172FB-0C3A-4EFD-9B3D-79344881AE24}"/>
              </a:ext>
            </a:extLst>
          </p:cNvPr>
          <p:cNvGraphicFramePr>
            <a:graphicFrameLocks noGrp="1"/>
          </p:cNvGraphicFramePr>
          <p:nvPr>
            <p:ph type="tbl" idx="1"/>
          </p:nvPr>
        </p:nvGraphicFramePr>
        <p:xfrm>
          <a:off x="571472" y="2357430"/>
          <a:ext cx="7848600" cy="3911600"/>
        </p:xfrm>
        <a:graphic>
          <a:graphicData uri="http://schemas.openxmlformats.org/drawingml/2006/table">
            <a:tbl>
              <a:tblPr/>
              <a:tblGrid>
                <a:gridCol w="15700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684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7003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70037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75571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541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 II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 III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II, III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823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 II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 II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 II, III, IV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II, III, IV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82302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III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 III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 II, III, IV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I, III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II, III, IV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75571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IV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II, III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II, III, IV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II, III, IV</a:t>
                      </a:r>
                      <a:endParaRPr kumimoji="0" lang="ru-RU" sz="24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FF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II, III, IV</a:t>
                      </a:r>
                      <a:endParaRPr kumimoji="0" lang="ru-RU" sz="2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4" marB="45724" anchor="ctr" horzOverflow="overflow">
                    <a:lnL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rgbClr val="99336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xmlns="" id="{20DDDA69-D89E-4274-9300-959E355D6E9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214313"/>
            <a:ext cx="8686800" cy="928687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4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Доноры и донорская кровь</a:t>
            </a:r>
          </a:p>
        </p:txBody>
      </p:sp>
      <p:sp>
        <p:nvSpPr>
          <p:cNvPr id="34819" name="Rectangle 3">
            <a:extLst>
              <a:ext uri="{FF2B5EF4-FFF2-40B4-BE49-F238E27FC236}">
                <a16:creationId xmlns:a16="http://schemas.microsoft.com/office/drawing/2014/main" xmlns="" id="{1F91EFDD-EEE7-4082-8B7E-9C58F9B26099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42938" y="3429000"/>
            <a:ext cx="8043862" cy="2509838"/>
          </a:xfrm>
        </p:spPr>
        <p:txBody>
          <a:bodyPr/>
          <a:lstStyle/>
          <a:p>
            <a:pPr algn="just" eaLnBrk="1" hangingPunct="1">
              <a:buFontTx/>
              <a:buNone/>
            </a:pPr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altLang="ru-RU" sz="20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Слово «донор» происходит от латинского donare — дарить. То есть донор — это человек, который дарит. В большинстве случаев он дарит жизнь </a:t>
            </a:r>
          </a:p>
        </p:txBody>
      </p:sp>
      <p:sp>
        <p:nvSpPr>
          <p:cNvPr id="34820" name="Rectangle 5">
            <a:extLst>
              <a:ext uri="{FF2B5EF4-FFF2-40B4-BE49-F238E27FC236}">
                <a16:creationId xmlns:a16="http://schemas.microsoft.com/office/drawing/2014/main" xmlns="" id="{1DA2B798-3881-4F0A-8D89-C7B1897122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57438" y="5286375"/>
            <a:ext cx="5572125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solidFill>
                  <a:srgbClr val="FF0000"/>
                </a:solidFill>
              </a:rPr>
              <a:t>14 июня - Всемирный день доноров</a:t>
            </a:r>
            <a:r>
              <a:rPr lang="ru-RU" altLang="ru-RU"/>
              <a:t> </a:t>
            </a:r>
          </a:p>
        </p:txBody>
      </p:sp>
      <p:sp>
        <p:nvSpPr>
          <p:cNvPr id="34821" name="Rectangle 8">
            <a:extLst>
              <a:ext uri="{FF2B5EF4-FFF2-40B4-BE49-F238E27FC236}">
                <a16:creationId xmlns:a16="http://schemas.microsoft.com/office/drawing/2014/main" xmlns="" id="{4EAFB7DC-438F-4ADF-87B8-2D9AFA2E97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1413" y="5194300"/>
            <a:ext cx="33845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/>
              <a:t/>
            </a:r>
            <a:br>
              <a:rPr lang="ru-RU" altLang="ru-RU"/>
            </a:br>
            <a:endParaRPr lang="ru-RU" altLang="ru-RU"/>
          </a:p>
        </p:txBody>
      </p:sp>
      <p:pic>
        <p:nvPicPr>
          <p:cNvPr id="34822" name="Рисунок 6" descr="http://im0-tub.yandex.net/i?id=124827385-15">
            <a:hlinkClick r:id="rId2"/>
            <a:extLst>
              <a:ext uri="{FF2B5EF4-FFF2-40B4-BE49-F238E27FC236}">
                <a16:creationId xmlns:a16="http://schemas.microsoft.com/office/drawing/2014/main" xmlns="" id="{DB66BF71-B382-4C38-A4F8-854EA0B70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1688" y="1143000"/>
            <a:ext cx="557212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xmlns="" id="{49EF4B53-A505-4E4E-8847-83AC202038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85720" y="285728"/>
            <a:ext cx="6686567" cy="838200"/>
          </a:xfrm>
          <a:effectLst>
            <a:outerShdw dist="35921" dir="2700000" algn="ctr" rotWithShape="0">
              <a:schemeClr val="tx1"/>
            </a:outerShdw>
          </a:effectLst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000" i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i="1" dirty="0">
                <a:solidFill>
                  <a:srgbClr val="9933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принципы на которых основан институт "донорства крови":</a:t>
            </a:r>
          </a:p>
        </p:txBody>
      </p:sp>
      <p:sp>
        <p:nvSpPr>
          <p:cNvPr id="35843" name="Rectangle 3">
            <a:extLst>
              <a:ext uri="{FF2B5EF4-FFF2-40B4-BE49-F238E27FC236}">
                <a16:creationId xmlns:a16="http://schemas.microsoft.com/office/drawing/2014/main" xmlns="" id="{9211EEBD-2FB4-451A-8D9C-C6EA65EBFE5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304800" y="1554163"/>
            <a:ext cx="8686800" cy="4875212"/>
          </a:xfrm>
        </p:spPr>
        <p:txBody>
          <a:bodyPr>
            <a:normAutofit/>
          </a:bodyPr>
          <a:lstStyle/>
          <a:p>
            <a:pPr eaLnBrk="1" hangingPunct="1">
              <a:lnSpc>
                <a:spcPct val="90000"/>
              </a:lnSpc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  <a:p>
            <a:pPr eaLnBrk="1" hangingPunct="1">
              <a:lnSpc>
                <a:spcPct val="90000"/>
              </a:lnSpc>
              <a:buClr>
                <a:srgbClr val="993366"/>
              </a:buClr>
              <a:buFont typeface="Wingdings 2" panose="050201020105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-Во-первых - дело это сугубо добровольное </a:t>
            </a:r>
          </a:p>
          <a:p>
            <a:pPr eaLnBrk="1" hangingPunct="1">
              <a:lnSpc>
                <a:spcPct val="90000"/>
              </a:lnSpc>
              <a:buClr>
                <a:srgbClr val="993366"/>
              </a:buClr>
              <a:buFont typeface="Wingdings 2" panose="050201020105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-Донор может сдать кровь за деньги или бесплатно - то есть даром </a:t>
            </a:r>
          </a:p>
          <a:p>
            <a:pPr eaLnBrk="1" hangingPunct="1">
              <a:lnSpc>
                <a:spcPct val="90000"/>
              </a:lnSpc>
              <a:buClr>
                <a:srgbClr val="993366"/>
              </a:buClr>
              <a:buFont typeface="Wingdings 2" panose="050201020105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-Кровь для лечебной цели может быть взята не обязательно у человека </a:t>
            </a:r>
          </a:p>
          <a:p>
            <a:pPr eaLnBrk="1" hangingPunct="1">
              <a:lnSpc>
                <a:spcPct val="90000"/>
              </a:lnSpc>
              <a:buClr>
                <a:srgbClr val="993366"/>
              </a:buClr>
              <a:buFont typeface="Wingdings 2" panose="050201020105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-Донором может стать любой дееспособный гражданин от 18 до 60 лет, прошедший мед. обследование </a:t>
            </a:r>
          </a:p>
          <a:p>
            <a:pPr eaLnBrk="1" hangingPunct="1">
              <a:lnSpc>
                <a:spcPct val="90000"/>
              </a:lnSpc>
              <a:buClr>
                <a:srgbClr val="993366"/>
              </a:buClr>
              <a:buFont typeface="Wingdings 2" panose="05020102010507070707" pitchFamily="18" charset="2"/>
              <a:buNone/>
            </a:pPr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-И естественно если взятие крови не нанесет донору вреда 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dirty="0"/>
          </a:p>
        </p:txBody>
      </p:sp>
      <p:pic>
        <p:nvPicPr>
          <p:cNvPr id="35844" name="Рисунок 3" descr="http://im6-tub.yandex.net/i?id=6527943-06">
            <a:hlinkClick r:id="rId2"/>
            <a:extLst>
              <a:ext uri="{FF2B5EF4-FFF2-40B4-BE49-F238E27FC236}">
                <a16:creationId xmlns:a16="http://schemas.microsoft.com/office/drawing/2014/main" xmlns="" id="{3BC76F52-4DBE-4251-9F14-8BBB13F97A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43750" y="0"/>
            <a:ext cx="2000250" cy="227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xmlns="" id="{3277FC7D-5E9F-4840-8C77-E159904013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4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История- переливание крови с лечебной целью</a:t>
            </a:r>
          </a:p>
        </p:txBody>
      </p:sp>
      <p:sp>
        <p:nvSpPr>
          <p:cNvPr id="11267" name="Rectangle 5">
            <a:extLst>
              <a:ext uri="{FF2B5EF4-FFF2-40B4-BE49-F238E27FC236}">
                <a16:creationId xmlns:a16="http://schemas.microsoft.com/office/drawing/2014/main" xmlns="" id="{5D96488E-4082-414D-A558-29D9302093AB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214438"/>
            <a:ext cx="4038600" cy="4911725"/>
          </a:xfrm>
        </p:spPr>
        <p:txBody>
          <a:bodyPr>
            <a:normAutofit fontScale="925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400" dirty="0"/>
              <a:t> 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Римский папа Иннокентий    VIII пытался вернуть себе молодость с помощью вливания крови, взятой от десятилетних мальчиков. Мальчики погибли от кровопотери, а вслед за ними скончался и сам папа</a:t>
            </a:r>
            <a:endParaRPr lang="ru-RU" sz="2800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Picture 9" descr="hag5_small">
            <a:extLst>
              <a:ext uri="{FF2B5EF4-FFF2-40B4-BE49-F238E27FC236}">
                <a16:creationId xmlns:a16="http://schemas.microsoft.com/office/drawing/2014/main" xmlns="" id="{A50E4E64-0854-46F6-81D3-4B6F67DF3A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5288" y="1844675"/>
            <a:ext cx="4248150" cy="3941763"/>
          </a:xfrm>
          <a:prstGeom prst="rect">
            <a:avLst/>
          </a:prstGeom>
          <a:noFill/>
          <a:ln w="38100" cmpd="dbl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5" name="Rectangle 13">
            <a:extLst>
              <a:ext uri="{FF2B5EF4-FFF2-40B4-BE49-F238E27FC236}">
                <a16:creationId xmlns:a16="http://schemas.microsoft.com/office/drawing/2014/main" xmlns="" id="{310E4D96-2E32-49E4-8B05-5AD9E6900C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1667 — Жан </a:t>
            </a:r>
            <a:r>
              <a:rPr lang="ru-RU" sz="5400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Дени</a:t>
            </a:r>
            <a:endParaRPr lang="ru-RU" sz="5400" b="1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411" name="Rectangle 11">
            <a:extLst>
              <a:ext uri="{FF2B5EF4-FFF2-40B4-BE49-F238E27FC236}">
                <a16:creationId xmlns:a16="http://schemas.microsoft.com/office/drawing/2014/main" xmlns="" id="{544F060B-1B50-4518-82BF-563607E3CC90}"/>
              </a:ext>
            </a:extLst>
          </p:cNvPr>
          <p:cNvSpPr>
            <a:spLocks noGrp="1" noChangeArrowheads="1" noTextEdit="1"/>
          </p:cNvSpPr>
          <p:nvPr>
            <p:ph type="clipArt" sz="half" idx="1"/>
          </p:nvPr>
        </p:nvSpPr>
        <p:spPr/>
      </p:sp>
      <p:sp>
        <p:nvSpPr>
          <p:cNvPr id="12290" name="Rectangle 6">
            <a:extLst>
              <a:ext uri="{FF2B5EF4-FFF2-40B4-BE49-F238E27FC236}">
                <a16:creationId xmlns:a16="http://schemas.microsoft.com/office/drawing/2014/main" xmlns="" id="{C3B4775B-A1BB-41CE-80DC-4CE72DD6B0C1}"/>
              </a:ext>
            </a:extLst>
          </p:cNvPr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000125"/>
            <a:ext cx="4495800" cy="5429250"/>
          </a:xfrm>
        </p:spPr>
        <p:txBody>
          <a:bodyPr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sz="2800" dirty="0"/>
              <a:t>   </a:t>
            </a:r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endParaRPr lang="ru-RU" sz="2800" dirty="0"/>
          </a:p>
          <a:p>
            <a:pPr eaLnBrk="1" fontAlgn="auto" hangingPunct="1">
              <a:spcAft>
                <a:spcPts val="0"/>
              </a:spcAft>
              <a:buFontTx/>
              <a:buNone/>
              <a:defRPr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Профессор из </a:t>
            </a:r>
            <a:r>
              <a:rPr lang="ru-RU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Монпелье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переливает кровь ягненка душевнобольному. Вскоре переливание крови во Франции было запрещено на 150 лет.</a:t>
            </a:r>
          </a:p>
        </p:txBody>
      </p:sp>
      <p:pic>
        <p:nvPicPr>
          <p:cNvPr id="17413" name="Picture 9" descr="переливание крови человеку от животного">
            <a:extLst>
              <a:ext uri="{FF2B5EF4-FFF2-40B4-BE49-F238E27FC236}">
                <a16:creationId xmlns:a16="http://schemas.microsoft.com/office/drawing/2014/main" xmlns="" id="{0682348A-23FC-4122-B040-D09BD33511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" y="1571625"/>
            <a:ext cx="4014788" cy="4594225"/>
          </a:xfrm>
          <a:prstGeom prst="rect">
            <a:avLst/>
          </a:prstGeom>
          <a:noFill/>
          <a:ln w="38100" cmpd="dbl">
            <a:solidFill>
              <a:srgbClr val="9933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xmlns="" id="{9A1F12C4-5A75-4290-84DC-31055BDEFB0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effectLst>
            <a:outerShdw dist="35921" dir="2700000" algn="ctr" rotWithShape="0">
              <a:schemeClr val="tx1"/>
            </a:outerShdw>
          </a:effectLst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b="1" i="1" dirty="0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1819 - </a:t>
            </a:r>
            <a:r>
              <a:rPr lang="ru-RU" sz="6000" b="1" i="1" dirty="0" err="1">
                <a:solidFill>
                  <a:srgbClr val="FF0000"/>
                </a:solidFill>
                <a:effectLst/>
                <a:latin typeface="Times New Roman" pitchFamily="18" charset="0"/>
                <a:cs typeface="Times New Roman" pitchFamily="18" charset="0"/>
              </a:rPr>
              <a:t>Бландем</a:t>
            </a:r>
            <a:endParaRPr lang="ru-RU" sz="6000" b="1" i="1" dirty="0">
              <a:solidFill>
                <a:srgbClr val="FF00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8435" name="Picture 4" descr="переливание крови от человека человеку">
            <a:extLst>
              <a:ext uri="{FF2B5EF4-FFF2-40B4-BE49-F238E27FC236}">
                <a16:creationId xmlns:a16="http://schemas.microsoft.com/office/drawing/2014/main" xmlns="" id="{B27F7624-EF89-479F-8F36-C124147D8FDA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5143500" y="1571625"/>
            <a:ext cx="3500438" cy="3714750"/>
          </a:xfrm>
          <a:noFill/>
          <a:ln w="76200" cmpd="tri">
            <a:solidFill>
              <a:srgbClr val="993366"/>
            </a:solidFill>
            <a:miter lim="800000"/>
            <a:headEnd/>
            <a:tailEnd/>
          </a:ln>
        </p:spPr>
      </p:pic>
      <p:sp>
        <p:nvSpPr>
          <p:cNvPr id="18436" name="Rectangle 5">
            <a:extLst>
              <a:ext uri="{FF2B5EF4-FFF2-40B4-BE49-F238E27FC236}">
                <a16:creationId xmlns:a16="http://schemas.microsoft.com/office/drawing/2014/main" xmlns="" id="{03669EE0-7D11-4309-ACED-3CFB8ECF527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813" y="1500188"/>
            <a:ext cx="4214812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Остались воспоминания одной из первых пациенток, потерявшей много крови при родах и получившей затем четверть литра донорской крови. По её словам, она ощутила, „будто сама жизнь проникает в её организм“.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285720" y="214290"/>
            <a:ext cx="5900750" cy="1143000"/>
          </a:xfrm>
        </p:spPr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Переливание крови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85720" y="1571612"/>
            <a:ext cx="6686568" cy="4525963"/>
          </a:xfrm>
        </p:spPr>
        <p:txBody>
          <a:bodyPr>
            <a:normAutofit lnSpcReduction="1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Первые опыты по переливанию крови животных человеку – в 17 веке.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Первое успешное переливание крови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(от ягненка человеку) состоялось в 1667 г.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Первое переливание крови от человека человеку осуществил английский врач Дж.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Бланделл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в 1819 г., в России – в 1832 г., перелив кровь от человека, Г. Вольф спас </a:t>
            </a:r>
            <a:br>
              <a:rPr lang="ru-RU" sz="2800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умиравшую от потери крови женщину.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10222" y="187484"/>
            <a:ext cx="1959252" cy="22413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675450" y="4837931"/>
            <a:ext cx="2468550" cy="20200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427869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Переливание крови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62950" y="1196752"/>
            <a:ext cx="8523892" cy="4724400"/>
          </a:xfrm>
        </p:spPr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Объяснение особенностей переливания крови стало возможным после создания учения об иммунитете (И. И. Мечников, П. Эрлих; Нобелевская премия в 1908 г.)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и открытия групп крови (австрийский ученый К. 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Ландштейнер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, Нобелевская премия в 1930 г.)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683224" y="4137267"/>
            <a:ext cx="1905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8224" y="6021288"/>
            <a:ext cx="234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Карл </a:t>
            </a:r>
            <a:r>
              <a:rPr lang="ru-RU" dirty="0" err="1"/>
              <a:t>Ландштейнер</a:t>
            </a:r>
            <a:r>
              <a:rPr lang="ru-RU" dirty="0"/>
              <a:t>, </a:t>
            </a:r>
          </a:p>
          <a:p>
            <a:r>
              <a:rPr lang="ru-RU" dirty="0"/>
              <a:t>1868-1943 </a:t>
            </a:r>
            <a:r>
              <a:rPr lang="ru-RU" dirty="0" err="1"/>
              <a:t>г.г</a:t>
            </a:r>
            <a:r>
              <a:rPr lang="ru-RU" dirty="0"/>
              <a:t>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4137267"/>
            <a:ext cx="2085569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342964" y="6030396"/>
            <a:ext cx="23402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И. И. Мечников, </a:t>
            </a:r>
          </a:p>
          <a:p>
            <a:r>
              <a:rPr lang="ru-RU" dirty="0"/>
              <a:t>1845-1916 </a:t>
            </a:r>
            <a:r>
              <a:rPr lang="ru-RU" dirty="0" err="1"/>
              <a:t>г.г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xmlns="" val="18985144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333375"/>
            <a:ext cx="7313612" cy="1143000"/>
          </a:xfrm>
        </p:spPr>
        <p:txBody>
          <a:bodyPr/>
          <a:lstStyle/>
          <a:p>
            <a:r>
              <a:rPr lang="ru-RU" sz="40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  <a:cs typeface="Times New Roman" pitchFamily="18" charset="0"/>
              </a:rPr>
              <a:t>УЧАСТНИКИ ПЕРЕЛИВАНИЯ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>
          <a:xfrm>
            <a:off x="827088" y="1827213"/>
            <a:ext cx="8066087" cy="1529779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ДОНОР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человек,</a:t>
            </a:r>
            <a:r>
              <a:rPr lang="en-US" sz="25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сдающий кровь</a:t>
            </a:r>
          </a:p>
          <a:p>
            <a:pPr>
              <a:lnSpc>
                <a:spcPct val="80000"/>
              </a:lnSpc>
            </a:pPr>
            <a:r>
              <a:rPr lang="ru-RU" sz="3400" dirty="0">
                <a:solidFill>
                  <a:schemeClr val="hlink"/>
                </a:solidFill>
                <a:latin typeface="Times New Roman" pitchFamily="18" charset="0"/>
                <a:cs typeface="Times New Roman" pitchFamily="18" charset="0"/>
              </a:rPr>
              <a:t>РЕЦИПИЕНТ</a:t>
            </a:r>
            <a:r>
              <a:rPr lang="ru-RU" sz="3400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человек, принимающий  кровь</a:t>
            </a:r>
            <a:r>
              <a:rPr lang="ru-RU" sz="2500" dirty="0">
                <a:latin typeface="Times New Roman" pitchFamily="18" charset="0"/>
                <a:cs typeface="Times New Roman" pitchFamily="18" charset="0"/>
              </a:rPr>
              <a:t> </a:t>
            </a:r>
            <a:endParaRPr lang="ru-RU" sz="2500" b="1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80000"/>
              </a:lnSpc>
              <a:buFont typeface="Wingdings" pitchFamily="2" charset="2"/>
              <a:buNone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                           </a:t>
            </a:r>
            <a:endParaRPr lang="ru-RU" sz="3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6388" name="i-main-pic" descr="Картинка 8 из 2032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4283968" y="3284984"/>
            <a:ext cx="4464993" cy="33842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85570702"/>
      </p:ext>
    </p:extLst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>
                <a:latin typeface="Times New Roman" pitchFamily="18" charset="0"/>
                <a:cs typeface="Times New Roman" pitchFamily="18" charset="0"/>
              </a:rPr>
              <a:t>Группы крови</a:t>
            </a:r>
          </a:p>
        </p:txBody>
      </p:sp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Кровь разных людей различается составом.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эритроцитах крови могут находиться некоторые антигены (</a:t>
            </a:r>
            <a:r>
              <a:rPr lang="ru-RU" sz="2800" dirty="0" err="1">
                <a:latin typeface="Times New Roman" pitchFamily="18" charset="0"/>
                <a:cs typeface="Times New Roman" pitchFamily="18" charset="0"/>
              </a:rPr>
              <a:t>агглютиногены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), которые были названы А и В.</a:t>
            </a:r>
          </a:p>
          <a:p>
            <a:endParaRPr lang="ru-RU" sz="10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В плазме крови могут находиться некоторые антитела (агглютинины), названные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α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el-GR" sz="2800" dirty="0">
                <a:latin typeface="Times New Roman" pitchFamily="18" charset="0"/>
                <a:cs typeface="Times New Roman" pitchFamily="18" charset="0"/>
              </a:rPr>
              <a:t>β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5013176"/>
            <a:ext cx="2237234" cy="1615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408282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</TotalTime>
  <Words>754</Words>
  <Application>Microsoft Office PowerPoint</Application>
  <PresentationFormat>Экран (4:3)</PresentationFormat>
  <Paragraphs>192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Слайд 1</vt:lpstr>
      <vt:lpstr>Группы крови</vt:lpstr>
      <vt:lpstr>История- переливание крови с лечебной целью</vt:lpstr>
      <vt:lpstr>1667 — Жан Дени</vt:lpstr>
      <vt:lpstr>1819 - Бландем</vt:lpstr>
      <vt:lpstr>Переливание крови</vt:lpstr>
      <vt:lpstr>Переливание крови</vt:lpstr>
      <vt:lpstr>УЧАСТНИКИ ПЕРЕЛИВАНИЯ</vt:lpstr>
      <vt:lpstr>Группы крови</vt:lpstr>
      <vt:lpstr>Группы крови</vt:lpstr>
      <vt:lpstr>Группы крови</vt:lpstr>
      <vt:lpstr>Группы крови</vt:lpstr>
      <vt:lpstr>Группы крови</vt:lpstr>
      <vt:lpstr>Группы крови</vt:lpstr>
      <vt:lpstr>Слайд 15</vt:lpstr>
      <vt:lpstr>Совместимость групп крови.</vt:lpstr>
      <vt:lpstr>Слайд 17</vt:lpstr>
      <vt:lpstr>        Донорская кровь используется при сложных операциях, травмах, ожогах</vt:lpstr>
      <vt:lpstr>Резус-фактор</vt:lpstr>
      <vt:lpstr>Открытие резус - фактора</vt:lpstr>
      <vt:lpstr>Слайд 21</vt:lpstr>
      <vt:lpstr>Значение знаний о группах крови</vt:lpstr>
      <vt:lpstr>   С помощью этой таблицы можно определить группу крови будущего ребенка, зная группу крови родителей. Красным цветом выделены группы крови родителей. На пересечении, соответственно синим цветом - возможная группа крови ребенка. </vt:lpstr>
      <vt:lpstr>Доноры и донорская кровь</vt:lpstr>
      <vt:lpstr> принципы на которых основан институт "донорства крови":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Группы крови</dc:title>
  <dc:creator>Наташа</dc:creator>
  <cp:lastModifiedBy>женя</cp:lastModifiedBy>
  <cp:revision>20</cp:revision>
  <dcterms:created xsi:type="dcterms:W3CDTF">2014-01-15T10:19:08Z</dcterms:created>
  <dcterms:modified xsi:type="dcterms:W3CDTF">2020-04-20T10:07:46Z</dcterms:modified>
</cp:coreProperties>
</file>