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8"/>
  </p:notesMasterIdLst>
  <p:sldIdLst>
    <p:sldId id="256" r:id="rId2"/>
    <p:sldId id="279" r:id="rId3"/>
    <p:sldId id="295" r:id="rId4"/>
    <p:sldId id="296" r:id="rId5"/>
    <p:sldId id="287" r:id="rId6"/>
    <p:sldId id="288" r:id="rId7"/>
    <p:sldId id="297" r:id="rId8"/>
    <p:sldId id="289" r:id="rId9"/>
    <p:sldId id="298" r:id="rId10"/>
    <p:sldId id="290" r:id="rId11"/>
    <p:sldId id="291" r:id="rId12"/>
    <p:sldId id="292" r:id="rId13"/>
    <p:sldId id="293" r:id="rId14"/>
    <p:sldId id="294" r:id="rId15"/>
    <p:sldId id="280" r:id="rId16"/>
    <p:sldId id="282" r:id="rId17"/>
    <p:sldId id="284" r:id="rId18"/>
    <p:sldId id="299" r:id="rId19"/>
    <p:sldId id="300" r:id="rId20"/>
    <p:sldId id="301" r:id="rId21"/>
    <p:sldId id="302" r:id="rId22"/>
    <p:sldId id="303" r:id="rId23"/>
    <p:sldId id="304" r:id="rId24"/>
    <p:sldId id="305" r:id="rId25"/>
    <p:sldId id="306" r:id="rId26"/>
    <p:sldId id="307" r:id="rId27"/>
    <p:sldId id="308" r:id="rId28"/>
    <p:sldId id="309" r:id="rId29"/>
    <p:sldId id="310" r:id="rId30"/>
    <p:sldId id="311" r:id="rId31"/>
    <p:sldId id="312" r:id="rId32"/>
    <p:sldId id="313" r:id="rId33"/>
    <p:sldId id="314" r:id="rId34"/>
    <p:sldId id="315" r:id="rId35"/>
    <p:sldId id="316" r:id="rId36"/>
    <p:sldId id="278" r:id="rId37"/>
  </p:sldIdLst>
  <p:sldSz cx="9144000" cy="6858000" type="screen4x3"/>
  <p:notesSz cx="6858000" cy="9144000"/>
  <p:defaultTextStyle>
    <a:defPPr>
      <a:defRPr lang="ru-RU"/>
    </a:defPPr>
    <a:lvl1pPr algn="l"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7" d="100"/>
          <a:sy n="57" d="100"/>
        </p:scale>
        <p:origin x="-1734" y="-32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a:defRPr/>
            </a:pPr>
            <a:endParaRPr lang="ru-RU"/>
          </a:p>
        </p:txBody>
      </p:sp>
      <p:sp>
        <p:nvSpPr>
          <p:cNvPr id="409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pPr>
              <a:defRPr/>
            </a:pPr>
            <a:fld id="{E1403782-65D3-49E6-B6B0-98D6681283CD}" type="datetimeFigureOut">
              <a:rPr lang="ru-RU"/>
              <a:pPr>
                <a:defRPr/>
              </a:pPr>
              <a:t>09.04.2020</a:t>
            </a:fld>
            <a:endParaRPr lang="ru-RU"/>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09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409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lvl1pPr>
          </a:lstStyle>
          <a:p>
            <a:pPr>
              <a:defRPr/>
            </a:pPr>
            <a:endParaRPr lang="ru-RU"/>
          </a:p>
        </p:txBody>
      </p:sp>
      <p:sp>
        <p:nvSpPr>
          <p:cNvPr id="409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lvl1pPr>
          </a:lstStyle>
          <a:p>
            <a:pPr>
              <a:defRPr/>
            </a:pPr>
            <a:fld id="{E117F92D-03C3-4AEA-992A-EB44470044EE}"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a:noFill/>
          <a:ln/>
        </p:spPr>
        <p:txBody>
          <a:bodyPr/>
          <a:lstStyle/>
          <a:p>
            <a:pPr eaLnBrk="1" hangingPunct="1"/>
            <a:endParaRPr lang="ru-RU"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4" name="Полилиния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sz="1800" dirty="0">
              <a:latin typeface="+mn-lt"/>
              <a:cs typeface="+mn-cs"/>
            </a:endParaRPr>
          </a:p>
        </p:txBody>
      </p:sp>
      <p:sp>
        <p:nvSpPr>
          <p:cNvPr id="5"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sz="1800" dirty="0">
              <a:latin typeface="+mn-lt"/>
              <a:cs typeface="+mn-cs"/>
            </a:endParaRPr>
          </a:p>
        </p:txBody>
      </p:sp>
      <p:sp>
        <p:nvSpPr>
          <p:cNvPr id="9" name="Заголовок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6" name="Дата 29"/>
          <p:cNvSpPr>
            <a:spLocks noGrp="1"/>
          </p:cNvSpPr>
          <p:nvPr>
            <p:ph type="dt" sz="half" idx="10"/>
          </p:nvPr>
        </p:nvSpPr>
        <p:spPr/>
        <p:txBody>
          <a:bodyPr/>
          <a:lstStyle>
            <a:lvl1pPr>
              <a:defRPr/>
            </a:lvl1pPr>
          </a:lstStyle>
          <a:p>
            <a:pPr>
              <a:defRPr/>
            </a:pPr>
            <a:fld id="{ED70EB72-E3CC-4674-AAD2-DD20E17361A8}" type="datetimeFigureOut">
              <a:rPr lang="ru-RU"/>
              <a:pPr>
                <a:defRPr/>
              </a:pPr>
              <a:t>09.04.2020</a:t>
            </a:fld>
            <a:endParaRPr lang="ru-RU" dirty="0"/>
          </a:p>
        </p:txBody>
      </p:sp>
      <p:sp>
        <p:nvSpPr>
          <p:cNvPr id="7" name="Нижний колонтитул 18"/>
          <p:cNvSpPr>
            <a:spLocks noGrp="1"/>
          </p:cNvSpPr>
          <p:nvPr>
            <p:ph type="ftr" sz="quarter" idx="11"/>
          </p:nvPr>
        </p:nvSpPr>
        <p:spPr/>
        <p:txBody>
          <a:bodyPr/>
          <a:lstStyle>
            <a:lvl1pPr>
              <a:defRPr/>
            </a:lvl1pPr>
          </a:lstStyle>
          <a:p>
            <a:pPr>
              <a:defRPr/>
            </a:pPr>
            <a:endParaRPr lang="ru-RU"/>
          </a:p>
        </p:txBody>
      </p:sp>
      <p:sp>
        <p:nvSpPr>
          <p:cNvPr id="8" name="Номер слайда 26"/>
          <p:cNvSpPr>
            <a:spLocks noGrp="1"/>
          </p:cNvSpPr>
          <p:nvPr>
            <p:ph type="sldNum" sz="quarter" idx="12"/>
          </p:nvPr>
        </p:nvSpPr>
        <p:spPr/>
        <p:txBody>
          <a:bodyPr/>
          <a:lstStyle>
            <a:lvl1pPr>
              <a:defRPr/>
            </a:lvl1pPr>
          </a:lstStyle>
          <a:p>
            <a:pPr>
              <a:defRPr/>
            </a:pPr>
            <a:fld id="{A3C7A1D8-8E3E-45AF-970F-3B5B223D82AD}" type="slidenum">
              <a:rPr lang="ru-RU"/>
              <a:pPr>
                <a:defRPr/>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0EE6D01C-6A7F-484C-A584-CB4E32782A11}" type="datetimeFigureOut">
              <a:rPr lang="ru-RU"/>
              <a:pPr>
                <a:defRPr/>
              </a:pPr>
              <a:t>09.04.2020</a:t>
            </a:fld>
            <a:endParaRPr lang="ru-RU" dirty="0"/>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C6CB0C7A-18C9-4BC4-8F13-49295BB62876}"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D2B05B09-3C76-4DFF-89BF-50CE152EAC0B}" type="datetimeFigureOut">
              <a:rPr lang="ru-RU"/>
              <a:pPr>
                <a:defRPr/>
              </a:pPr>
              <a:t>09.04.2020</a:t>
            </a:fld>
            <a:endParaRPr lang="ru-RU" dirty="0"/>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BD600C89-3D3F-420A-9EEB-4792E3BD1320}"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775DB0F6-D5BD-42E7-85AF-7F3CACAA2B37}" type="datetimeFigureOut">
              <a:rPr lang="ru-RU"/>
              <a:pPr>
                <a:defRPr/>
              </a:pPr>
              <a:t>09.04.2020</a:t>
            </a:fld>
            <a:endParaRPr lang="ru-RU" dirty="0"/>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171D0FAF-DA30-48AD-9007-30D5DD80A6A2}"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4" name="Полилиния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sz="1800" dirty="0">
              <a:latin typeface="+mn-lt"/>
              <a:cs typeface="+mn-cs"/>
            </a:endParaRPr>
          </a:p>
        </p:txBody>
      </p:sp>
      <p:sp>
        <p:nvSpPr>
          <p:cNvPr id="5"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sz="1800" dirty="0">
              <a:latin typeface="+mn-lt"/>
              <a:cs typeface="+mn-cs"/>
            </a:endParaRPr>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6" name="Дата 3"/>
          <p:cNvSpPr>
            <a:spLocks noGrp="1"/>
          </p:cNvSpPr>
          <p:nvPr>
            <p:ph type="dt" sz="half" idx="10"/>
          </p:nvPr>
        </p:nvSpPr>
        <p:spPr/>
        <p:txBody>
          <a:bodyPr/>
          <a:lstStyle>
            <a:lvl1pPr>
              <a:defRPr/>
            </a:lvl1pPr>
          </a:lstStyle>
          <a:p>
            <a:pPr>
              <a:defRPr/>
            </a:pPr>
            <a:fld id="{9D800692-32DA-470C-BDD3-28D3E95BBE75}" type="datetimeFigureOut">
              <a:rPr lang="ru-RU"/>
              <a:pPr>
                <a:defRPr/>
              </a:pPr>
              <a:t>09.04.2020</a:t>
            </a:fld>
            <a:endParaRPr lang="ru-RU" dirty="0"/>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8590D23B-E277-4BB1-9464-A46139CA4BDD}" type="slidenum">
              <a:rPr lang="ru-RU"/>
              <a:pPr>
                <a:defRPr/>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1A98F9E3-F88D-4064-847B-A79C367313AF}" type="datetimeFigureOut">
              <a:rPr lang="ru-RU"/>
              <a:pPr>
                <a:defRPr/>
              </a:pPr>
              <a:t>09.04.2020</a:t>
            </a:fld>
            <a:endParaRPr lang="ru-RU" dirty="0"/>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A4E6E343-795B-443D-A66A-13CD3DD3AF41}"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lstStyle>
          <a:p>
            <a:pPr>
              <a:defRPr/>
            </a:pPr>
            <a:fld id="{E78933D0-CE1D-47DF-B8F5-13BACDBA9DF4}" type="datetimeFigureOut">
              <a:rPr lang="ru-RU"/>
              <a:pPr>
                <a:defRPr/>
              </a:pPr>
              <a:t>09.04.2020</a:t>
            </a:fld>
            <a:endParaRPr lang="ru-RU" dirty="0"/>
          </a:p>
        </p:txBody>
      </p:sp>
      <p:sp>
        <p:nvSpPr>
          <p:cNvPr id="8" name="Нижний колонтитул 7"/>
          <p:cNvSpPr>
            <a:spLocks noGrp="1"/>
          </p:cNvSpPr>
          <p:nvPr>
            <p:ph type="ftr" sz="quarter" idx="11"/>
          </p:nvPr>
        </p:nvSpPr>
        <p:spPr/>
        <p:txBody>
          <a:bodyPr/>
          <a:lstStyle>
            <a:lvl1pPr>
              <a:defRPr/>
            </a:lvl1pPr>
          </a:lstStyle>
          <a:p>
            <a:pPr>
              <a:defRPr/>
            </a:pPr>
            <a:endParaRPr lang="ru-RU"/>
          </a:p>
        </p:txBody>
      </p:sp>
      <p:sp>
        <p:nvSpPr>
          <p:cNvPr id="9" name="Номер слайда 8"/>
          <p:cNvSpPr>
            <a:spLocks noGrp="1"/>
          </p:cNvSpPr>
          <p:nvPr>
            <p:ph type="sldNum" sz="quarter" idx="12"/>
          </p:nvPr>
        </p:nvSpPr>
        <p:spPr/>
        <p:txBody>
          <a:bodyPr/>
          <a:lstStyle>
            <a:lvl1pPr>
              <a:defRPr/>
            </a:lvl1pPr>
          </a:lstStyle>
          <a:p>
            <a:pPr>
              <a:defRPr/>
            </a:pPr>
            <a:fld id="{E84CC5E4-5E22-486A-BFF2-D15DE704B8C1}"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lstStyle>
            <a:lvl1pPr algn="l">
              <a:defRPr sz="4600"/>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AB61B810-33D4-44F7-B5B7-FEC3B423C048}" type="datetimeFigureOut">
              <a:rPr lang="ru-RU"/>
              <a:pPr>
                <a:defRPr/>
              </a:pPr>
              <a:t>09.04.2020</a:t>
            </a:fld>
            <a:endParaRPr lang="ru-RU" dirty="0"/>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0B2D7ABD-1744-48B6-8942-9C1519316B0F}"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038FB19B-9F22-452E-8702-27E9D13AA50D}" type="datetimeFigureOut">
              <a:rPr lang="ru-RU"/>
              <a:pPr>
                <a:defRPr/>
              </a:pPr>
              <a:t>09.04.2020</a:t>
            </a:fld>
            <a:endParaRPr lang="ru-RU" dirty="0"/>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E1295C7D-FD96-42AA-AAAC-8692788F0D90}"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lstStyle>
          <a:p>
            <a:pPr>
              <a:defRPr/>
            </a:pPr>
            <a:fld id="{52E78229-5A0A-47FE-BB87-8B95141FD8A5}" type="datetimeFigureOut">
              <a:rPr lang="ru-RU"/>
              <a:pPr>
                <a:defRPr/>
              </a:pPr>
              <a:t>09.04.2020</a:t>
            </a:fld>
            <a:endParaRPr lang="ru-RU" dirty="0"/>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8156575" y="6421438"/>
            <a:ext cx="762000" cy="365125"/>
          </a:xfrm>
        </p:spPr>
        <p:txBody>
          <a:bodyPr/>
          <a:lstStyle>
            <a:lvl1pPr>
              <a:defRPr/>
            </a:lvl1pPr>
          </a:lstStyle>
          <a:p>
            <a:pPr>
              <a:defRPr/>
            </a:pPr>
            <a:fld id="{5790E726-5E79-49FC-B302-30444E1C2A02}"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ru-RU" smtClean="0"/>
              <a:t>Образец заголовка</a:t>
            </a:r>
            <a:endParaRPr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ru-RU" noProof="0" dirty="0" smtClean="0"/>
              <a:t>Вставка рисунка</a:t>
            </a:r>
            <a:endParaRPr lang="en-US" noProof="0"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defRPr/>
            </a:pPr>
            <a:fld id="{EDE1F35D-C97F-47A7-BB91-A25EA47E8953}" type="datetimeFigureOut">
              <a:rPr lang="ru-RU"/>
              <a:pPr>
                <a:defRPr/>
              </a:pPr>
              <a:t>09.04.2020</a:t>
            </a:fld>
            <a:endParaRPr lang="ru-RU" dirty="0"/>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6D61670B-17DA-4F14-A907-E27EA04432A5}"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sz="1800" dirty="0">
              <a:latin typeface="+mn-lt"/>
              <a:cs typeface="+mn-cs"/>
            </a:endParaRPr>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sz="1800" dirty="0">
              <a:latin typeface="+mn-lt"/>
              <a:cs typeface="+mn-cs"/>
            </a:endParaRPr>
          </a:p>
        </p:txBody>
      </p:sp>
      <p:sp>
        <p:nvSpPr>
          <p:cNvPr id="1028" name="Заголовок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fld id="{D38C32BE-9D43-4A45-A0C9-2902FD292FA9}" type="datetimeFigureOut">
              <a:rPr lang="ru-RU"/>
              <a:pPr>
                <a:defRPr/>
              </a:pPr>
              <a:t>09.04.2020</a:t>
            </a:fld>
            <a:endParaRPr lang="ru-RU" dirty="0"/>
          </a:p>
        </p:txBody>
      </p:sp>
      <p:sp>
        <p:nvSpPr>
          <p:cNvPr id="22" name="Нижний колонтитул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endParaRPr lang="ru-RU"/>
          </a:p>
        </p:txBody>
      </p:sp>
      <p:sp>
        <p:nvSpPr>
          <p:cNvPr id="18" name="Номер слайда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fld id="{A7230D56-D61B-4125-AD55-D60DA5433B90}" type="slidenum">
              <a:rPr lang="ru-RU"/>
              <a:pPr>
                <a:defRPr/>
              </a:pPr>
              <a:t>‹#›</a:t>
            </a:fld>
            <a:endParaRPr lang="ru-RU" dirty="0"/>
          </a:p>
        </p:txBody>
      </p:sp>
    </p:spTree>
  </p:cSld>
  <p:clrMap bg1="dk1" tx1="lt1" bg2="dk2" tx2="lt2" accent1="accent1" accent2="accent2" accent3="accent3" accent4="accent4" accent5="accent5" accent6="accent6" hlink="hlink" folHlink="folHlink"/>
  <p:sldLayoutIdLst>
    <p:sldLayoutId id="2147483732" r:id="rId1"/>
    <p:sldLayoutId id="2147483731" r:id="rId2"/>
    <p:sldLayoutId id="2147483733" r:id="rId3"/>
    <p:sldLayoutId id="2147483730" r:id="rId4"/>
    <p:sldLayoutId id="2147483734" r:id="rId5"/>
    <p:sldLayoutId id="2147483729" r:id="rId6"/>
    <p:sldLayoutId id="2147483728" r:id="rId7"/>
    <p:sldLayoutId id="2147483735" r:id="rId8"/>
    <p:sldLayoutId id="2147483736" r:id="rId9"/>
    <p:sldLayoutId id="2147483727" r:id="rId10"/>
    <p:sldLayoutId id="2147483726" r:id="rId11"/>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www.geonames.de/coa-ru-lip.gif"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Рисунок 3" descr="http://www.msnmappoint.ru/image/48m.gif"/>
          <p:cNvPicPr>
            <a:picLocks noChangeAspect="1" noChangeArrowheads="1"/>
          </p:cNvPicPr>
          <p:nvPr/>
        </p:nvPicPr>
        <p:blipFill>
          <a:blip r:embed="rId3"/>
          <a:srcRect/>
          <a:stretch>
            <a:fillRect/>
          </a:stretch>
        </p:blipFill>
        <p:spPr bwMode="auto">
          <a:xfrm>
            <a:off x="7572375" y="214313"/>
            <a:ext cx="1257300" cy="1143000"/>
          </a:xfrm>
          <a:prstGeom prst="rect">
            <a:avLst/>
          </a:prstGeom>
          <a:noFill/>
          <a:ln w="9525">
            <a:noFill/>
            <a:miter lim="800000"/>
            <a:headEnd/>
            <a:tailEnd/>
          </a:ln>
        </p:spPr>
      </p:pic>
      <p:pic>
        <p:nvPicPr>
          <p:cNvPr id="14338" name="i-main-pic" descr="Картинка 16 из 247">
            <a:hlinkClick r:id="rId4"/>
          </p:cNvPr>
          <p:cNvPicPr>
            <a:picLocks noChangeAspect="1" noChangeArrowheads="1"/>
          </p:cNvPicPr>
          <p:nvPr/>
        </p:nvPicPr>
        <p:blipFill>
          <a:blip r:embed="rId5"/>
          <a:srcRect/>
          <a:stretch>
            <a:fillRect/>
          </a:stretch>
        </p:blipFill>
        <p:spPr bwMode="auto">
          <a:xfrm>
            <a:off x="8358188" y="142875"/>
            <a:ext cx="539750" cy="685800"/>
          </a:xfrm>
          <a:prstGeom prst="rect">
            <a:avLst/>
          </a:prstGeom>
          <a:noFill/>
          <a:ln w="9525">
            <a:noFill/>
            <a:miter lim="800000"/>
            <a:headEnd/>
            <a:tailEnd/>
          </a:ln>
        </p:spPr>
      </p:pic>
      <p:sp>
        <p:nvSpPr>
          <p:cNvPr id="14339" name="Text Box 6"/>
          <p:cNvSpPr txBox="1">
            <a:spLocks noChangeArrowheads="1"/>
          </p:cNvSpPr>
          <p:nvPr/>
        </p:nvSpPr>
        <p:spPr bwMode="auto">
          <a:xfrm>
            <a:off x="285720" y="357166"/>
            <a:ext cx="7395934" cy="738664"/>
          </a:xfrm>
          <a:prstGeom prst="rect">
            <a:avLst/>
          </a:prstGeom>
          <a:noFill/>
          <a:ln w="9525">
            <a:noFill/>
            <a:miter lim="800000"/>
            <a:headEnd/>
            <a:tailEnd/>
          </a:ln>
        </p:spPr>
        <p:txBody>
          <a:bodyPr wrap="none">
            <a:spAutoFit/>
          </a:bodyPr>
          <a:lstStyle/>
          <a:p>
            <a:pPr algn="ctr"/>
            <a:r>
              <a:rPr lang="ru-RU" sz="1400" dirty="0"/>
              <a:t>ГОСУДАРСТВЕННОЕ </a:t>
            </a:r>
            <a:r>
              <a:rPr lang="ru-RU" sz="1400" dirty="0" smtClean="0"/>
              <a:t>БЮДЖЕТНОЕ</a:t>
            </a:r>
            <a:r>
              <a:rPr lang="ru-RU" sz="1400" dirty="0"/>
              <a:t> </a:t>
            </a:r>
            <a:r>
              <a:rPr lang="ru-RU" sz="1400" dirty="0" smtClean="0"/>
              <a:t>УЧРЕЖДЕНИЕ </a:t>
            </a:r>
          </a:p>
          <a:p>
            <a:pPr algn="ctr"/>
            <a:r>
              <a:rPr lang="ru-RU" sz="1400" dirty="0" smtClean="0"/>
              <a:t>ДОПОЛНИТЕЛЬНОГО ОБРАЗОВАНИЯ ЦЕНТР ДОПОЛНИТЕЛЬНОГО ОБРАЗОВАНИЯ</a:t>
            </a:r>
            <a:endParaRPr lang="ru-RU" sz="1400" dirty="0"/>
          </a:p>
          <a:p>
            <a:pPr algn="ctr"/>
            <a:r>
              <a:rPr lang="ru-RU" sz="1400" dirty="0" smtClean="0"/>
              <a:t>«ЭКОМИР» ЛИПЕЦКОЙ ОБЛАСТИ</a:t>
            </a:r>
            <a:endParaRPr lang="ru-RU" sz="1400" dirty="0"/>
          </a:p>
        </p:txBody>
      </p:sp>
      <p:sp>
        <p:nvSpPr>
          <p:cNvPr id="14340" name="Text Box 9"/>
          <p:cNvSpPr txBox="1">
            <a:spLocks noChangeArrowheads="1"/>
          </p:cNvSpPr>
          <p:nvPr/>
        </p:nvSpPr>
        <p:spPr bwMode="auto">
          <a:xfrm>
            <a:off x="1547813" y="1341438"/>
            <a:ext cx="4881465" cy="338554"/>
          </a:xfrm>
          <a:prstGeom prst="rect">
            <a:avLst/>
          </a:prstGeom>
          <a:noFill/>
          <a:ln w="9525">
            <a:noFill/>
            <a:miter lim="800000"/>
            <a:headEnd/>
            <a:tailEnd/>
          </a:ln>
        </p:spPr>
        <p:txBody>
          <a:bodyPr wrap="none">
            <a:spAutoFit/>
          </a:bodyPr>
          <a:lstStyle/>
          <a:p>
            <a:r>
              <a:rPr lang="ru-RU" sz="1600" dirty="0" smtClean="0"/>
              <a:t>ГЕОЛОГИЧЕСКОЕ ОБЪЕДИНЕНИЕ «АМЕТИСТ</a:t>
            </a:r>
            <a:r>
              <a:rPr lang="ru-RU" sz="1600" dirty="0"/>
              <a:t>»</a:t>
            </a:r>
          </a:p>
        </p:txBody>
      </p:sp>
      <p:sp>
        <p:nvSpPr>
          <p:cNvPr id="14341" name="Rectangle 8"/>
          <p:cNvSpPr>
            <a:spLocks noChangeArrowheads="1"/>
          </p:cNvSpPr>
          <p:nvPr/>
        </p:nvSpPr>
        <p:spPr bwMode="auto">
          <a:xfrm>
            <a:off x="714348" y="2571744"/>
            <a:ext cx="7848600" cy="1384995"/>
          </a:xfrm>
          <a:prstGeom prst="rect">
            <a:avLst/>
          </a:prstGeom>
          <a:noFill/>
          <a:ln w="9525">
            <a:noFill/>
            <a:miter lim="800000"/>
            <a:headEnd/>
            <a:tailEnd/>
          </a:ln>
        </p:spPr>
        <p:txBody>
          <a:bodyPr wrap="square">
            <a:spAutoFit/>
          </a:bodyPr>
          <a:lstStyle/>
          <a:p>
            <a:pPr algn="ctr"/>
            <a:r>
              <a:rPr lang="ru-RU" sz="2800" dirty="0" smtClean="0"/>
              <a:t>ИСТОЧНИКИ. ПОИСК И РАЗВЕДКА ПОДЗЕМНЫХ ВОД. ЗАПАСЫ ПОДЗЕМНЫХ ВОД И ИХ ОХРАНА</a:t>
            </a:r>
            <a:endParaRPr lang="ru-RU" sz="2800" b="1" dirty="0">
              <a:solidFill>
                <a:srgbClr val="99CCFF"/>
              </a:solidFill>
            </a:endParaRPr>
          </a:p>
        </p:txBody>
      </p:sp>
      <p:sp>
        <p:nvSpPr>
          <p:cNvPr id="14342" name="Text Box 8"/>
          <p:cNvSpPr txBox="1">
            <a:spLocks noChangeArrowheads="1"/>
          </p:cNvSpPr>
          <p:nvPr/>
        </p:nvSpPr>
        <p:spPr bwMode="auto">
          <a:xfrm>
            <a:off x="5715008" y="4714884"/>
            <a:ext cx="2177519" cy="369332"/>
          </a:xfrm>
          <a:prstGeom prst="rect">
            <a:avLst/>
          </a:prstGeom>
          <a:noFill/>
          <a:ln w="9525">
            <a:noFill/>
            <a:miter lim="800000"/>
            <a:headEnd/>
            <a:tailEnd/>
          </a:ln>
        </p:spPr>
        <p:txBody>
          <a:bodyPr wrap="none">
            <a:spAutoFit/>
          </a:bodyPr>
          <a:lstStyle/>
          <a:p>
            <a:r>
              <a:rPr lang="ru-RU" sz="1800" dirty="0" smtClean="0"/>
              <a:t>Геологи 5,6 группа</a:t>
            </a:r>
            <a:endParaRPr lang="ru-RU" sz="1800" dirty="0"/>
          </a:p>
        </p:txBody>
      </p:sp>
      <p:sp>
        <p:nvSpPr>
          <p:cNvPr id="14343" name="Text Box 10"/>
          <p:cNvSpPr txBox="1">
            <a:spLocks noChangeArrowheads="1"/>
          </p:cNvSpPr>
          <p:nvPr/>
        </p:nvSpPr>
        <p:spPr bwMode="auto">
          <a:xfrm>
            <a:off x="3779838" y="6308725"/>
            <a:ext cx="1436612" cy="338554"/>
          </a:xfrm>
          <a:prstGeom prst="rect">
            <a:avLst/>
          </a:prstGeom>
          <a:noFill/>
          <a:ln w="9525">
            <a:noFill/>
            <a:miter lim="800000"/>
            <a:headEnd/>
            <a:tailEnd/>
          </a:ln>
        </p:spPr>
        <p:txBody>
          <a:bodyPr wrap="none">
            <a:spAutoFit/>
          </a:bodyPr>
          <a:lstStyle/>
          <a:p>
            <a:r>
              <a:rPr lang="ru-RU" sz="1600" dirty="0"/>
              <a:t>Липецк, </a:t>
            </a:r>
            <a:r>
              <a:rPr lang="ru-RU" sz="1600" dirty="0" smtClean="0"/>
              <a:t>2020</a:t>
            </a:r>
            <a:endParaRPr lang="ru-RU"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329642" cy="6143668"/>
          </a:xfrm>
        </p:spPr>
        <p:txBody>
          <a:bodyPr/>
          <a:lstStyle/>
          <a:p>
            <a:pPr algn="just">
              <a:buNone/>
            </a:pPr>
            <a:r>
              <a:rPr lang="ru-RU" sz="2400" dirty="0" smtClean="0"/>
              <a:t>Один из них — применение электрического сопротивления. Обычно им пользуются при строительстве крупных водозаборов, а в его основе лежит зондирование почвенного покрова. Электрическое сопротивление жидкости и почвы различаются, поэтому по отличию показателей можно определить, где находится источник. Правда, железная дорога, находящаяся недалеко, металлический забор или месторождение железной руды могут вызвать неточности в измерениях. Определить нахождение подземных залежей можно визуально и без оборудования. Присутствие некоторых растений на участке укажет на наличие подземных источников. К ним относятся: наперстянка; верба; лапчатка; болиголова.</a:t>
            </a:r>
            <a:br>
              <a:rPr lang="ru-RU" sz="2400" dirty="0" smtClean="0"/>
            </a:br>
            <a:endParaRPr lang="ru-RU"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428604"/>
            <a:ext cx="8572560" cy="5697559"/>
          </a:xfrm>
        </p:spPr>
        <p:txBody>
          <a:bodyPr/>
          <a:lstStyle/>
          <a:p>
            <a:pPr>
              <a:buNone/>
            </a:pPr>
            <a:r>
              <a:rPr lang="ru-RU" sz="2400" b="1" dirty="0" smtClean="0"/>
              <a:t>Методы разведки и оценки подземных вод</a:t>
            </a:r>
          </a:p>
          <a:p>
            <a:pPr algn="just">
              <a:buNone/>
            </a:pPr>
            <a:r>
              <a:rPr lang="ru-RU" sz="2000" dirty="0" smtClean="0"/>
              <a:t>Большое значение в развитии разных отраслей народного хозяйства имеет бесперебойное водоснабжение. Подземные воды и поиск месторождений подземных вод играют в этом существенную роль. Из всех видов подземных водных источников, распространенных в </a:t>
            </a:r>
            <a:r>
              <a:rPr lang="ru-RU" sz="2000" dirty="0" err="1" smtClean="0"/>
              <a:t>гидрогеосфере</a:t>
            </a:r>
            <a:r>
              <a:rPr lang="ru-RU" sz="2000" dirty="0" smtClean="0"/>
              <a:t>, можно выделить четыре группы: пресные, промышленные, термальные, минеральные</a:t>
            </a:r>
            <a:r>
              <a:rPr lang="ru-RU" sz="2000" dirty="0" smtClean="0"/>
              <a:t>.</a:t>
            </a:r>
          </a:p>
          <a:p>
            <a:pPr algn="just">
              <a:buNone/>
            </a:pPr>
            <a:r>
              <a:rPr lang="ru-RU" sz="2000" dirty="0" smtClean="0"/>
              <a:t>Для них применяются общие методы разведки месторождений подземных вод и технология бурения скважин на воду.</a:t>
            </a:r>
          </a:p>
          <a:p>
            <a:pPr algn="just">
              <a:buNone/>
            </a:pPr>
            <a:endParaRPr lang="ru-RU" sz="2000" dirty="0"/>
          </a:p>
        </p:txBody>
      </p:sp>
      <p:pic>
        <p:nvPicPr>
          <p:cNvPr id="11266" name="Picture 2" descr="https://www.abok.ru/for_spec/articles/28/5713/1.gif"/>
          <p:cNvPicPr>
            <a:picLocks noChangeAspect="1" noChangeArrowheads="1"/>
          </p:cNvPicPr>
          <p:nvPr/>
        </p:nvPicPr>
        <p:blipFill>
          <a:blip r:embed="rId2"/>
          <a:srcRect t="11112"/>
          <a:stretch>
            <a:fillRect/>
          </a:stretch>
        </p:blipFill>
        <p:spPr bwMode="auto">
          <a:xfrm>
            <a:off x="2143108" y="3714752"/>
            <a:ext cx="4714908" cy="314324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285728"/>
            <a:ext cx="8501122" cy="5840435"/>
          </a:xfrm>
        </p:spPr>
        <p:txBody>
          <a:bodyPr/>
          <a:lstStyle/>
          <a:p>
            <a:pPr>
              <a:buNone/>
            </a:pPr>
            <a:r>
              <a:rPr lang="ru-RU" sz="2400" b="1" dirty="0" smtClean="0"/>
              <a:t>Общий </a:t>
            </a:r>
            <a:r>
              <a:rPr lang="ru-RU" sz="2400" b="1" dirty="0" smtClean="0"/>
              <a:t>поиск</a:t>
            </a:r>
          </a:p>
          <a:p>
            <a:pPr>
              <a:buNone/>
            </a:pPr>
            <a:endParaRPr lang="ru-RU" sz="2400" b="1" dirty="0" smtClean="0"/>
          </a:p>
          <a:p>
            <a:pPr algn="just">
              <a:buNone/>
            </a:pPr>
            <a:r>
              <a:rPr lang="ru-RU" sz="2000" dirty="0" smtClean="0"/>
              <a:t>Разведывательные работы по поиску подземных вод проводятся:</a:t>
            </a:r>
          </a:p>
          <a:p>
            <a:pPr algn="just">
              <a:buNone/>
            </a:pPr>
            <a:r>
              <a:rPr lang="ru-RU" sz="2000" dirty="0" smtClean="0"/>
              <a:t>для оценки эксплуатационной возможности определенных регионов и общих перспектив;</a:t>
            </a:r>
          </a:p>
          <a:p>
            <a:pPr algn="just">
              <a:buNone/>
            </a:pPr>
            <a:r>
              <a:rPr lang="ru-RU" sz="2000" dirty="0" smtClean="0"/>
              <a:t>определения эксплуатационной возможности района в условиях конкретного пользователя действующих или проектируемых объектов.</a:t>
            </a:r>
          </a:p>
          <a:p>
            <a:pPr algn="just">
              <a:buNone/>
            </a:pPr>
            <a:r>
              <a:rPr lang="ru-RU" sz="2000" dirty="0" smtClean="0"/>
              <a:t>На основании проведенных работ оценивается:</a:t>
            </a:r>
          </a:p>
          <a:p>
            <a:pPr algn="just">
              <a:buNone/>
            </a:pPr>
            <a:r>
              <a:rPr lang="ru-RU" sz="2000" dirty="0" smtClean="0"/>
              <a:t>характеристика общих гидрогеологических условий региона, общих условий формирования эксплуатационных и естественных запасов источников;</a:t>
            </a:r>
          </a:p>
          <a:p>
            <a:pPr algn="just">
              <a:buNone/>
            </a:pPr>
            <a:r>
              <a:rPr lang="ru-RU" sz="2000" dirty="0" smtClean="0"/>
              <a:t>продуктивные водоносные горизонты и перспективные площади;</a:t>
            </a:r>
          </a:p>
          <a:p>
            <a:pPr algn="just">
              <a:buNone/>
            </a:pPr>
            <a:r>
              <a:rPr lang="ru-RU" sz="2000" dirty="0" smtClean="0"/>
              <a:t>предварительная количественная оценка источников водоснабжения, прогноз эксплуатационных запасов;</a:t>
            </a:r>
          </a:p>
          <a:p>
            <a:pPr algn="just">
              <a:buNone/>
            </a:pPr>
            <a:r>
              <a:rPr lang="ru-RU" sz="2000" dirty="0" smtClean="0"/>
              <a:t>постановка дальнейших исследований.</a:t>
            </a:r>
          </a:p>
          <a:p>
            <a:pPr algn="just">
              <a:buNone/>
            </a:pPr>
            <a:endParaRPr lang="ru-RU" sz="2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329642" cy="5697559"/>
          </a:xfrm>
        </p:spPr>
        <p:txBody>
          <a:bodyPr/>
          <a:lstStyle/>
          <a:p>
            <a:pPr algn="just">
              <a:buNone/>
            </a:pPr>
            <a:r>
              <a:rPr lang="ru-RU" sz="2400" dirty="0" smtClean="0"/>
              <a:t>Для хорошо изученных районов, особенно если там есть опыт эксплуатации подземных источников, региональная оценка эксплуатационного запаса воды выполняется по степени достоверности категории С2 (реже С1). Эти результаты принимаются как обоснование последующей предварительной разведки. Детальный поиск подземных вод в таком случае не проводится.</a:t>
            </a:r>
            <a:endParaRPr lang="ru-RU" dirty="0"/>
          </a:p>
        </p:txBody>
      </p:sp>
      <p:pic>
        <p:nvPicPr>
          <p:cNvPr id="9218" name="Picture 2" descr="https://www.abok.ru/for_spec/articles/28/5713/2.gif"/>
          <p:cNvPicPr>
            <a:picLocks noChangeAspect="1" noChangeArrowheads="1"/>
          </p:cNvPicPr>
          <p:nvPr/>
        </p:nvPicPr>
        <p:blipFill>
          <a:blip r:embed="rId2"/>
          <a:srcRect/>
          <a:stretch>
            <a:fillRect/>
          </a:stretch>
        </p:blipFill>
        <p:spPr bwMode="auto">
          <a:xfrm>
            <a:off x="2071670" y="3500437"/>
            <a:ext cx="5000660" cy="325043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357166"/>
            <a:ext cx="8572560" cy="5768997"/>
          </a:xfrm>
        </p:spPr>
        <p:txBody>
          <a:bodyPr/>
          <a:lstStyle/>
          <a:p>
            <a:pPr>
              <a:buNone/>
            </a:pPr>
            <a:r>
              <a:rPr lang="ru-RU" sz="2400" b="1" dirty="0" smtClean="0"/>
              <a:t>Детальный </a:t>
            </a:r>
            <a:r>
              <a:rPr lang="ru-RU" sz="2400" b="1" dirty="0" smtClean="0"/>
              <a:t>поиск</a:t>
            </a:r>
          </a:p>
          <a:p>
            <a:pPr>
              <a:buNone/>
            </a:pPr>
            <a:endParaRPr lang="ru-RU" sz="2400" b="1" dirty="0" smtClean="0"/>
          </a:p>
          <a:p>
            <a:pPr algn="just">
              <a:buNone/>
            </a:pPr>
            <a:r>
              <a:rPr lang="ru-RU" sz="2000" dirty="0" smtClean="0"/>
              <a:t>На площадях, признанных на стадии общих поисков перспективными, как заключительный этап этого вида работ проводятся </a:t>
            </a:r>
            <a:r>
              <a:rPr lang="ru-RU" sz="2000" dirty="0" smtClean="0"/>
              <a:t>детальные </a:t>
            </a:r>
            <a:r>
              <a:rPr lang="ru-RU" sz="2000" dirty="0" smtClean="0"/>
              <a:t>поиски. Их целью является поиск месторождений подземных вод промышленного вида и примерная оценка эксплуатационных </a:t>
            </a:r>
            <a:r>
              <a:rPr lang="ru-RU" sz="2000" dirty="0" smtClean="0"/>
              <a:t>запасов </a:t>
            </a:r>
            <a:r>
              <a:rPr lang="ru-RU" sz="2000" dirty="0" smtClean="0"/>
              <a:t>подземных вод. В этот же период выбирают конкретные участки для проведения предварительной разведки.</a:t>
            </a:r>
          </a:p>
          <a:p>
            <a:pPr algn="just">
              <a:buNone/>
            </a:pPr>
            <a:r>
              <a:rPr lang="ru-RU" sz="2000" dirty="0" smtClean="0"/>
              <a:t>Детальный поиск выполняется посредством комплекса геолого-гидрогеологических работ. Как метод работы может использоваться гидрогеологическая съемка. Масштаб и объем съемочных работ зависит от степени сложности района, его гидрогеологической и геологической изученности, потребности в воде, опыта эксплуатации подземных вод и т. п. На площадях с предполагаемым наличием подземных источников речных долин или напорных вод конусов выноса, в съемочные работы включают геоморфологическую съемку.</a:t>
            </a:r>
            <a:endParaRPr lang="ru-RU"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285728"/>
            <a:ext cx="8143932" cy="6286544"/>
          </a:xfrm>
        </p:spPr>
        <p:txBody>
          <a:bodyPr/>
          <a:lstStyle/>
          <a:p>
            <a:pPr algn="just">
              <a:buNone/>
            </a:pPr>
            <a:r>
              <a:rPr lang="ru-RU" sz="2000" dirty="0" smtClean="0"/>
              <a:t>При поиске подземных вод одним из основных методов определения их месторождений являются геофизические исследования. Их главное условие – выполнение площадных геофизических работ до начала проходки гидрогеологических скважин. Результаты геофизической разведки направляют и корректируют план размещения картировочных и поисковых скважин. Для увеличения </a:t>
            </a:r>
            <a:r>
              <a:rPr lang="ru-RU" sz="2000" dirty="0" smtClean="0"/>
              <a:t>достоверности </a:t>
            </a:r>
            <a:r>
              <a:rPr lang="ru-RU" sz="2000" dirty="0" smtClean="0"/>
              <a:t>исследований в некоторых случаях на месте поиска подземных вод появляется необходимость проводить бурение скважин: опорных и параметрических.</a:t>
            </a:r>
          </a:p>
          <a:p>
            <a:pPr algn="just">
              <a:buNone/>
            </a:pPr>
            <a:r>
              <a:rPr lang="ru-RU" sz="2000" dirty="0" smtClean="0"/>
              <a:t>Самым надежным способом поиска крупных месторождений пресных вод является бурение гидрогеологических скважин. Это </a:t>
            </a:r>
            <a:r>
              <a:rPr lang="ru-RU" sz="2000" dirty="0" smtClean="0"/>
              <a:t>позволит </a:t>
            </a:r>
            <a:r>
              <a:rPr lang="ru-RU" sz="2000" dirty="0" smtClean="0"/>
              <a:t>по фактическим данным определить контур перспективной площади, выбрать продуктивный водоносный горизонт для изучений. Проведение буровых работ на изучаемом участке требует комплекса гидрогеологических исследований на каждой скважине.</a:t>
            </a:r>
          </a:p>
          <a:p>
            <a:pPr>
              <a:buNone/>
            </a:pP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idx="1"/>
          </p:nvPr>
        </p:nvSpPr>
        <p:spPr>
          <a:xfrm>
            <a:off x="357158" y="285728"/>
            <a:ext cx="8501122" cy="6286544"/>
          </a:xfrm>
        </p:spPr>
        <p:txBody>
          <a:bodyPr/>
          <a:lstStyle/>
          <a:p>
            <a:pPr algn="just">
              <a:buNone/>
            </a:pPr>
            <a:r>
              <a:rPr lang="ru-RU" sz="2000" dirty="0" smtClean="0"/>
              <a:t>При составлении прогнозной оценки перспективной площади немалое значение имеют гидрогеологические данные, полученные по пробуренным раньше скважинам, дренажным устройствам или действующим водозаборам. Сведения об эксплуатации существующих водозаборов и дренажных устройств могут быть приняты за основу для проведения прогнозной оценки местных эксплуатационных запасов подземных вод по поисковой площади в целом.</a:t>
            </a:r>
          </a:p>
          <a:p>
            <a:pPr algn="just">
              <a:buNone/>
            </a:pPr>
            <a:r>
              <a:rPr lang="ru-RU" sz="2000" dirty="0" smtClean="0"/>
              <a:t>В завершении детального этапа поиска подземных вод проводят камеральную обработку материалов полевых гидрогеологических исследований и составляют отчет. В итоге перспективные участки должны быть оконтурены, дается прогнозная оценка на этих участках эксплуатационных запасов подземных вод и определяется их качество, устанавливается экономическая целесообразность дальнейшего изучения вод и перспективных участков, экономическая целесообразность этого изучения.</a:t>
            </a:r>
          </a:p>
          <a:p>
            <a:pPr algn="just">
              <a:buNone/>
            </a:pPr>
            <a:endParaRPr lang="ru-RU"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2"/>
          <p:cNvSpPr txBox="1">
            <a:spLocks/>
          </p:cNvSpPr>
          <p:nvPr/>
        </p:nvSpPr>
        <p:spPr>
          <a:xfrm>
            <a:off x="500034" y="285728"/>
            <a:ext cx="8143932" cy="6286544"/>
          </a:xfrm>
          <a:prstGeom prst="rect">
            <a:avLst/>
          </a:prstGeom>
        </p:spPr>
        <p:txBody>
          <a:bodyPr/>
          <a:lstStyle/>
          <a:p>
            <a:pPr marL="419100" lvl="0" indent="-382588" algn="just" eaLnBrk="0" hangingPunct="0">
              <a:spcBef>
                <a:spcPct val="20000"/>
              </a:spcBef>
              <a:buClr>
                <a:schemeClr val="accent1"/>
              </a:buClr>
              <a:buSzPct val="80000"/>
            </a:pPr>
            <a:endParaRPr kumimoji="0" lang="ru-RU"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Прямоугольник 2"/>
          <p:cNvSpPr/>
          <p:nvPr/>
        </p:nvSpPr>
        <p:spPr>
          <a:xfrm>
            <a:off x="928662" y="1142984"/>
            <a:ext cx="7358114" cy="2739211"/>
          </a:xfrm>
          <a:prstGeom prst="rect">
            <a:avLst/>
          </a:prstGeom>
        </p:spPr>
        <p:txBody>
          <a:bodyPr wrap="square">
            <a:spAutoFit/>
          </a:bodyPr>
          <a:lstStyle/>
          <a:p>
            <a:pPr algn="just"/>
            <a:r>
              <a:rPr lang="ru-RU" sz="3600" b="1" dirty="0" smtClean="0"/>
              <a:t>Методы разведки подземных вод</a:t>
            </a:r>
          </a:p>
          <a:p>
            <a:pPr algn="just"/>
            <a:r>
              <a:rPr lang="ru-RU" sz="2000" dirty="0" smtClean="0"/>
              <a:t>После того как проведен поиск подземных вод и дана положительная прогнозная оценка перспективным участкам, проводится разведка месторождения подземных вод. Она обычно состоит их трех стадий: предварительной, детальной и эксплуатационной.</a:t>
            </a:r>
            <a:endParaRPr lang="ru-RU"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02" y="571480"/>
            <a:ext cx="8643998" cy="857256"/>
          </a:xfrm>
        </p:spPr>
        <p:txBody>
          <a:bodyPr/>
          <a:lstStyle/>
          <a:p>
            <a:r>
              <a:rPr lang="ru-RU" sz="3200" b="1" dirty="0" smtClean="0"/>
              <a:t>Предварительная</a:t>
            </a:r>
            <a:r>
              <a:rPr lang="ru-RU" sz="2000" b="1" dirty="0" smtClean="0"/>
              <a:t> </a:t>
            </a:r>
            <a:r>
              <a:rPr lang="ru-RU" sz="3200" b="1" dirty="0" smtClean="0"/>
              <a:t>разведка</a:t>
            </a:r>
            <a:r>
              <a:rPr lang="ru-RU" sz="2000" b="1" dirty="0" smtClean="0"/>
              <a:t/>
            </a:r>
            <a:br>
              <a:rPr lang="ru-RU" sz="2000" b="1" dirty="0" smtClean="0"/>
            </a:br>
            <a:r>
              <a:rPr lang="ru-RU" dirty="0" smtClean="0"/>
              <a:t/>
            </a:r>
            <a:br>
              <a:rPr lang="ru-RU" dirty="0" smtClean="0"/>
            </a:br>
            <a:endParaRPr lang="ru-RU" dirty="0"/>
          </a:p>
        </p:txBody>
      </p:sp>
      <p:sp>
        <p:nvSpPr>
          <p:cNvPr id="3" name="Прямоугольник 2"/>
          <p:cNvSpPr/>
          <p:nvPr/>
        </p:nvSpPr>
        <p:spPr>
          <a:xfrm>
            <a:off x="357158" y="642918"/>
            <a:ext cx="8143932" cy="6186309"/>
          </a:xfrm>
          <a:prstGeom prst="rect">
            <a:avLst/>
          </a:prstGeom>
        </p:spPr>
        <p:txBody>
          <a:bodyPr wrap="square">
            <a:spAutoFit/>
          </a:bodyPr>
          <a:lstStyle/>
          <a:p>
            <a:r>
              <a:rPr lang="ru-RU" sz="1800" dirty="0" smtClean="0"/>
              <a:t>Предварительная разведка имеет особое значение в общей технологической схеме поисково-разведочных работ. На этом этапе выполняется ряд сложных задач:</a:t>
            </a:r>
            <a:br>
              <a:rPr lang="ru-RU" sz="1800" dirty="0" smtClean="0"/>
            </a:br>
            <a:r>
              <a:rPr lang="ru-RU" sz="1800" dirty="0" smtClean="0"/>
              <a:t>	- </a:t>
            </a:r>
            <a:r>
              <a:rPr lang="ru-RU" sz="1800" dirty="0" smtClean="0"/>
              <a:t>изучение особенностей гидрогеологических условий выдвинутых под разведку перспективных участков и особенностей их геологического строения;</a:t>
            </a:r>
            <a:br>
              <a:rPr lang="ru-RU" sz="1800" dirty="0" smtClean="0"/>
            </a:br>
            <a:r>
              <a:rPr lang="ru-RU" sz="1800" dirty="0" smtClean="0"/>
              <a:t>	- </a:t>
            </a:r>
            <a:r>
              <a:rPr lang="ru-RU" sz="1800" dirty="0" smtClean="0"/>
              <a:t>количественная и качественная оценка источников формирования запасов подземных вод на территории предварительной разведки;</a:t>
            </a:r>
            <a:br>
              <a:rPr lang="ru-RU" sz="1800" dirty="0" smtClean="0"/>
            </a:br>
            <a:r>
              <a:rPr lang="ru-RU" sz="1800" dirty="0" smtClean="0"/>
              <a:t>	- </a:t>
            </a:r>
            <a:r>
              <a:rPr lang="ru-RU" sz="1800" dirty="0" smtClean="0"/>
              <a:t>уточнение гидрогеологических параметров на разведочном участке месторождения подземных вод, определение метода оценки разведанных запасов и обоснование расчетной схемы;</a:t>
            </a:r>
            <a:br>
              <a:rPr lang="ru-RU" sz="1800" dirty="0" smtClean="0"/>
            </a:br>
            <a:r>
              <a:rPr lang="ru-RU" sz="1800" dirty="0" smtClean="0"/>
              <a:t>	- </a:t>
            </a:r>
            <a:r>
              <a:rPr lang="ru-RU" sz="1800" dirty="0" smtClean="0"/>
              <a:t>обоснование самой рациональной схемы устройства водозаборных узлов для имеющихся технико-экономических и гидрогеологических условий;</a:t>
            </a:r>
            <a:br>
              <a:rPr lang="ru-RU" sz="1800" dirty="0" smtClean="0"/>
            </a:br>
            <a:r>
              <a:rPr lang="ru-RU" sz="1800" dirty="0" smtClean="0"/>
              <a:t>предварительная прогнозная оценка влияния отбора подземных вод на окружающую среду;</a:t>
            </a:r>
            <a:br>
              <a:rPr lang="ru-RU" sz="1800" dirty="0" smtClean="0"/>
            </a:br>
            <a:r>
              <a:rPr lang="ru-RU" sz="1800" dirty="0" smtClean="0"/>
              <a:t>	- </a:t>
            </a:r>
            <a:r>
              <a:rPr lang="ru-RU" sz="1800" dirty="0" smtClean="0"/>
              <a:t>определение общего объема и оценка эксплуатационных запасов подземных вод в пределах территории разведочного участка.</a:t>
            </a:r>
            <a:br>
              <a:rPr lang="ru-RU" sz="1800" dirty="0" smtClean="0"/>
            </a:br>
            <a:r>
              <a:rPr lang="ru-RU" sz="1800" dirty="0" smtClean="0"/>
              <a:t>В процессе предварительной разведки подземных вод выявляются общие размеры месторождения, предварительные условия его промышленной отработки и возможность покрытия заявленной потребности в воде.</a:t>
            </a:r>
            <a:endParaRPr lang="ru-RU" sz="1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Детальная разведка</a:t>
            </a:r>
            <a:br>
              <a:rPr lang="ru-RU" b="1" dirty="0" smtClean="0"/>
            </a:br>
            <a:endParaRPr lang="ru-RU" dirty="0"/>
          </a:p>
        </p:txBody>
      </p:sp>
      <p:sp>
        <p:nvSpPr>
          <p:cNvPr id="3" name="Прямоугольник 2"/>
          <p:cNvSpPr/>
          <p:nvPr/>
        </p:nvSpPr>
        <p:spPr>
          <a:xfrm>
            <a:off x="357158" y="1142984"/>
            <a:ext cx="8215370" cy="5632311"/>
          </a:xfrm>
          <a:prstGeom prst="rect">
            <a:avLst/>
          </a:prstGeom>
        </p:spPr>
        <p:txBody>
          <a:bodyPr wrap="square">
            <a:spAutoFit/>
          </a:bodyPr>
          <a:lstStyle/>
          <a:p>
            <a:r>
              <a:rPr lang="ru-RU" sz="1800" dirty="0" smtClean="0"/>
              <a:t>На стадии детальной разведки гидрогеологические работы проводят только на участках, названных наиболее рациональными для промышленного использования по данным предварительной разведки.</a:t>
            </a:r>
          </a:p>
          <a:p>
            <a:r>
              <a:rPr lang="ru-RU" sz="1800" dirty="0" smtClean="0"/>
              <a:t>На участках, где планируется строительство водозаборных узлов, эксплуатационные запасы подземных источников должны быть разведаны с точностью, позволяющей подсчитать запасы на ближайший период с учетом заданного количества воды по категориям С1, В, С.?На перспективу выявляются запасы с оценкой не ниже категории С1.</a:t>
            </a:r>
          </a:p>
          <a:p>
            <a:r>
              <a:rPr lang="ru-RU" sz="1800" dirty="0" smtClean="0"/>
              <a:t>Все эти данные необходимы для обоснования проекта при проектировании ВЗУ из подземных источников и являются основной задачей гидрогеологических работ во время детальной разведки.</a:t>
            </a:r>
          </a:p>
          <a:p>
            <a:r>
              <a:rPr lang="ru-RU" sz="1800" dirty="0" smtClean="0"/>
              <a:t>Кроме этого, необходимо изучение инженерно-геологических условий площади разведки:</a:t>
            </a:r>
          </a:p>
          <a:p>
            <a:r>
              <a:rPr lang="ru-RU" sz="1800" dirty="0" smtClean="0"/>
              <a:t>протекающих в районе месторождений подземных вод естественных гидродинамических процессов: оползней, обвалов, </a:t>
            </a:r>
            <a:r>
              <a:rPr lang="ru-RU" sz="1800" dirty="0" err="1" smtClean="0"/>
              <a:t>просадочности</a:t>
            </a:r>
            <a:r>
              <a:rPr lang="ru-RU" sz="1800" dirty="0" smtClean="0"/>
              <a:t> грунтов, мерзлотных явлений и т. п.;</a:t>
            </a:r>
          </a:p>
          <a:p>
            <a:r>
              <a:rPr lang="ru-RU" sz="1800" dirty="0" smtClean="0"/>
              <a:t>категории </a:t>
            </a:r>
            <a:r>
              <a:rPr lang="ru-RU" sz="1800" dirty="0" err="1" smtClean="0"/>
              <a:t>буримости</a:t>
            </a:r>
            <a:r>
              <a:rPr lang="ru-RU" sz="1800" dirty="0" smtClean="0"/>
              <a:t> горной породы, вскрываемой водозаборной скважиной, характером ее устойчивости в скважине и т. п.</a:t>
            </a:r>
          </a:p>
          <a:p>
            <a:r>
              <a:rPr lang="ru-RU" sz="1800" dirty="0" smtClean="0"/>
              <a:t>Необходимость решения этих задач определяет методы ведения гидрогеологических изысканий на этапе детальной разведки.</a:t>
            </a:r>
            <a:endParaRPr lang="ru-RU"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115328" cy="1143000"/>
          </a:xfrm>
        </p:spPr>
        <p:txBody>
          <a:bodyPr/>
          <a:lstStyle/>
          <a:p>
            <a:r>
              <a:rPr lang="ru-RU" dirty="0" smtClean="0"/>
              <a:t>Источники подземных вод</a:t>
            </a:r>
            <a:r>
              <a:rPr lang="ru-RU" dirty="0" smtClean="0"/>
              <a:t/>
            </a:r>
            <a:br>
              <a:rPr lang="ru-RU" dirty="0" smtClean="0"/>
            </a:br>
            <a:endParaRPr lang="ru-RU" dirty="0"/>
          </a:p>
        </p:txBody>
      </p:sp>
      <p:pic>
        <p:nvPicPr>
          <p:cNvPr id="17410" name="Picture 2" descr="Методы обнаружения источников"/>
          <p:cNvPicPr>
            <a:picLocks noChangeAspect="1" noChangeArrowheads="1"/>
          </p:cNvPicPr>
          <p:nvPr/>
        </p:nvPicPr>
        <p:blipFill>
          <a:blip r:embed="rId2"/>
          <a:srcRect/>
          <a:stretch>
            <a:fillRect/>
          </a:stretch>
        </p:blipFill>
        <p:spPr bwMode="auto">
          <a:xfrm>
            <a:off x="785786" y="1071546"/>
            <a:ext cx="7334250" cy="5495926"/>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Эксплуатационная разведка</a:t>
            </a:r>
            <a:br>
              <a:rPr lang="ru-RU" b="1" dirty="0" smtClean="0"/>
            </a:br>
            <a:endParaRPr lang="ru-RU" dirty="0"/>
          </a:p>
        </p:txBody>
      </p:sp>
      <p:sp>
        <p:nvSpPr>
          <p:cNvPr id="3" name="Прямоугольник 2"/>
          <p:cNvSpPr/>
          <p:nvPr/>
        </p:nvSpPr>
        <p:spPr>
          <a:xfrm>
            <a:off x="571472" y="1000108"/>
            <a:ext cx="7929618" cy="5632311"/>
          </a:xfrm>
          <a:prstGeom prst="rect">
            <a:avLst/>
          </a:prstGeom>
        </p:spPr>
        <p:txBody>
          <a:bodyPr wrap="square">
            <a:spAutoFit/>
          </a:bodyPr>
          <a:lstStyle/>
          <a:p>
            <a:r>
              <a:rPr lang="ru-RU" sz="2000" dirty="0" smtClean="0"/>
              <a:t>После детальной разведки изучение месторождений подземных вод целесообразно продолжить исследованиями на стадии промышленного освоения. Для этого в период эксплуатации вод на уже действующих водозаборных узлах проводят эксплуатационную разведку. Основные задачи, которые выполняются на этом этапе:</a:t>
            </a:r>
          </a:p>
          <a:p>
            <a:r>
              <a:rPr lang="ru-RU" sz="2000" dirty="0" smtClean="0"/>
              <a:t>стационарный надзор на водозаборном участке за режимом эксплуатации вод, т. е. допустимое понижение уровня вод и дебит водозаборных скважин;</a:t>
            </a:r>
          </a:p>
          <a:p>
            <a:r>
              <a:rPr lang="ru-RU" sz="2000" dirty="0" smtClean="0"/>
              <a:t>изучаются условия формирования депрессионной воронки вод на территории влияния водозаборного сооружения;</a:t>
            </a:r>
          </a:p>
          <a:p>
            <a:r>
              <a:rPr lang="ru-RU" sz="2000" dirty="0" smtClean="0"/>
              <a:t>исследуются изменения качества воды в разрезе годового и многолетнего использования;</a:t>
            </a:r>
          </a:p>
          <a:p>
            <a:r>
              <a:rPr lang="ru-RU" sz="2000" dirty="0" smtClean="0"/>
              <a:t>уточняются гидрогеологические параметры продуктивного водоносного горизонта;</a:t>
            </a:r>
          </a:p>
          <a:p>
            <a:r>
              <a:rPr lang="ru-RU" sz="2000" dirty="0" smtClean="0"/>
              <a:t>регулярно переоцениваются эксплуатационные запасы подземных вод с возможным переводом их в более высокую категорию</a:t>
            </a:r>
            <a:r>
              <a:rPr lang="ru-RU" sz="2000" dirty="0" smtClean="0"/>
              <a:t>;</a:t>
            </a:r>
            <a:endParaRPr lang="ru-RU" sz="2000"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Эксплуатационная разведка</a:t>
            </a:r>
            <a:endParaRPr lang="ru-RU" dirty="0"/>
          </a:p>
        </p:txBody>
      </p:sp>
      <p:sp>
        <p:nvSpPr>
          <p:cNvPr id="3" name="Прямоугольник 2"/>
          <p:cNvSpPr/>
          <p:nvPr/>
        </p:nvSpPr>
        <p:spPr>
          <a:xfrm>
            <a:off x="714348" y="1428736"/>
            <a:ext cx="8072494" cy="5324535"/>
          </a:xfrm>
          <a:prstGeom prst="rect">
            <a:avLst/>
          </a:prstGeom>
        </p:spPr>
        <p:txBody>
          <a:bodyPr wrap="square">
            <a:spAutoFit/>
          </a:bodyPr>
          <a:lstStyle/>
          <a:p>
            <a:r>
              <a:rPr lang="ru-RU" sz="2000" dirty="0" smtClean="0"/>
              <a:t>изучаются техногенные процессы, которые могут оказывать отрицательное действие на окружающую среду для планирования защитных мероприятий;</a:t>
            </a:r>
          </a:p>
          <a:p>
            <a:pPr algn="just"/>
            <a:r>
              <a:rPr lang="ru-RU" sz="2000" dirty="0" smtClean="0"/>
              <a:t>с целью уточнения технического состояния проводится диагностика эксплуатационных скважин и фильтров;</a:t>
            </a:r>
          </a:p>
          <a:p>
            <a:r>
              <a:rPr lang="ru-RU" sz="2000" dirty="0" smtClean="0"/>
              <a:t>проводится дополнительное исследование флангов месторождений для приращения на водозаборном участке эксплуатационных запасов. Это делается для перспективного обеспечения потребностей в воде;</a:t>
            </a:r>
          </a:p>
          <a:p>
            <a:r>
              <a:rPr lang="ru-RU" sz="2000" dirty="0" smtClean="0"/>
              <a:t>определяется возможность искусственного пополнения эксплуатационных запасов для защиты водного пласта от истощения, повышения производительности </a:t>
            </a:r>
            <a:r>
              <a:rPr lang="ru-RU" sz="2000" dirty="0" err="1" smtClean="0"/>
              <a:t>каптажного</a:t>
            </a:r>
            <a:r>
              <a:rPr lang="ru-RU" sz="2000" dirty="0" smtClean="0"/>
              <a:t> сооружения и улучшения качества воды;</a:t>
            </a:r>
          </a:p>
          <a:p>
            <a:r>
              <a:rPr lang="ru-RU" sz="2000" dirty="0" smtClean="0"/>
              <a:t>проводится сравнительная оценка данных разведки и показателей эксплуатации для анализа и использования информации в совершенствовании методов разведки месторождений, которые находятся в аналогичных условиях.</a:t>
            </a:r>
            <a:endParaRPr lang="ru-RU"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8329642" cy="1143000"/>
          </a:xfrm>
        </p:spPr>
        <p:txBody>
          <a:bodyPr/>
          <a:lstStyle/>
          <a:p>
            <a:r>
              <a:rPr lang="ru-RU" sz="4000" b="1" dirty="0" smtClean="0"/>
              <a:t>Оценка источников водоснабжения</a:t>
            </a:r>
            <a:r>
              <a:rPr lang="ru-RU" b="1" dirty="0" smtClean="0"/>
              <a:t/>
            </a:r>
            <a:br>
              <a:rPr lang="ru-RU" b="1" dirty="0" smtClean="0"/>
            </a:br>
            <a:endParaRPr lang="ru-RU" dirty="0"/>
          </a:p>
        </p:txBody>
      </p:sp>
      <p:sp>
        <p:nvSpPr>
          <p:cNvPr id="3" name="Прямоугольник 2"/>
          <p:cNvSpPr/>
          <p:nvPr/>
        </p:nvSpPr>
        <p:spPr>
          <a:xfrm>
            <a:off x="642910" y="1000108"/>
            <a:ext cx="7000924" cy="4401205"/>
          </a:xfrm>
          <a:prstGeom prst="rect">
            <a:avLst/>
          </a:prstGeom>
        </p:spPr>
        <p:txBody>
          <a:bodyPr wrap="square">
            <a:spAutoFit/>
          </a:bodyPr>
          <a:lstStyle/>
          <a:p>
            <a:pPr algn="just"/>
            <a:r>
              <a:rPr lang="ru-RU" sz="2000" dirty="0" smtClean="0"/>
              <a:t>Несмотря на огромные запасы воды, находящиеся на земном шаре, из них всего лишь 1?% пригоден для хозяйственно-питьевого водоснабжения. Основная масса водных ресурсов планеты имеет высокую концентрацию солей. Поэтому, планируя строительство </a:t>
            </a:r>
            <a:r>
              <a:rPr lang="ru-RU" sz="2000" dirty="0" smtClean="0"/>
              <a:t>водозаборных </a:t>
            </a:r>
            <a:r>
              <a:rPr lang="ru-RU" sz="2000" dirty="0" smtClean="0"/>
              <a:t>узлов, большое значение уделяют такому вопросу, как оценка источников водоснабжения.</a:t>
            </a:r>
          </a:p>
          <a:p>
            <a:pPr algn="just"/>
            <a:r>
              <a:rPr lang="ru-RU" sz="2000" dirty="0" smtClean="0"/>
              <a:t>Правильный выбор водного источника для каждого объекта основывается на тщательном изучении и анализе водных ресурсов территории, на которой находится объект. От источника и его расположения в большой степени зависит устройство водозаборных узлов и технология бурения скважин на воду. Это влияет на стоимость строительства системы, ее эксплуатации.</a:t>
            </a:r>
            <a:endParaRPr lang="ru-RU"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b="1" dirty="0" smtClean="0"/>
              <a:t>Оценка естественных ресурсов</a:t>
            </a:r>
            <a:r>
              <a:rPr lang="ru-RU" b="1" dirty="0" smtClean="0"/>
              <a:t/>
            </a:r>
            <a:br>
              <a:rPr lang="ru-RU" b="1" dirty="0" smtClean="0"/>
            </a:br>
            <a:endParaRPr lang="ru-RU" dirty="0"/>
          </a:p>
        </p:txBody>
      </p:sp>
      <p:sp>
        <p:nvSpPr>
          <p:cNvPr id="3" name="Прямоугольник 2"/>
          <p:cNvSpPr/>
          <p:nvPr/>
        </p:nvSpPr>
        <p:spPr>
          <a:xfrm>
            <a:off x="357158" y="1000108"/>
            <a:ext cx="8358246" cy="5016758"/>
          </a:xfrm>
          <a:prstGeom prst="rect">
            <a:avLst/>
          </a:prstGeom>
        </p:spPr>
        <p:txBody>
          <a:bodyPr wrap="square">
            <a:spAutoFit/>
          </a:bodyPr>
          <a:lstStyle/>
          <a:p>
            <a:pPr algn="just"/>
            <a:r>
              <a:rPr lang="ru-RU" sz="2000" dirty="0" smtClean="0"/>
              <a:t>Естественными ресурсами или динамическими запасами называют расход подземных вод через поперечное сечение водоносного пласта.</a:t>
            </a:r>
          </a:p>
          <a:p>
            <a:pPr algn="just"/>
            <a:r>
              <a:rPr lang="ru-RU" sz="2000" dirty="0" smtClean="0"/>
              <a:t>Объем гравитационной воды водовмещающих пород в зонах колебаний уровня отдельно выделяют в безнапорных водоносных горизонтах.</a:t>
            </a:r>
          </a:p>
          <a:p>
            <a:pPr algn="just"/>
            <a:r>
              <a:rPr lang="ru-RU" sz="2000" dirty="0" smtClean="0"/>
              <a:t>При оценке водных источников в напорных горизонтах выделяется объем гравитационной воды, способный извлекаться при </a:t>
            </a:r>
            <a:r>
              <a:rPr lang="ru-RU" sz="2000" dirty="0" smtClean="0"/>
              <a:t>снижении </a:t>
            </a:r>
            <a:r>
              <a:rPr lang="ru-RU" sz="2000" dirty="0" smtClean="0"/>
              <a:t>уровня благодаря упругим свойствам воды и горных пород. Этот объем называют упругими запасами.</a:t>
            </a:r>
          </a:p>
          <a:p>
            <a:pPr algn="just"/>
            <a:r>
              <a:rPr lang="ru-RU" sz="2000" dirty="0" smtClean="0"/>
              <a:t>В разведочной гидрогеологии для характеристики эксплуатационных возможностей месторождения проводится оценка </a:t>
            </a:r>
            <a:r>
              <a:rPr lang="ru-RU" sz="2000" dirty="0" smtClean="0"/>
              <a:t>эксплуатационных </a:t>
            </a:r>
            <a:r>
              <a:rPr lang="ru-RU" sz="2000" dirty="0" smtClean="0"/>
              <a:t>запасов подземных вод. Вместе с этим большое значение имеют естественные ресурсы и естественные запасы, когда они являются на водозаборном участке основными в формировании эксплуатационных запасов.</a:t>
            </a:r>
            <a:endParaRPr lang="ru-RU"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smtClean="0"/>
              <a:t>Методы оценки водных источников</a:t>
            </a:r>
            <a:r>
              <a:rPr lang="ru-RU" b="1" dirty="0" smtClean="0"/>
              <a:t/>
            </a:r>
            <a:br>
              <a:rPr lang="ru-RU" b="1" dirty="0" smtClean="0"/>
            </a:br>
            <a:endParaRPr lang="ru-RU" dirty="0"/>
          </a:p>
        </p:txBody>
      </p:sp>
      <p:sp>
        <p:nvSpPr>
          <p:cNvPr id="3" name="Прямоугольник 2"/>
          <p:cNvSpPr/>
          <p:nvPr/>
        </p:nvSpPr>
        <p:spPr>
          <a:xfrm>
            <a:off x="214282" y="857232"/>
            <a:ext cx="8572560" cy="4832092"/>
          </a:xfrm>
          <a:prstGeom prst="rect">
            <a:avLst/>
          </a:prstGeom>
        </p:spPr>
        <p:txBody>
          <a:bodyPr wrap="square">
            <a:spAutoFit/>
          </a:bodyPr>
          <a:lstStyle/>
          <a:p>
            <a:pPr algn="just"/>
            <a:r>
              <a:rPr lang="ru-RU" sz="2200" dirty="0" smtClean="0"/>
              <a:t>Существует несколько методов оценки источников водоснабжения. Все они успешно используются при определении естественных ресурсов в региональном масштабе и при исследованиях отдельных водозаборных участков.</a:t>
            </a:r>
          </a:p>
          <a:p>
            <a:pPr algn="just"/>
            <a:r>
              <a:rPr lang="ru-RU" sz="2200" dirty="0" smtClean="0"/>
              <a:t>К гидродинамическим относятся методы:</a:t>
            </a:r>
          </a:p>
          <a:p>
            <a:pPr algn="just"/>
            <a:r>
              <a:rPr lang="ru-RU" sz="2200" dirty="0" smtClean="0"/>
              <a:t>изучения режима подземных вод;</a:t>
            </a:r>
          </a:p>
          <a:p>
            <a:pPr algn="just"/>
            <a:r>
              <a:rPr lang="ru-RU" sz="2200" dirty="0" smtClean="0"/>
              <a:t>расчета расхода потока в поперечном сечении;</a:t>
            </a:r>
          </a:p>
          <a:p>
            <a:pPr algn="just"/>
            <a:r>
              <a:rPr lang="ru-RU" sz="2200" dirty="0" smtClean="0"/>
              <a:t>расчета питания путем перетекания подземных вод сквозь слабопроницаемые пласты.</a:t>
            </a:r>
          </a:p>
          <a:p>
            <a:pPr algn="just"/>
            <a:r>
              <a:rPr lang="ru-RU" sz="2200" dirty="0" smtClean="0"/>
              <a:t>Основной недостаток гидродинамического метода оценки источников водоснабжения заключается в невозможности определить многолетнюю изменчивость параметров подземного стока, а также расчетов среднемноголетних значений.</a:t>
            </a:r>
            <a:endParaRPr lang="ru-RU" sz="2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8596" y="285728"/>
            <a:ext cx="8286808" cy="6186309"/>
          </a:xfrm>
          <a:prstGeom prst="rect">
            <a:avLst/>
          </a:prstGeom>
        </p:spPr>
        <p:txBody>
          <a:bodyPr wrap="square">
            <a:spAutoFit/>
          </a:bodyPr>
          <a:lstStyle/>
          <a:p>
            <a:pPr algn="just"/>
            <a:r>
              <a:rPr lang="ru-RU" sz="2200" dirty="0" smtClean="0"/>
              <a:t>Балансово-гидродинамические методы:</a:t>
            </a:r>
          </a:p>
          <a:p>
            <a:pPr algn="just"/>
            <a:r>
              <a:rPr lang="ru-RU" sz="2200" dirty="0" smtClean="0"/>
              <a:t>решение уравнения водного баланса на локальных участках;</a:t>
            </a:r>
          </a:p>
          <a:p>
            <a:pPr algn="just"/>
            <a:r>
              <a:rPr lang="ru-RU" sz="2200" dirty="0" smtClean="0"/>
              <a:t>определение разности расхода рек по гидромеханическим постам, которые расположены ниже и выше разведочного участка;</a:t>
            </a:r>
          </a:p>
          <a:p>
            <a:pPr algn="just"/>
            <a:r>
              <a:rPr lang="ru-RU" sz="2200" dirty="0" smtClean="0"/>
              <a:t>изучение родниковых стоков подземных вод по результатам гидродинамических измерений;</a:t>
            </a:r>
          </a:p>
          <a:p>
            <a:pPr algn="just"/>
            <a:r>
              <a:rPr lang="ru-RU" sz="2200" dirty="0" smtClean="0"/>
              <a:t>генетическое расчленение гидрографов.</a:t>
            </a:r>
          </a:p>
          <a:p>
            <a:pPr algn="just"/>
            <a:r>
              <a:rPr lang="ru-RU" sz="2200" dirty="0" smtClean="0"/>
              <a:t>Региональную оценку естественных ресурсов обычно проводят на значительных территориях для получения суммарной и средней характеристики общих ресурсов.</a:t>
            </a:r>
          </a:p>
          <a:p>
            <a:pPr algn="just"/>
            <a:r>
              <a:rPr lang="ru-RU" sz="2200" dirty="0" smtClean="0"/>
              <a:t>Полученные результаты оценки </a:t>
            </a:r>
            <a:r>
              <a:rPr lang="ru-RU" sz="2200" dirty="0" err="1" smtClean="0"/>
              <a:t>водоисточников</a:t>
            </a:r>
            <a:r>
              <a:rPr lang="ru-RU" sz="2200" dirty="0" smtClean="0"/>
              <a:t> применяют:</a:t>
            </a:r>
          </a:p>
          <a:p>
            <a:pPr algn="just"/>
            <a:r>
              <a:rPr lang="ru-RU" sz="2200" dirty="0" smtClean="0"/>
              <a:t>при составлении схем комплексного использования источников на крупных площадях;</a:t>
            </a:r>
          </a:p>
          <a:p>
            <a:pPr algn="just"/>
            <a:r>
              <a:rPr lang="ru-RU" sz="2200" dirty="0" smtClean="0"/>
              <a:t>для оценки роли подземных стоков в общем водном балансе;</a:t>
            </a:r>
          </a:p>
          <a:p>
            <a:pPr algn="just"/>
            <a:r>
              <a:rPr lang="ru-RU" sz="2200" dirty="0" smtClean="0"/>
              <a:t>для перспективного планирования их использования;</a:t>
            </a:r>
          </a:p>
          <a:p>
            <a:pPr algn="just"/>
            <a:r>
              <a:rPr lang="ru-RU" sz="2200" dirty="0" smtClean="0"/>
              <a:t>для региональной оценки разных геолого-геохимических процессов.</a:t>
            </a:r>
            <a:endParaRPr lang="ru-RU" sz="2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57158" y="428604"/>
            <a:ext cx="8572560" cy="6370975"/>
          </a:xfrm>
          <a:prstGeom prst="rect">
            <a:avLst/>
          </a:prstGeom>
        </p:spPr>
        <p:txBody>
          <a:bodyPr wrap="square">
            <a:spAutoFit/>
          </a:bodyPr>
          <a:lstStyle/>
          <a:p>
            <a:pPr algn="just"/>
            <a:r>
              <a:rPr lang="ru-RU" sz="2400" dirty="0" smtClean="0"/>
              <a:t>Естественные запасы подземных источников, не имеющих пополнения ресурсов путем инфильтрации поверхностных вод, </a:t>
            </a:r>
            <a:r>
              <a:rPr lang="ru-RU" sz="2400" dirty="0" smtClean="0"/>
              <a:t>определяются </a:t>
            </a:r>
            <a:r>
              <a:rPr lang="ru-RU" sz="2400" dirty="0" smtClean="0"/>
              <a:t>при проектировании ВЗУ из подземных источников для выявления степени обеспеченности эксплуатационного отбора. При такой оценке источников водоснабжения суммарное значение естественных запасов является нижним пределом эксплуатационных запасов разведочного участка.</a:t>
            </a:r>
          </a:p>
          <a:p>
            <a:pPr algn="just"/>
            <a:r>
              <a:rPr lang="ru-RU" sz="2400" dirty="0" smtClean="0"/>
              <a:t>На грунтовых и аллювиальных отложениях широких речных долин, при разбуренном специальном поперечном профиле потока, целесообразно использовать методы разведки месторождений, определяющие неоднородность фильтрующих свойств пород и значения уклона потока. Для этого составляется фильтрационный профиль речной долины и выделяются отдельные фильтрационные блоки с разными показателями коэффициента фильтрации водоносных пород.</a:t>
            </a:r>
            <a:endParaRPr lang="ru-RU"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57158" y="285728"/>
            <a:ext cx="8572560" cy="6524863"/>
          </a:xfrm>
          <a:prstGeom prst="rect">
            <a:avLst/>
          </a:prstGeom>
        </p:spPr>
        <p:txBody>
          <a:bodyPr wrap="square">
            <a:spAutoFit/>
          </a:bodyPr>
          <a:lstStyle/>
          <a:p>
            <a:pPr algn="just"/>
            <a:r>
              <a:rPr lang="ru-RU" sz="2200" b="1" dirty="0" smtClean="0"/>
              <a:t>Охрана подземных вод </a:t>
            </a:r>
            <a:r>
              <a:rPr lang="ru-RU" sz="2200" dirty="0" smtClean="0"/>
              <a:t>- </a:t>
            </a:r>
            <a:r>
              <a:rPr lang="ru-RU" sz="2200" dirty="0" smtClean="0"/>
              <a:t>это система мер, направленных на предотвращение и устранение последствий загрязнения и истощения вод; при этом ставится цель сохранить такое качество и количество вод, которое позволяет использовать их в народном </a:t>
            </a:r>
            <a:r>
              <a:rPr lang="ru-RU" sz="2200" dirty="0" smtClean="0"/>
              <a:t>хозяйстве. Основными </a:t>
            </a:r>
            <a:r>
              <a:rPr lang="ru-RU" sz="2200" dirty="0" smtClean="0"/>
              <a:t>объектами охраны являются эксплуатируемые водоносные горизонты и водозаборы хозяйственно-питьевого назначения.</a:t>
            </a:r>
          </a:p>
          <a:p>
            <a:pPr algn="just"/>
            <a:r>
              <a:rPr lang="ru-RU" sz="2200" dirty="0" smtClean="0"/>
              <a:t>Охрана подземных вод от загрязнения представляет собой сложную задачу, что связано с необходимостью не столько заранее обнаружить, сколько своевременно предупредить возможность поступления загрязнителя в водоносный пласт. В противном случае загрязнение подземных вод обнаруживается с запозданием и ликвидация его становится делом сложным, дорогостоящим, а порой и просто невозможным. Поэтому охрана водозаборов подземных вод должна предусматривать разнообразные профилактические и другие защитные мероприятия, в числе которых организация зон санитарной охраны водозаборов </a:t>
            </a:r>
            <a:r>
              <a:rPr lang="ru-RU" sz="2200" dirty="0" smtClean="0"/>
              <a:t>- </a:t>
            </a:r>
            <a:r>
              <a:rPr lang="ru-RU" sz="2200" dirty="0" smtClean="0"/>
              <a:t>важный, хотя и не единственный элемент.</a:t>
            </a:r>
            <a:endParaRPr lang="ru-RU" sz="2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8596" y="357166"/>
            <a:ext cx="8358246" cy="6370975"/>
          </a:xfrm>
          <a:prstGeom prst="rect">
            <a:avLst/>
          </a:prstGeom>
        </p:spPr>
        <p:txBody>
          <a:bodyPr wrap="square">
            <a:spAutoFit/>
          </a:bodyPr>
          <a:lstStyle/>
          <a:p>
            <a:pPr algn="just"/>
            <a:r>
              <a:rPr lang="ru-RU" sz="2400" dirty="0" smtClean="0"/>
              <a:t>Охрана подземных вод включает в себя несколько аспектов, это и комплекс мер по минимизации отрицательного воздействия на подземную гидросферу (то есть разработка мероприятий по защите подземных вод от загрязнения), и комплекс мер правового законодательства по охране природных ресурсов, в частности статья 124 Водного кодекса РФ, и экологическое страхование.</a:t>
            </a:r>
          </a:p>
          <a:p>
            <a:pPr algn="just"/>
            <a:r>
              <a:rPr lang="ru-RU" sz="2400" dirty="0" smtClean="0"/>
              <a:t>Мероприятия по охране подземных вод от загрязнения подразделяются на:</a:t>
            </a:r>
          </a:p>
          <a:p>
            <a:pPr algn="just"/>
            <a:r>
              <a:rPr lang="ru-RU" sz="2400" dirty="0" smtClean="0"/>
              <a:t>- профилактические, направленные на сохранение естественного качества подземных вод;</a:t>
            </a:r>
          </a:p>
          <a:p>
            <a:pPr algn="just"/>
            <a:r>
              <a:rPr lang="ru-RU" sz="2400" dirty="0" smtClean="0"/>
              <a:t>- </a:t>
            </a:r>
            <a:r>
              <a:rPr lang="ru-RU" sz="2400" dirty="0" err="1" smtClean="0"/>
              <a:t>локализационные</a:t>
            </a:r>
            <a:r>
              <a:rPr lang="ru-RU" sz="2400" dirty="0" smtClean="0"/>
              <a:t>, препятствующие увеличению и продвижению создавшегося в водоносном горизонте очага загрязнения; восстановительные, проводимые для удаления загрязнений из водоносного горизонта и восстановления природного качества подземных вод.</a:t>
            </a:r>
            <a:endParaRPr lang="ru-RU"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8596" y="428604"/>
            <a:ext cx="8286808" cy="5509200"/>
          </a:xfrm>
          <a:prstGeom prst="rect">
            <a:avLst/>
          </a:prstGeom>
        </p:spPr>
        <p:txBody>
          <a:bodyPr wrap="square">
            <a:spAutoFit/>
          </a:bodyPr>
          <a:lstStyle/>
          <a:p>
            <a:pPr algn="just"/>
            <a:r>
              <a:rPr lang="ru-RU" sz="2200" dirty="0" smtClean="0"/>
              <a:t>Опыт показывает, что для осуществления мероприятий по ликвидации загрязнения подземных вод требуются большие средства; кроме того, возникают технические трудности, связанные с необходимостью очистки откачиваемых загрязненных подземных вод из-за невозможности их использования или сброса в водоем. Между тем методы очистки подземных вод от химических загрязнений разработаны недостаточно и также требуют больших эксплуатационных затрат вследствие большого объема подлежащих очистке подземных вод. Если очаг загрязнения в водоносном горизонте имеет большой объем, ликвидация загрязнения становится практически неосуществимой. Поэтому основным направлением в борьбе с загрязнением подземных вод должно быть осуществление системы профилактических мер, учитывающих тесную связь подземных вод с поверхностными.</a:t>
            </a:r>
            <a:endParaRPr lang="ru-RU" sz="2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Характеристика подземных вод"/>
          <p:cNvPicPr>
            <a:picLocks noChangeAspect="1" noChangeArrowheads="1"/>
          </p:cNvPicPr>
          <p:nvPr/>
        </p:nvPicPr>
        <p:blipFill>
          <a:blip r:embed="rId2"/>
          <a:srcRect/>
          <a:stretch>
            <a:fillRect/>
          </a:stretch>
        </p:blipFill>
        <p:spPr bwMode="auto">
          <a:xfrm>
            <a:off x="428596" y="857232"/>
            <a:ext cx="8436696" cy="535785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57158" y="285728"/>
            <a:ext cx="8215370" cy="4493538"/>
          </a:xfrm>
          <a:prstGeom prst="rect">
            <a:avLst/>
          </a:prstGeom>
        </p:spPr>
        <p:txBody>
          <a:bodyPr wrap="square">
            <a:spAutoFit/>
          </a:bodyPr>
          <a:lstStyle/>
          <a:p>
            <a:pPr algn="just"/>
            <a:r>
              <a:rPr lang="ru-RU" sz="2200" dirty="0" smtClean="0"/>
              <a:t>Главную роль в предупреждении загрязнения подземных вод играют мероприятия общего характера. К их числу в первую очередь следует отнести все меры по предотвращению загрязнения рек и водоемов; совершенствование методов очистки промышленных и хозяйственно-бытовых сточных вод; создание производств с бессточной технологией и замкнутых систем промышленного водоснабжения и канализации; изоляцию коммуникации, несущих сточные воды; ликвидацию или очистку газодымовых выбросов на предприятиях; ограничение использования ядохимикатов и удобрений на сельскохозяйственных территориях; глубокое подземное захоронение особо вредных стоков, очистка которых экономически не оправдана.</a:t>
            </a:r>
            <a:endParaRPr lang="ru-RU" sz="2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57158" y="357166"/>
            <a:ext cx="8286808" cy="6555641"/>
          </a:xfrm>
          <a:prstGeom prst="rect">
            <a:avLst/>
          </a:prstGeom>
        </p:spPr>
        <p:txBody>
          <a:bodyPr wrap="square">
            <a:spAutoFit/>
          </a:bodyPr>
          <a:lstStyle/>
          <a:p>
            <a:pPr algn="just"/>
            <a:r>
              <a:rPr lang="ru-RU" sz="2000" dirty="0" smtClean="0"/>
              <a:t>Многие мероприятия профилактического характера должны осуществляться при активном участии специалистов-гидрогеологов. К таким мероприятиям относятся:</a:t>
            </a:r>
          </a:p>
          <a:p>
            <a:pPr algn="just"/>
            <a:r>
              <a:rPr lang="ru-RU" sz="2000" dirty="0" smtClean="0"/>
              <a:t>- целенаправленный выбор водоносного горизонта, места расположения водозабора и режима его эксплуатации, т. е. определение производительности, числа и расположения водозаборных сооружений, а также допустимого понижения уровня подземных вод с целью сохранения должного качества подземных вод на весь период эксплуатации водозабора;</a:t>
            </a:r>
          </a:p>
          <a:p>
            <a:pPr algn="just"/>
            <a:r>
              <a:rPr lang="ru-RU" sz="2000" dirty="0" smtClean="0"/>
              <a:t>- оценка естественного и прогнозного качества подземных вод с позиций удовлетворения требованиям государственных стандартов на качество воды и при учете возможности и технико-экономической эффективности искусственного улучшения качества воды;</a:t>
            </a:r>
          </a:p>
          <a:p>
            <a:pPr algn="just"/>
            <a:r>
              <a:rPr lang="ru-RU" sz="2000" dirty="0" smtClean="0"/>
              <a:t>- выполнение гидрогеологических расчетов для обоснования размеров зоны санитарной охраны для каждого водозабора хозяйственно-питьевого назначения;</a:t>
            </a:r>
          </a:p>
          <a:p>
            <a:pPr algn="just"/>
            <a:r>
              <a:rPr lang="ru-RU" sz="2000" dirty="0" smtClean="0"/>
              <a:t>- назначение в пределах зоны санитарной охраны санитарно-технического режима, соответствующего гидрогеологическим условиям и специфике хозяйственного освоения территории в районе водозабора.</a:t>
            </a:r>
            <a:endParaRPr lang="ru-RU"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428604"/>
            <a:ext cx="8358246" cy="6186309"/>
          </a:xfrm>
          <a:prstGeom prst="rect">
            <a:avLst/>
          </a:prstGeom>
        </p:spPr>
        <p:txBody>
          <a:bodyPr wrap="square">
            <a:spAutoFit/>
          </a:bodyPr>
          <a:lstStyle/>
          <a:p>
            <a:pPr algn="just"/>
            <a:r>
              <a:rPr lang="ru-RU" sz="2200" dirty="0" smtClean="0"/>
              <a:t>При обязательном участии гидрогеологических организаций по данным специальных изысканий должно также проводиться обоснование выбора безопасного в отношении загрязнения подземных вод места расположения новых промышленных предприятий, населенных пунктов и сельскохозяйственных объектов. Геологический контроль особенно важен при выборе участка размещения новых предприятий с большим количеством сточных вод и отходов, животноводческих комплексов и ферм. При этом необходимо учитывать естественную защищенность пригодных для водоснабжения подземных вод и связь отдельных водоносных горизонтов между собой и с поверхностными водами. Как правило, следует избегать строительства водоемких промышленных предприятий в долинах рек, на поймах и аллювиальных террасах, а также в других районах, где грунтовые или плохо защищенные подземные воды используются или могут быть использованы для водоснабжения.</a:t>
            </a:r>
            <a:endParaRPr lang="ru-RU" sz="2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357166"/>
            <a:ext cx="8286808" cy="5509200"/>
          </a:xfrm>
          <a:prstGeom prst="rect">
            <a:avLst/>
          </a:prstGeom>
        </p:spPr>
        <p:txBody>
          <a:bodyPr wrap="square">
            <a:spAutoFit/>
          </a:bodyPr>
          <a:lstStyle/>
          <a:p>
            <a:pPr algn="just"/>
            <a:r>
              <a:rPr lang="ru-RU" sz="2200" dirty="0" smtClean="0"/>
              <a:t>Если по технико-экономическим или другим причинам нельзя отказаться от размещения нового предприятия в районе незащищенного водоносного горизонта, то гидрогеологические данные должны быть достаточными для разработки рекомендаций по защитным мероприятиям и созданию наблюдательной сети скважин, с помощью которых контролируется эффективность этих мероприятий.</a:t>
            </a:r>
          </a:p>
          <a:p>
            <a:pPr algn="just"/>
            <a:r>
              <a:rPr lang="ru-RU" sz="2200" dirty="0" smtClean="0"/>
              <a:t>Значительный успех в деле охраны подземных вод обеспечивает создание региональных </a:t>
            </a:r>
            <a:r>
              <a:rPr lang="ru-RU" sz="2200" dirty="0" err="1" smtClean="0"/>
              <a:t>водоохранных</a:t>
            </a:r>
            <a:r>
              <a:rPr lang="ru-RU" sz="2200" dirty="0" smtClean="0"/>
              <a:t> зон, охватывающих всю область питания и распространения водоносного горизонта, используемого для водоснабжения, или ее значительную часть. Здесь вводятся определенный режим использования территории, регламент эксплуатации существующих предприятий, строгий контроль над очисткой и сбросом сточных вод, санитарным состоянием почв, воздуха, природных вод и т. п.</a:t>
            </a:r>
            <a:endParaRPr lang="ru-RU" sz="2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357166"/>
            <a:ext cx="8429684" cy="5847755"/>
          </a:xfrm>
          <a:prstGeom prst="rect">
            <a:avLst/>
          </a:prstGeom>
        </p:spPr>
        <p:txBody>
          <a:bodyPr wrap="square">
            <a:spAutoFit/>
          </a:bodyPr>
          <a:lstStyle/>
          <a:p>
            <a:pPr algn="just"/>
            <a:r>
              <a:rPr lang="ru-RU" sz="2200" dirty="0" smtClean="0"/>
              <a:t>Профилактике загрязнения подземных вод способствует мониторинг качества подземных вод, т. е. научно обоснованная система длительных натурных наблюдений за основными динамическими характеристиками водоносного горизонта: уровнями, напорами, химическим и бактериологическим составом, температурой воды и т. п. Анализ этих данных позволяет получить пространственно-временную картину загрязнения, объяснить произошедшие изменения и дать прогноз ожидаемых изменений качества подземных вод.</a:t>
            </a:r>
          </a:p>
          <a:p>
            <a:pPr algn="just"/>
            <a:r>
              <a:rPr lang="ru-RU" sz="2200" dirty="0" smtClean="0"/>
              <a:t>Специальные профилактические мероприятия технического характера применяются для изоляции подземных вод от промышленных, сельскохозяйственных и коммунальных отходов, </a:t>
            </a:r>
            <a:r>
              <a:rPr lang="ru-RU" sz="2200" dirty="0" err="1" smtClean="0"/>
              <a:t>водорастворимого</a:t>
            </a:r>
            <a:r>
              <a:rPr lang="ru-RU" sz="2200" dirty="0" smtClean="0"/>
              <a:t> сырья, продуктов производства. Выбор схемы, типа, конструкции и проектирование профилактических технических мероприятий проводятся по данным инженерно-геологических изысканий и наблюдений</a:t>
            </a:r>
            <a:r>
              <a:rPr lang="ru-RU" dirty="0" smtClean="0"/>
              <a:t>.</a:t>
            </a:r>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428604"/>
            <a:ext cx="7858180" cy="4493538"/>
          </a:xfrm>
          <a:prstGeom prst="rect">
            <a:avLst/>
          </a:prstGeom>
        </p:spPr>
        <p:txBody>
          <a:bodyPr wrap="square">
            <a:spAutoFit/>
          </a:bodyPr>
          <a:lstStyle/>
          <a:p>
            <a:pPr algn="just"/>
            <a:r>
              <a:rPr lang="ru-RU" sz="2200" dirty="0" smtClean="0"/>
              <a:t>Выбор защитных мероприятий основывается на анализе природных условий рассматриваемой территории, учете характера и влияния источника загрязнения и на технико-экономических расчетах.</a:t>
            </a:r>
          </a:p>
          <a:p>
            <a:pPr algn="just"/>
            <a:r>
              <a:rPr lang="ru-RU" sz="2200" dirty="0" smtClean="0"/>
              <a:t>Восстановление качества подземных вод реально лишь при малых размерах загрязненного участка; в этих целях рекомендуется промывка водовмещающих пород чистой водой, подаваемой через скважины или траншеи. При этом воду можно очищать кислородом или веществами, способствующими деградации загрязнений, их нейтрализации</a:t>
            </a:r>
            <a:r>
              <a:rPr lang="ru-RU" sz="2200" dirty="0" smtClean="0"/>
              <a:t>.</a:t>
            </a:r>
            <a:r>
              <a:rPr lang="ru-RU" sz="2200" dirty="0" smtClean="0"/>
              <a:t> Этот метод используется как завершающий этап комплекса мероприятий по ликвидации загрязнения подземных вод.</a:t>
            </a:r>
            <a:endParaRPr lang="ru-RU" sz="2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4" descr="00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2770" name="Text Box 5"/>
          <p:cNvSpPr txBox="1">
            <a:spLocks noChangeArrowheads="1"/>
          </p:cNvSpPr>
          <p:nvPr/>
        </p:nvSpPr>
        <p:spPr bwMode="auto">
          <a:xfrm>
            <a:off x="611188" y="908050"/>
            <a:ext cx="4743450" cy="528638"/>
          </a:xfrm>
          <a:prstGeom prst="rect">
            <a:avLst/>
          </a:prstGeom>
          <a:noFill/>
          <a:ln w="9525">
            <a:noFill/>
            <a:miter lim="800000"/>
            <a:headEnd/>
            <a:tailEnd/>
          </a:ln>
        </p:spPr>
        <p:txBody>
          <a:bodyPr wrap="none">
            <a:spAutoFit/>
          </a:bodyPr>
          <a:lstStyle/>
          <a:p>
            <a:pPr algn="ctr"/>
            <a:r>
              <a:rPr lang="ru-RU" sz="2800" dirty="0"/>
              <a:t>СПАСИБО ЗА ВНИМАНИЕ!</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Источник воды, способы их разработок"/>
          <p:cNvPicPr>
            <a:picLocks noChangeAspect="1" noChangeArrowheads="1"/>
          </p:cNvPicPr>
          <p:nvPr/>
        </p:nvPicPr>
        <p:blipFill>
          <a:blip r:embed="rId2"/>
          <a:srcRect/>
          <a:stretch>
            <a:fillRect/>
          </a:stretch>
        </p:blipFill>
        <p:spPr bwMode="auto">
          <a:xfrm>
            <a:off x="357158" y="285728"/>
            <a:ext cx="8311198" cy="622800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357166"/>
            <a:ext cx="8715436" cy="5768997"/>
          </a:xfrm>
        </p:spPr>
        <p:txBody>
          <a:bodyPr/>
          <a:lstStyle/>
          <a:p>
            <a:pPr algn="just">
              <a:buNone/>
            </a:pPr>
            <a:r>
              <a:rPr lang="ru-RU" sz="2400" dirty="0" smtClean="0"/>
              <a:t>Если пробурить пласты, то эта вода из-под земли забьет фонтаном, поэтому ее добыча осуществляется буровой установкой на автомобильном шасси. В буровую скважину вставляется труба, устанавливается фильтр и опускается </a:t>
            </a:r>
            <a:r>
              <a:rPr lang="ru-RU" sz="2400" dirty="0" err="1" smtClean="0"/>
              <a:t>погружная</a:t>
            </a:r>
            <a:r>
              <a:rPr lang="ru-RU" sz="2400" dirty="0" smtClean="0"/>
              <a:t> </a:t>
            </a:r>
            <a:r>
              <a:rPr lang="ru-RU" sz="2400" dirty="0" smtClean="0"/>
              <a:t>помпа.</a:t>
            </a:r>
          </a:p>
          <a:p>
            <a:pPr algn="just">
              <a:buNone/>
            </a:pPr>
            <a:r>
              <a:rPr lang="ru-RU" sz="2400" dirty="0" smtClean="0"/>
              <a:t>В </a:t>
            </a:r>
            <a:r>
              <a:rPr lang="ru-RU" sz="2400" dirty="0" smtClean="0"/>
              <a:t>состав практически любой жидкости из-под земли входят минеральные соли и другие полезные элементы. Она отличается от пресной тем, что ее состав формируется в течение нескольких лет под воздействием некоторых факторов. Ее структура никогда не изменяется и напрямую зависит от источника. В промышленных целях минеральную воду добывают с помощью каптажей, которые представляют собой комплекс инженерных сооружений. Очень часто источники сами выходят наружу в виде родников и ключей. Обычно в таких местах строятся бальнеологические лечебницы и курорты.</a:t>
            </a:r>
            <a:r>
              <a:rPr lang="ru-RU" dirty="0" smtClean="0"/>
              <a:t/>
            </a:r>
            <a:br>
              <a:rPr lang="ru-RU" dirty="0" smtClean="0"/>
            </a:b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401080" cy="5697559"/>
          </a:xfrm>
        </p:spPr>
        <p:txBody>
          <a:bodyPr/>
          <a:lstStyle/>
          <a:p>
            <a:pPr algn="just">
              <a:buNone/>
            </a:pPr>
            <a:r>
              <a:rPr lang="ru-RU" sz="2400" dirty="0" smtClean="0"/>
              <a:t>Методы поиска источников Подземные залежи существуют практически в любых районах, но только проблема добраться до них заключается в глубине залегания. Поиск месторождений проводится как примитивными подручными материалами, так и с применением современной техники. Разведка залежей иногда осуществляется способом пробного бурения. Правда, такой способ несет большие финансовые затраты, поэтому он подходит при строительстве крупного водозабора для нескольких домов. Способ бурения делится на несколько методов: роторный; ударно-канатный; </a:t>
            </a:r>
            <a:r>
              <a:rPr lang="ru-RU" sz="2400" dirty="0" err="1" smtClean="0"/>
              <a:t>шнековый</a:t>
            </a:r>
            <a:r>
              <a:rPr lang="ru-RU" sz="2400" dirty="0" smtClean="0"/>
              <a:t>.</a:t>
            </a:r>
            <a:br>
              <a:rPr lang="ru-RU" sz="2400" dirty="0" smtClean="0"/>
            </a:br>
            <a:r>
              <a:rPr lang="ru-RU" sz="2400" dirty="0" smtClean="0"/>
              <a:t/>
            </a:r>
            <a:br>
              <a:rPr lang="ru-RU" sz="2400" dirty="0" smtClean="0"/>
            </a:br>
            <a:endParaRPr lang="ru-RU"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Способы бурения"/>
          <p:cNvPicPr>
            <a:picLocks noChangeAspect="1" noChangeArrowheads="1"/>
          </p:cNvPicPr>
          <p:nvPr/>
        </p:nvPicPr>
        <p:blipFill>
          <a:blip r:embed="rId2"/>
          <a:srcRect/>
          <a:stretch>
            <a:fillRect/>
          </a:stretch>
        </p:blipFill>
        <p:spPr bwMode="auto">
          <a:xfrm>
            <a:off x="285719" y="642918"/>
            <a:ext cx="8577863" cy="450059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186766" cy="6357958"/>
          </a:xfrm>
        </p:spPr>
        <p:txBody>
          <a:bodyPr/>
          <a:lstStyle/>
          <a:p>
            <a:pPr algn="just">
              <a:buNone/>
            </a:pPr>
            <a:r>
              <a:rPr lang="ru-RU" sz="2400" dirty="0" smtClean="0"/>
              <a:t>Чаще всего применяется </a:t>
            </a:r>
            <a:r>
              <a:rPr lang="ru-RU" sz="2400" dirty="0" err="1" smtClean="0"/>
              <a:t>шнековое</a:t>
            </a:r>
            <a:r>
              <a:rPr lang="ru-RU" sz="2400" dirty="0" smtClean="0"/>
              <a:t> бурение, а выбор способа зависит от сложности породы, финансовых возможностей и других факторов. При залежах источника не глубже 50 м используется шнек, который, вращаясь, выводит грунт наружу. Зачастую трубы для укрепления скважины не нужны, что гораздо ускоряет процесс и экономит средства. При поисках месторождений используются: ивовая рамка; лоза; проволока. Процедуру необходимо проводить в строго определенное время: утром с 5:00 до 6:00 часов, днем с 14:00 до 15:00, вечером с 20:00 до 21:00. При поиске способ биолокации может выполнить не каждый человек, а только подготовленный и обученный. Но этот метод не всегда приносит хорошие результаты. Наиболее точными считаются специализированные способы обнаружения источников.</a:t>
            </a:r>
            <a:r>
              <a:rPr lang="ru-RU" dirty="0" smtClean="0"/>
              <a:t/>
            </a:r>
            <a:br>
              <a:rPr lang="ru-RU" dirty="0" smtClean="0"/>
            </a:b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Разновидности бурения "/>
          <p:cNvPicPr>
            <a:picLocks noChangeAspect="1" noChangeArrowheads="1"/>
          </p:cNvPicPr>
          <p:nvPr/>
        </p:nvPicPr>
        <p:blipFill>
          <a:blip r:embed="rId2"/>
          <a:srcRect/>
          <a:stretch>
            <a:fillRect/>
          </a:stretch>
        </p:blipFill>
        <p:spPr bwMode="auto">
          <a:xfrm>
            <a:off x="433221" y="428604"/>
            <a:ext cx="8058983" cy="6143668"/>
          </a:xfrm>
          <a:prstGeom prst="rect">
            <a:avLst/>
          </a:prstGeom>
          <a:noFill/>
        </p:spPr>
      </p:pic>
    </p:spTree>
  </p:cSld>
  <p:clrMapOvr>
    <a:masterClrMapping/>
  </p:clrMapOvr>
</p:sld>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714</TotalTime>
  <Words>2884</Words>
  <PresentationFormat>Экран (4:3)</PresentationFormat>
  <Paragraphs>109</Paragraphs>
  <Slides>36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Техническая</vt:lpstr>
      <vt:lpstr>Слайд 1</vt:lpstr>
      <vt:lpstr>Источники подземных вод </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Предварительная разведка  </vt:lpstr>
      <vt:lpstr>Детальная разведка </vt:lpstr>
      <vt:lpstr>Эксплуатационная разведка </vt:lpstr>
      <vt:lpstr>Эксплуатационная разведка</vt:lpstr>
      <vt:lpstr>Оценка источников водоснабжения </vt:lpstr>
      <vt:lpstr>Оценка естественных ресурсов </vt:lpstr>
      <vt:lpstr>Методы оценки водных источников </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Quad Core AMD</cp:lastModifiedBy>
  <cp:revision>38</cp:revision>
  <dcterms:modified xsi:type="dcterms:W3CDTF">2020-04-08T23:25:57Z</dcterms:modified>
</cp:coreProperties>
</file>