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1"/>
  </p:notesMasterIdLst>
  <p:sldIdLst>
    <p:sldId id="256" r:id="rId2"/>
    <p:sldId id="257" r:id="rId3"/>
    <p:sldId id="264" r:id="rId4"/>
    <p:sldId id="258" r:id="rId5"/>
    <p:sldId id="262" r:id="rId6"/>
    <p:sldId id="259" r:id="rId7"/>
    <p:sldId id="263" r:id="rId8"/>
    <p:sldId id="261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2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BB6220-8E95-4D4C-8CA7-EB2EF7B3E81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654A74-0252-46D0-BB3B-30BAD1F0AB53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Знакомство старшеклассников с образовательными учреждениями, в которых можно получить сельскохозяйственную специальность</a:t>
          </a:r>
          <a:endParaRPr lang="ru-RU" sz="1800" dirty="0"/>
        </a:p>
      </dgm:t>
    </dgm:pt>
    <dgm:pt modelId="{E0E1C3CF-9821-4B82-84B8-8D648FDCD1FC}" type="parTrans" cxnId="{5C3CFC94-5F0D-42A7-BB13-BDFF0687DE47}">
      <dgm:prSet/>
      <dgm:spPr/>
      <dgm:t>
        <a:bodyPr/>
        <a:lstStyle/>
        <a:p>
          <a:endParaRPr lang="ru-RU"/>
        </a:p>
      </dgm:t>
    </dgm:pt>
    <dgm:pt modelId="{331CD406-F4FF-4842-8C1A-08CAE4458298}" type="sibTrans" cxnId="{5C3CFC94-5F0D-42A7-BB13-BDFF0687DE47}">
      <dgm:prSet/>
      <dgm:spPr/>
      <dgm:t>
        <a:bodyPr/>
        <a:lstStyle/>
        <a:p>
          <a:endParaRPr lang="ru-RU"/>
        </a:p>
      </dgm:t>
    </dgm:pt>
    <dgm:pt modelId="{E34F0D81-D4AD-45BF-87B8-AD93CA11A8B2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Содействие профессиональному самоопределению детей и молодёжи </a:t>
          </a:r>
          <a:endParaRPr lang="ru-RU" sz="1800" dirty="0"/>
        </a:p>
      </dgm:t>
    </dgm:pt>
    <dgm:pt modelId="{BCA40806-40CA-4433-8584-FDD8509696F7}" type="parTrans" cxnId="{6B8C4B13-7E56-4918-866A-88578AA5E0CE}">
      <dgm:prSet/>
      <dgm:spPr/>
      <dgm:t>
        <a:bodyPr/>
        <a:lstStyle/>
        <a:p>
          <a:endParaRPr lang="ru-RU"/>
        </a:p>
      </dgm:t>
    </dgm:pt>
    <dgm:pt modelId="{972157DB-BA21-4032-98C8-3BD3E5023513}" type="sibTrans" cxnId="{6B8C4B13-7E56-4918-866A-88578AA5E0CE}">
      <dgm:prSet/>
      <dgm:spPr/>
      <dgm:t>
        <a:bodyPr/>
        <a:lstStyle/>
        <a:p>
          <a:endParaRPr lang="ru-RU"/>
        </a:p>
      </dgm:t>
    </dgm:pt>
    <dgm:pt modelId="{6CF1B6C5-008D-4DFF-B275-3C283ECC24B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Повышение интереса молодёжи к сельскохозяйственным профессиям</a:t>
          </a:r>
          <a:endParaRPr lang="ru-RU" sz="1800" dirty="0"/>
        </a:p>
      </dgm:t>
    </dgm:pt>
    <dgm:pt modelId="{A9B442E5-1596-4A86-94D3-AB7B60F850AF}" type="parTrans" cxnId="{DDE0B9DA-9904-4D59-A21A-C3C8B42217CF}">
      <dgm:prSet/>
      <dgm:spPr/>
      <dgm:t>
        <a:bodyPr/>
        <a:lstStyle/>
        <a:p>
          <a:endParaRPr lang="ru-RU"/>
        </a:p>
      </dgm:t>
    </dgm:pt>
    <dgm:pt modelId="{B1941D15-C374-4FA2-A764-0C3592F9ABCB}" type="sibTrans" cxnId="{DDE0B9DA-9904-4D59-A21A-C3C8B42217CF}">
      <dgm:prSet/>
      <dgm:spPr/>
      <dgm:t>
        <a:bodyPr/>
        <a:lstStyle/>
        <a:p>
          <a:endParaRPr lang="ru-RU"/>
        </a:p>
      </dgm:t>
    </dgm:pt>
    <dgm:pt modelId="{8C1A08F8-D706-4E47-9971-F830BAF4160F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Выявление старшеклассников, ориентированных на получение с/</a:t>
          </a:r>
          <a:r>
            <a:rPr lang="ru-RU" sz="1800" dirty="0" err="1" smtClean="0"/>
            <a:t>х</a:t>
          </a:r>
          <a:r>
            <a:rPr lang="ru-RU" sz="1800" dirty="0" smtClean="0"/>
            <a:t> специальностей</a:t>
          </a:r>
          <a:endParaRPr lang="ru-RU" sz="1800" dirty="0"/>
        </a:p>
      </dgm:t>
    </dgm:pt>
    <dgm:pt modelId="{5B91865C-9345-4965-B8F8-D79E145160D5}" type="parTrans" cxnId="{36682115-431B-4D1C-BB17-DBF4709743E5}">
      <dgm:prSet/>
      <dgm:spPr/>
      <dgm:t>
        <a:bodyPr/>
        <a:lstStyle/>
        <a:p>
          <a:endParaRPr lang="ru-RU"/>
        </a:p>
      </dgm:t>
    </dgm:pt>
    <dgm:pt modelId="{0EFB6F7A-B15C-4A2E-A117-44A725588AB8}" type="sibTrans" cxnId="{36682115-431B-4D1C-BB17-DBF4709743E5}">
      <dgm:prSet/>
      <dgm:spPr/>
      <dgm:t>
        <a:bodyPr/>
        <a:lstStyle/>
        <a:p>
          <a:endParaRPr lang="ru-RU"/>
        </a:p>
      </dgm:t>
    </dgm:pt>
    <dgm:pt modelId="{C3F33303-B2C9-435B-9B63-40252A41EEB5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1800" dirty="0" smtClean="0"/>
            <a:t>Количество выявленных одаренных школьников, способных представить Липецкую область на Всероссийских мероприятиях сельскохозяйственной направленности</a:t>
          </a:r>
        </a:p>
      </dgm:t>
    </dgm:pt>
    <dgm:pt modelId="{A1CBD174-F3C7-43E4-94DA-D59DDA89C980}" type="parTrans" cxnId="{3DC7A3B3-04A6-4268-B62E-F4C1CCEB95AC}">
      <dgm:prSet/>
      <dgm:spPr/>
      <dgm:t>
        <a:bodyPr/>
        <a:lstStyle/>
        <a:p>
          <a:endParaRPr lang="ru-RU"/>
        </a:p>
      </dgm:t>
    </dgm:pt>
    <dgm:pt modelId="{5F1A3EAF-1D64-4617-AB1B-D3E2830DDC21}" type="sibTrans" cxnId="{3DC7A3B3-04A6-4268-B62E-F4C1CCEB95AC}">
      <dgm:prSet/>
      <dgm:spPr/>
      <dgm:t>
        <a:bodyPr/>
        <a:lstStyle/>
        <a:p>
          <a:endParaRPr lang="ru-RU"/>
        </a:p>
      </dgm:t>
    </dgm:pt>
    <dgm:pt modelId="{0F8AA520-B5C1-41C5-9B1E-2264CD4BD2A3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Количество абитуриентов в образовательных учреждениях области, готовящих кадры для АПК региона</a:t>
          </a:r>
          <a:endParaRPr lang="ru-RU" sz="1800" dirty="0"/>
        </a:p>
      </dgm:t>
    </dgm:pt>
    <dgm:pt modelId="{E88BA3B7-61BE-4BDC-8858-B38881650CE0}" type="parTrans" cxnId="{92B8218D-C3C2-4619-BE9D-E772F81FA5FD}">
      <dgm:prSet/>
      <dgm:spPr/>
      <dgm:t>
        <a:bodyPr/>
        <a:lstStyle/>
        <a:p>
          <a:endParaRPr lang="ru-RU"/>
        </a:p>
      </dgm:t>
    </dgm:pt>
    <dgm:pt modelId="{891A3420-B3EA-4A46-9617-269BE2906BDF}" type="sibTrans" cxnId="{92B8218D-C3C2-4619-BE9D-E772F81FA5FD}">
      <dgm:prSet/>
      <dgm:spPr/>
      <dgm:t>
        <a:bodyPr/>
        <a:lstStyle/>
        <a:p>
          <a:endParaRPr lang="ru-RU"/>
        </a:p>
      </dgm:t>
    </dgm:pt>
    <dgm:pt modelId="{E836D8A5-86F4-40E8-A159-11ECAB15DA17}" type="pres">
      <dgm:prSet presAssocID="{94BB6220-8E95-4D4C-8CA7-EB2EF7B3E8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573CB8-7098-4CE9-8C87-299517EE3F6B}" type="pres">
      <dgm:prSet presAssocID="{3D654A74-0252-46D0-BB3B-30BAD1F0AB53}" presName="parentText" presStyleLbl="node1" presStyleIdx="0" presStyleCnt="6" custLinFactY="7762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FC149-48B8-4485-97EC-5F2F2A7E3E1B}" type="pres">
      <dgm:prSet presAssocID="{331CD406-F4FF-4842-8C1A-08CAE4458298}" presName="spacer" presStyleCnt="0"/>
      <dgm:spPr/>
    </dgm:pt>
    <dgm:pt modelId="{9B26D56B-4BCF-4813-AD93-0E1FA3B08C56}" type="pres">
      <dgm:prSet presAssocID="{8C1A08F8-D706-4E47-9971-F830BAF4160F}" presName="parentText" presStyleLbl="node1" presStyleIdx="1" presStyleCnt="6" custLinFactY="58402" custLinFactNeighborX="-84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9E975-A2EF-4B81-B5C6-8DC58A03AD03}" type="pres">
      <dgm:prSet presAssocID="{0EFB6F7A-B15C-4A2E-A117-44A725588AB8}" presName="spacer" presStyleCnt="0"/>
      <dgm:spPr/>
    </dgm:pt>
    <dgm:pt modelId="{FE389A4F-A594-4B93-882C-9240EA408DC4}" type="pres">
      <dgm:prSet presAssocID="{6CF1B6C5-008D-4DFF-B275-3C283ECC24B9}" presName="parentText" presStyleLbl="node1" presStyleIdx="2" presStyleCnt="6" custLinFactY="3918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247D0-2B1B-4214-9F09-637DEE732A38}" type="pres">
      <dgm:prSet presAssocID="{B1941D15-C374-4FA2-A764-0C3592F9ABCB}" presName="spacer" presStyleCnt="0"/>
      <dgm:spPr/>
    </dgm:pt>
    <dgm:pt modelId="{02F229F0-6656-4B9A-BF5C-36DFB204EC77}" type="pres">
      <dgm:prSet presAssocID="{E34F0D81-D4AD-45BF-87B8-AD93CA11A8B2}" presName="parentText" presStyleLbl="node1" presStyleIdx="3" presStyleCnt="6" custLinFactY="1996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D1B34-7C85-48C4-A706-7E06F9F8F3E8}" type="pres">
      <dgm:prSet presAssocID="{972157DB-BA21-4032-98C8-3BD3E5023513}" presName="spacer" presStyleCnt="0"/>
      <dgm:spPr/>
    </dgm:pt>
    <dgm:pt modelId="{1AC8A217-F819-4DC3-B71D-EEAD4C6825A3}" type="pres">
      <dgm:prSet presAssocID="{0F8AA520-B5C1-41C5-9B1E-2264CD4BD2A3}" presName="parentText" presStyleLbl="node1" presStyleIdx="4" presStyleCnt="6" custLinFactY="74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02AF8-23F0-480E-B66B-D5B93BB044BA}" type="pres">
      <dgm:prSet presAssocID="{891A3420-B3EA-4A46-9617-269BE2906BDF}" presName="spacer" presStyleCnt="0"/>
      <dgm:spPr/>
    </dgm:pt>
    <dgm:pt modelId="{56371488-2841-4B30-BA56-F080CE291C01}" type="pres">
      <dgm:prSet presAssocID="{C3F33303-B2C9-435B-9B63-40252A41EEB5}" presName="parentText" presStyleLbl="node1" presStyleIdx="5" presStyleCnt="6" custScaleY="118763" custLinFactY="334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8C4B13-7E56-4918-866A-88578AA5E0CE}" srcId="{94BB6220-8E95-4D4C-8CA7-EB2EF7B3E810}" destId="{E34F0D81-D4AD-45BF-87B8-AD93CA11A8B2}" srcOrd="3" destOrd="0" parTransId="{BCA40806-40CA-4433-8584-FDD8509696F7}" sibTransId="{972157DB-BA21-4032-98C8-3BD3E5023513}"/>
    <dgm:cxn modelId="{36C2D0AF-B51B-49AB-A557-BFB26DCE0BE8}" type="presOf" srcId="{8C1A08F8-D706-4E47-9971-F830BAF4160F}" destId="{9B26D56B-4BCF-4813-AD93-0E1FA3B08C56}" srcOrd="0" destOrd="0" presId="urn:microsoft.com/office/officeart/2005/8/layout/vList2"/>
    <dgm:cxn modelId="{8426848C-178F-4251-88D4-778258131783}" type="presOf" srcId="{6CF1B6C5-008D-4DFF-B275-3C283ECC24B9}" destId="{FE389A4F-A594-4B93-882C-9240EA408DC4}" srcOrd="0" destOrd="0" presId="urn:microsoft.com/office/officeart/2005/8/layout/vList2"/>
    <dgm:cxn modelId="{36682115-431B-4D1C-BB17-DBF4709743E5}" srcId="{94BB6220-8E95-4D4C-8CA7-EB2EF7B3E810}" destId="{8C1A08F8-D706-4E47-9971-F830BAF4160F}" srcOrd="1" destOrd="0" parTransId="{5B91865C-9345-4965-B8F8-D79E145160D5}" sibTransId="{0EFB6F7A-B15C-4A2E-A117-44A725588AB8}"/>
    <dgm:cxn modelId="{3DC7A3B3-04A6-4268-B62E-F4C1CCEB95AC}" srcId="{94BB6220-8E95-4D4C-8CA7-EB2EF7B3E810}" destId="{C3F33303-B2C9-435B-9B63-40252A41EEB5}" srcOrd="5" destOrd="0" parTransId="{A1CBD174-F3C7-43E4-94DA-D59DDA89C980}" sibTransId="{5F1A3EAF-1D64-4617-AB1B-D3E2830DDC21}"/>
    <dgm:cxn modelId="{E8CB3137-D861-43C1-A07F-97062F17DE0D}" type="presOf" srcId="{C3F33303-B2C9-435B-9B63-40252A41EEB5}" destId="{56371488-2841-4B30-BA56-F080CE291C01}" srcOrd="0" destOrd="0" presId="urn:microsoft.com/office/officeart/2005/8/layout/vList2"/>
    <dgm:cxn modelId="{685BF41B-9254-44C0-8EDB-293BB8DA0F6D}" type="presOf" srcId="{94BB6220-8E95-4D4C-8CA7-EB2EF7B3E810}" destId="{E836D8A5-86F4-40E8-A159-11ECAB15DA17}" srcOrd="0" destOrd="0" presId="urn:microsoft.com/office/officeart/2005/8/layout/vList2"/>
    <dgm:cxn modelId="{DDE0B9DA-9904-4D59-A21A-C3C8B42217CF}" srcId="{94BB6220-8E95-4D4C-8CA7-EB2EF7B3E810}" destId="{6CF1B6C5-008D-4DFF-B275-3C283ECC24B9}" srcOrd="2" destOrd="0" parTransId="{A9B442E5-1596-4A86-94D3-AB7B60F850AF}" sibTransId="{B1941D15-C374-4FA2-A764-0C3592F9ABCB}"/>
    <dgm:cxn modelId="{01FD5C0D-04FD-4D61-825A-3C239127219F}" type="presOf" srcId="{E34F0D81-D4AD-45BF-87B8-AD93CA11A8B2}" destId="{02F229F0-6656-4B9A-BF5C-36DFB204EC77}" srcOrd="0" destOrd="0" presId="urn:microsoft.com/office/officeart/2005/8/layout/vList2"/>
    <dgm:cxn modelId="{5C3CFC94-5F0D-42A7-BB13-BDFF0687DE47}" srcId="{94BB6220-8E95-4D4C-8CA7-EB2EF7B3E810}" destId="{3D654A74-0252-46D0-BB3B-30BAD1F0AB53}" srcOrd="0" destOrd="0" parTransId="{E0E1C3CF-9821-4B82-84B8-8D648FDCD1FC}" sibTransId="{331CD406-F4FF-4842-8C1A-08CAE4458298}"/>
    <dgm:cxn modelId="{92B8218D-C3C2-4619-BE9D-E772F81FA5FD}" srcId="{94BB6220-8E95-4D4C-8CA7-EB2EF7B3E810}" destId="{0F8AA520-B5C1-41C5-9B1E-2264CD4BD2A3}" srcOrd="4" destOrd="0" parTransId="{E88BA3B7-61BE-4BDC-8858-B38881650CE0}" sibTransId="{891A3420-B3EA-4A46-9617-269BE2906BDF}"/>
    <dgm:cxn modelId="{DBA6AF00-D3F8-4762-B93D-B5009E66D669}" type="presOf" srcId="{0F8AA520-B5C1-41C5-9B1E-2264CD4BD2A3}" destId="{1AC8A217-F819-4DC3-B71D-EEAD4C6825A3}" srcOrd="0" destOrd="0" presId="urn:microsoft.com/office/officeart/2005/8/layout/vList2"/>
    <dgm:cxn modelId="{F1DC7AA1-711F-40AD-8A17-0145CD704FAA}" type="presOf" srcId="{3D654A74-0252-46D0-BB3B-30BAD1F0AB53}" destId="{A8573CB8-7098-4CE9-8C87-299517EE3F6B}" srcOrd="0" destOrd="0" presId="urn:microsoft.com/office/officeart/2005/8/layout/vList2"/>
    <dgm:cxn modelId="{AFE50189-7C60-41B9-A7B3-38926801E6DF}" type="presParOf" srcId="{E836D8A5-86F4-40E8-A159-11ECAB15DA17}" destId="{A8573CB8-7098-4CE9-8C87-299517EE3F6B}" srcOrd="0" destOrd="0" presId="urn:microsoft.com/office/officeart/2005/8/layout/vList2"/>
    <dgm:cxn modelId="{BBB593D1-F4E6-454C-B001-6A48313DA58D}" type="presParOf" srcId="{E836D8A5-86F4-40E8-A159-11ECAB15DA17}" destId="{CDDFC149-48B8-4485-97EC-5F2F2A7E3E1B}" srcOrd="1" destOrd="0" presId="urn:microsoft.com/office/officeart/2005/8/layout/vList2"/>
    <dgm:cxn modelId="{53566277-8288-4E67-BB31-0E2A88DCD777}" type="presParOf" srcId="{E836D8A5-86F4-40E8-A159-11ECAB15DA17}" destId="{9B26D56B-4BCF-4813-AD93-0E1FA3B08C56}" srcOrd="2" destOrd="0" presId="urn:microsoft.com/office/officeart/2005/8/layout/vList2"/>
    <dgm:cxn modelId="{04220F18-6B58-4DED-A30B-56B2C5382378}" type="presParOf" srcId="{E836D8A5-86F4-40E8-A159-11ECAB15DA17}" destId="{0F99E975-A2EF-4B81-B5C6-8DC58A03AD03}" srcOrd="3" destOrd="0" presId="urn:microsoft.com/office/officeart/2005/8/layout/vList2"/>
    <dgm:cxn modelId="{F259AECB-3CB5-47B1-85D1-AE7EF2A08F11}" type="presParOf" srcId="{E836D8A5-86F4-40E8-A159-11ECAB15DA17}" destId="{FE389A4F-A594-4B93-882C-9240EA408DC4}" srcOrd="4" destOrd="0" presId="urn:microsoft.com/office/officeart/2005/8/layout/vList2"/>
    <dgm:cxn modelId="{1F77B19B-8262-43B9-84D9-8294860222B0}" type="presParOf" srcId="{E836D8A5-86F4-40E8-A159-11ECAB15DA17}" destId="{35F247D0-2B1B-4214-9F09-637DEE732A38}" srcOrd="5" destOrd="0" presId="urn:microsoft.com/office/officeart/2005/8/layout/vList2"/>
    <dgm:cxn modelId="{A180C704-2AC3-4A8A-AA13-38E0EAD3D240}" type="presParOf" srcId="{E836D8A5-86F4-40E8-A159-11ECAB15DA17}" destId="{02F229F0-6656-4B9A-BF5C-36DFB204EC77}" srcOrd="6" destOrd="0" presId="urn:microsoft.com/office/officeart/2005/8/layout/vList2"/>
    <dgm:cxn modelId="{6E79DD54-20FE-4DE8-857C-BD6E53D87784}" type="presParOf" srcId="{E836D8A5-86F4-40E8-A159-11ECAB15DA17}" destId="{D27D1B34-7C85-48C4-A706-7E06F9F8F3E8}" srcOrd="7" destOrd="0" presId="urn:microsoft.com/office/officeart/2005/8/layout/vList2"/>
    <dgm:cxn modelId="{B99F684B-3B24-4460-8DD5-2E8D5C3729D6}" type="presParOf" srcId="{E836D8A5-86F4-40E8-A159-11ECAB15DA17}" destId="{1AC8A217-F819-4DC3-B71D-EEAD4C6825A3}" srcOrd="8" destOrd="0" presId="urn:microsoft.com/office/officeart/2005/8/layout/vList2"/>
    <dgm:cxn modelId="{501F0442-931C-41AF-86A3-0EBD6FFF851D}" type="presParOf" srcId="{E836D8A5-86F4-40E8-A159-11ECAB15DA17}" destId="{DBB02AF8-23F0-480E-B66B-D5B93BB044BA}" srcOrd="9" destOrd="0" presId="urn:microsoft.com/office/officeart/2005/8/layout/vList2"/>
    <dgm:cxn modelId="{D1FF0672-051F-4AB9-9E36-FEE5616B4659}" type="presParOf" srcId="{E836D8A5-86F4-40E8-A159-11ECAB15DA17}" destId="{56371488-2841-4B30-BA56-F080CE291C0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86E5D0-A412-4A5D-9010-CBC6A1B76D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14D6F7-27FF-4888-A0E9-879618E355CD}" type="pres">
      <dgm:prSet presAssocID="{6786E5D0-A412-4A5D-9010-CBC6A1B76D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7534D23-4340-4025-A421-FDAC257A532A}" type="presOf" srcId="{6786E5D0-A412-4A5D-9010-CBC6A1B76D6C}" destId="{D514D6F7-27FF-4888-A0E9-879618E355C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573CB8-7098-4CE9-8C87-299517EE3F6B}">
      <dsp:nvSpPr>
        <dsp:cNvPr id="0" name=""/>
        <dsp:cNvSpPr/>
      </dsp:nvSpPr>
      <dsp:spPr>
        <a:xfrm>
          <a:off x="0" y="720076"/>
          <a:ext cx="8496944" cy="74880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Знакомство старшеклассников с образовательными учреждениями, в которых можно получить сельскохозяйственную специальность</a:t>
          </a:r>
          <a:endParaRPr lang="ru-RU" sz="1800" kern="1200" dirty="0"/>
        </a:p>
      </dsp:txBody>
      <dsp:txXfrm>
        <a:off x="0" y="720076"/>
        <a:ext cx="8496944" cy="748800"/>
      </dsp:txXfrm>
    </dsp:sp>
    <dsp:sp modelId="{9B26D56B-4BCF-4813-AD93-0E1FA3B08C56}">
      <dsp:nvSpPr>
        <dsp:cNvPr id="0" name=""/>
        <dsp:cNvSpPr/>
      </dsp:nvSpPr>
      <dsp:spPr>
        <a:xfrm>
          <a:off x="0" y="1440157"/>
          <a:ext cx="8496944" cy="74880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Выявление старшеклассников, ориентированных на получение с/</a:t>
          </a:r>
          <a:r>
            <a:rPr lang="ru-RU" sz="1800" kern="1200" dirty="0" err="1" smtClean="0"/>
            <a:t>х</a:t>
          </a:r>
          <a:r>
            <a:rPr lang="ru-RU" sz="1800" kern="1200" dirty="0" smtClean="0"/>
            <a:t> специальностей</a:t>
          </a:r>
          <a:endParaRPr lang="ru-RU" sz="1800" kern="1200" dirty="0"/>
        </a:p>
      </dsp:txBody>
      <dsp:txXfrm>
        <a:off x="0" y="1440157"/>
        <a:ext cx="8496944" cy="748800"/>
      </dsp:txXfrm>
    </dsp:sp>
    <dsp:sp modelId="{FE389A4F-A594-4B93-882C-9240EA408DC4}">
      <dsp:nvSpPr>
        <dsp:cNvPr id="0" name=""/>
        <dsp:cNvSpPr/>
      </dsp:nvSpPr>
      <dsp:spPr>
        <a:xfrm>
          <a:off x="0" y="2160238"/>
          <a:ext cx="8496944" cy="74880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интереса молодёжи к сельскохозяйственным профессиям</a:t>
          </a:r>
          <a:endParaRPr lang="ru-RU" sz="1800" kern="1200" dirty="0"/>
        </a:p>
      </dsp:txBody>
      <dsp:txXfrm>
        <a:off x="0" y="2160238"/>
        <a:ext cx="8496944" cy="748800"/>
      </dsp:txXfrm>
    </dsp:sp>
    <dsp:sp modelId="{02F229F0-6656-4B9A-BF5C-36DFB204EC77}">
      <dsp:nvSpPr>
        <dsp:cNvPr id="0" name=""/>
        <dsp:cNvSpPr/>
      </dsp:nvSpPr>
      <dsp:spPr>
        <a:xfrm>
          <a:off x="0" y="2880318"/>
          <a:ext cx="8496944" cy="74880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Содействие профессиональному самоопределению детей и молодёжи </a:t>
          </a:r>
          <a:endParaRPr lang="ru-RU" sz="1800" kern="1200" dirty="0"/>
        </a:p>
      </dsp:txBody>
      <dsp:txXfrm>
        <a:off x="0" y="2880318"/>
        <a:ext cx="8496944" cy="748800"/>
      </dsp:txXfrm>
    </dsp:sp>
    <dsp:sp modelId="{1AC8A217-F819-4DC3-B71D-EEAD4C6825A3}">
      <dsp:nvSpPr>
        <dsp:cNvPr id="0" name=""/>
        <dsp:cNvSpPr/>
      </dsp:nvSpPr>
      <dsp:spPr>
        <a:xfrm>
          <a:off x="0" y="3600399"/>
          <a:ext cx="8496944" cy="74880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Количество абитуриентов в образовательных учреждениях области, готовящих кадры для АПК региона</a:t>
          </a:r>
          <a:endParaRPr lang="ru-RU" sz="1800" kern="1200" dirty="0"/>
        </a:p>
      </dsp:txBody>
      <dsp:txXfrm>
        <a:off x="0" y="3600399"/>
        <a:ext cx="8496944" cy="748800"/>
      </dsp:txXfrm>
    </dsp:sp>
    <dsp:sp modelId="{56371488-2841-4B30-BA56-F080CE291C01}">
      <dsp:nvSpPr>
        <dsp:cNvPr id="0" name=""/>
        <dsp:cNvSpPr/>
      </dsp:nvSpPr>
      <dsp:spPr>
        <a:xfrm>
          <a:off x="0" y="4367286"/>
          <a:ext cx="8496944" cy="889297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Количество выявленных одаренных школьников, способных представить Липецкую область на Всероссийских мероприятиях сельскохозяйственной направленности</a:t>
          </a:r>
        </a:p>
      </dsp:txBody>
      <dsp:txXfrm>
        <a:off x="0" y="4367286"/>
        <a:ext cx="8496944" cy="88929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54964-4F70-4A31-BCB1-E9B1CE5A44C2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9A668-EB96-447E-9737-4988CBB4B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7992888" cy="2592288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работа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сельскохозяйственному профилю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сфере дополнительного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образования детей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Липецкой области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5445224"/>
            <a:ext cx="3848472" cy="105496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Автор: </a:t>
            </a:r>
            <a:r>
              <a:rPr lang="ru-RU" sz="1800" b="1" dirty="0" err="1" smtClean="0">
                <a:solidFill>
                  <a:schemeClr val="tx1"/>
                </a:solidFill>
              </a:rPr>
              <a:t>Чичулина</a:t>
            </a:r>
            <a:r>
              <a:rPr lang="ru-RU" sz="1800" b="1" dirty="0" smtClean="0">
                <a:solidFill>
                  <a:schemeClr val="tx1"/>
                </a:solidFill>
              </a:rPr>
              <a:t> Елена Юрьевна,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методист ГБУ ДО ЦДО «</a:t>
            </a:r>
            <a:r>
              <a:rPr lang="ru-RU" sz="1800" b="1" dirty="0" err="1" smtClean="0">
                <a:solidFill>
                  <a:schemeClr val="tx1"/>
                </a:solidFill>
              </a:rPr>
              <a:t>ЭкоМир</a:t>
            </a:r>
            <a:r>
              <a:rPr lang="ru-RU" sz="1800" b="1" dirty="0" smtClean="0">
                <a:solidFill>
                  <a:schemeClr val="tx1"/>
                </a:solidFill>
              </a:rPr>
              <a:t>» ЛО</a:t>
            </a:r>
          </a:p>
          <a:p>
            <a:pPr algn="l"/>
            <a:endParaRPr lang="ru-RU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59832" y="645333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Липецк - 2017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23528" y="1484784"/>
          <a:ext cx="84969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03648" y="1556792"/>
            <a:ext cx="583264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60648"/>
            <a:ext cx="856895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популяризация сельскохозяйственных профессий среди молодежи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1628800"/>
          <a:ext cx="7992888" cy="36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1440160"/>
                <a:gridCol w="3600400"/>
              </a:tblGrid>
              <a:tr h="7513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МЕРОПРИЯТИЕ</a:t>
                      </a:r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СРОКИ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МЕСТО </a:t>
                      </a:r>
                      <a:r>
                        <a:rPr lang="ru-RU" sz="1800" dirty="0" smtClean="0"/>
                        <a:t>ПРОВЕДЕНИЯ</a:t>
                      </a:r>
                      <a:endParaRPr lang="ru-RU" sz="1800" dirty="0"/>
                    </a:p>
                  </a:txBody>
                  <a:tcPr/>
                </a:tc>
              </a:tr>
              <a:tr h="9047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Областные встречи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старшеклассников «Выбираем профессию»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Февраль-март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ГБУ ДО ЦДО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ЭкоМир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ЛО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1665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Областная агропромышленная </a:t>
                      </a:r>
                    </a:p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научно – образовательная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 школьников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Агропромышленный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институт ЕГУ им. И.А. Бунина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945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конкурс «Юннат»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 детский эколого-биологический центр г. Москва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63688" y="54868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МЕРОПРИЯТИЯ: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Областная встреча старшеклассников «Выбираем профессию»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268760"/>
            <a:ext cx="82089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Областная встреча старшеклассников проводится в  рамках реализации решений Координационного Совета по кадровому обеспечению и профессиональному образованию Липецкой области, 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целью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дальнейшего развития агропромышленного производственно – образовательного кластера, с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участием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представителей РССМ (Российский Союз Сельской молодёжи), управления сельского хозяйства Липецкой области, а так же ведущих высших учебных заведений аграрного и экологического профиля: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ФГОУ ВО «Елецкий государственный университет имени И.А. Бунина»,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ФГОУ ВО «Московский  государственный университет технологий и управления имени К.Г. Разумовского»,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ФГОУ ВО «Воронежский государственный аграрный университет имени императора Петра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ФГОУ ВО «Российский государственный аграрный университет – МСХА имени К.А. Тимирязева».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2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3317014" cy="2016224"/>
          </a:xfrm>
          <a:prstGeom prst="rect">
            <a:avLst/>
          </a:prstGeom>
        </p:spPr>
      </p:pic>
      <p:pic>
        <p:nvPicPr>
          <p:cNvPr id="3" name="Рисунок 2" descr="IMG_51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2327" y="3789040"/>
            <a:ext cx="3950153" cy="2304256"/>
          </a:xfrm>
          <a:prstGeom prst="rect">
            <a:avLst/>
          </a:prstGeom>
        </p:spPr>
      </p:pic>
      <p:pic>
        <p:nvPicPr>
          <p:cNvPr id="4" name="Рисунок 3" descr="IMG_52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717032"/>
            <a:ext cx="331236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52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188640"/>
            <a:ext cx="3452372" cy="20137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8144" y="6165304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встрече школьники познакомились с РССМ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5780782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Видео экскурсия» по Российскому государственному аграрному университету МСХА имени К.А. Тимирязева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2204864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Знакомство с работой Агропромышленного института ЕГУ им. И.А. Бунина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2204864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Участниками встречи стали старшеклассники из районов Липецкой области, а так же ученики Липецких школ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6632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Областная агропромышленная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научно – образовательная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олимпиада школьников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32579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1229122" cy="1241413"/>
          </a:xfrm>
          <a:prstGeom prst="ellipse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11560" y="2449087"/>
            <a:ext cx="756084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мае 2016 года государственное областное учреждение дополнительного образования Центр дополнительного образования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ЭкоМир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Липецкой области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совместно с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Елецким государственным университетом имени И.А. Бунина,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целью профориентации, провели первую областную агропромышленную научно-образовательную олимпиаду школьников.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олимпиаде приняли участие более 100 учащихся, из города Липецка и Липецкой области.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18864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Номинации: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53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628800"/>
            <a:ext cx="3672409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03848" y="4005064"/>
            <a:ext cx="2699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Контроль качества сельскохозяйственной продукции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54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30624" cy="1970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9512" y="198884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Цветоводство с основами ландшафтного дизайна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55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3933056"/>
            <a:ext cx="2916323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79512" y="587727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Садоводство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_54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4005064"/>
            <a:ext cx="291632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228184" y="587727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Растениеводство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IMG_549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0"/>
            <a:ext cx="2843808" cy="1895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6516216" y="19168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764704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Участникам номинации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«Растениеводство»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 было определить сорта полевых культур, которые выращиваются в регионе, а так же сорняки и вредных насекомых.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номинации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«Садоводство»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проводили прививку плодовых деревьев, демонстрировали способы промышленного размножения растений.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«Цветоводы» 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определяли качество почвы и создавали красивые клумбы, выбирая наиболее подходящие по местам произрастания растения.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 номинации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«Контроль качества сельскохозяйственной продукции»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определяли содержание химических веществ в овощных и плодовых культурах, молочных продуктах и крупах.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«Экологи»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определяли степь загрязнения окружающей среды, по растительным тест - объектам.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332656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Всероссийский конкурс «Юннат»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24744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октябре 2016 года в финале  Всероссийского конкурса «Юннат-2016 ГБУ ДО Центр дополнительного образования 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ЭкоМир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Липецкой области  был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награжден  бронзовой медалью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«За внедрение инновационных программ, проектных технологий, разработок, направленных на формирование устойчивого интереса детей и молодёжи к сельскохозяйственным профессиям»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6rfkN2psr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4005064"/>
            <a:ext cx="2996952" cy="2852936"/>
          </a:xfrm>
          <a:prstGeom prst="rect">
            <a:avLst/>
          </a:prstGeom>
        </p:spPr>
      </p:pic>
      <p:pic>
        <p:nvPicPr>
          <p:cNvPr id="6" name="Рисунок 5" descr="_kEl0X00A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005064"/>
            <a:ext cx="2376264" cy="2852936"/>
          </a:xfrm>
          <a:prstGeom prst="rect">
            <a:avLst/>
          </a:prstGeom>
        </p:spPr>
      </p:pic>
      <p:pic>
        <p:nvPicPr>
          <p:cNvPr id="8" name="Рисунок 7" descr="VjXPsb4j_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1" y="4005064"/>
            <a:ext cx="3491880" cy="28529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</TotalTime>
  <Words>533</Words>
  <Application>Microsoft Office PowerPoint</Application>
  <PresentationFormat>Экран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Профориентационная работа  по сельскохозяйственному профилю  в сфере дополнительного  образования детей  Липецкой области</vt:lpstr>
      <vt:lpstr>Слайд 2</vt:lpstr>
      <vt:lpstr>Слайд 3</vt:lpstr>
      <vt:lpstr>Областная встреча старшеклассников «Выбираем профессию»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2345345</cp:lastModifiedBy>
  <cp:revision>69</cp:revision>
  <dcterms:modified xsi:type="dcterms:W3CDTF">2017-02-07T12:35:29Z</dcterms:modified>
</cp:coreProperties>
</file>