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22" Type="http://schemas.openxmlformats.org/officeDocument/2006/relationships/slide" Target="slides/slide18.xml"/><Relationship Id="rId10" Type="http://schemas.openxmlformats.org/officeDocument/2006/relationships/slide" Target="slides/slide6.xml"/><Relationship Id="rId21" Type="http://schemas.openxmlformats.org/officeDocument/2006/relationships/slide" Target="slides/slide17.xml"/><Relationship Id="rId13" Type="http://schemas.openxmlformats.org/officeDocument/2006/relationships/slide" Target="slides/slide9.xml"/><Relationship Id="rId24" Type="http://schemas.openxmlformats.org/officeDocument/2006/relationships/slide" Target="slides/slide20.xml"/><Relationship Id="rId12" Type="http://schemas.openxmlformats.org/officeDocument/2006/relationships/slide" Target="slides/slide8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100" u="none" cap="none" strike="noStrike"/>
            </a:lvl1pPr>
            <a:lvl2pPr indent="0" lvl="1" marL="457200" marR="0" rtl="0" algn="l">
              <a:spcBef>
                <a:spcPts val="0"/>
              </a:spcBef>
              <a:buNone/>
              <a:defRPr b="0" i="0" sz="1100" u="none" cap="none" strike="noStrike"/>
            </a:lvl2pPr>
            <a:lvl3pPr indent="0" lvl="2" marL="914400" marR="0" rtl="0" algn="l">
              <a:spcBef>
                <a:spcPts val="0"/>
              </a:spcBef>
              <a:buNone/>
              <a:defRPr b="0" i="0" sz="1100" u="none" cap="none" strike="noStrike"/>
            </a:lvl3pPr>
            <a:lvl4pPr indent="0" lvl="3" marL="1371600" marR="0" rtl="0" algn="l">
              <a:spcBef>
                <a:spcPts val="0"/>
              </a:spcBef>
              <a:buNone/>
              <a:defRPr b="0" i="0" sz="1100" u="none" cap="none" strike="noStrike"/>
            </a:lvl4pPr>
            <a:lvl5pPr indent="0" lvl="4" marL="1828800" marR="0" rtl="0" algn="l">
              <a:spcBef>
                <a:spcPts val="0"/>
              </a:spcBef>
              <a:buNone/>
              <a:defRPr b="0" i="0" sz="1100" u="none" cap="none" strike="noStrike"/>
            </a:lvl5pPr>
            <a:lvl6pPr indent="0" lvl="5" marL="2286000" marR="0" rtl="0" algn="l">
              <a:spcBef>
                <a:spcPts val="0"/>
              </a:spcBef>
              <a:buNone/>
              <a:defRPr b="0" i="0" sz="1100" u="none" cap="none" strike="noStrike"/>
            </a:lvl6pPr>
            <a:lvl7pPr indent="0" lvl="6" marL="2743200" marR="0" rtl="0" algn="l">
              <a:spcBef>
                <a:spcPts val="0"/>
              </a:spcBef>
              <a:buNone/>
              <a:defRPr b="0" i="0" sz="1100" u="none" cap="none" strike="noStrike"/>
            </a:lvl7pPr>
            <a:lvl8pPr indent="0" lvl="7" marL="3200400" marR="0" rtl="0" algn="l">
              <a:spcBef>
                <a:spcPts val="0"/>
              </a:spcBef>
              <a:buNone/>
              <a:defRPr b="0" i="0" sz="1100" u="none" cap="none" strike="noStrike"/>
            </a:lvl8pPr>
            <a:lvl9pPr indent="0" lvl="8" marL="3657600" marR="0" rtl="0" algn="l">
              <a:spcBef>
                <a:spcPts val="0"/>
              </a:spcBef>
              <a:buNone/>
              <a:defRPr b="0" i="0" sz="11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3" name="Shape 12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0" name="Shape 13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2" name="Shape 16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Shape 1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5" name="Shape 17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2" name="Shape 1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0" name="Shape 8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5" name="Shape 9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indent="0" lvl="2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indent="0" lvl="3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indent="0" lvl="4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indent="0" lvl="5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indent="0" lvl="6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indent="0" lvl="7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indent="0" lvl="8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599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2pPr>
            <a:lvl3pPr indent="0" lvl="2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3pPr>
            <a:lvl4pPr indent="0" lvl="3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4pPr>
            <a:lvl5pPr indent="0" lvl="4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5pPr>
            <a:lvl6pPr indent="0" lvl="5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6pPr>
            <a:lvl7pPr indent="0" lvl="6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7pPr>
            <a:lvl8pPr indent="0" lvl="7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8pPr>
            <a:lvl9pPr indent="0" lvl="8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599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indent="0" lvl="2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indent="0" lvl="3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indent="0" lvl="4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indent="0" lvl="5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indent="0" lvl="6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indent="0" lvl="7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indent="0" lvl="8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" name="Shape 15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Shape 1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indent="0" lvl="2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indent="0" lvl="3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indent="0" lvl="4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indent="0" lvl="5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indent="0" lvl="6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indent="0" lvl="7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indent="0" lvl="8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indent="0" lvl="2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indent="0" lvl="3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indent="0" lvl="4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indent="0" lvl="5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indent="0" lvl="6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indent="0" lvl="7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indent="0" lvl="8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indent="0" lvl="2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indent="0" lvl="3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indent="0" lvl="4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indent="0" lvl="5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indent="0" lvl="6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indent="0" lvl="7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indent="0" lvl="8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2pPr>
            <a:lvl3pPr indent="0" lvl="2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3pPr>
            <a:lvl4pPr indent="0" lvl="3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4pPr>
            <a:lvl5pPr indent="0" lvl="4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5pPr>
            <a:lvl6pPr indent="0" lvl="5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6pPr>
            <a:lvl7pPr indent="0" lvl="6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7pPr>
            <a:lvl8pPr indent="0" lvl="7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8pPr>
            <a:lvl9pPr indent="0" lvl="8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indent="0" lvl="2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indent="0" lvl="3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indent="0" lvl="4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indent="0" lvl="5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indent="0" lvl="6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indent="0" lvl="7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indent="0" lvl="8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indent="0" lvl="2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indent="0" lvl="3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indent="0" lvl="4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indent="0" lvl="5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indent="0" lvl="6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indent="0" lvl="7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indent="0" lvl="8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indent="0" lvl="2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indent="0" lvl="3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indent="0" lvl="4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indent="0" lvl="5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indent="0" lvl="6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indent="0" lvl="7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indent="0" lvl="8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b="0" i="0" lang="ru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upload.wikimedia.org/wikipedia/commons/a/a4/Putin_(cropped).jpg" TargetMode="External"/><Relationship Id="rId4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ctrTitle"/>
          </p:nvPr>
        </p:nvSpPr>
        <p:spPr>
          <a:xfrm>
            <a:off x="237600" y="2117700"/>
            <a:ext cx="8520600" cy="16760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b="1" lang="ru" sz="3000">
                <a:latin typeface="Times New Roman"/>
                <a:ea typeface="Times New Roman"/>
                <a:cs typeface="Times New Roman"/>
                <a:sym typeface="Times New Roman"/>
              </a:rPr>
              <a:t>Круглый стол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b="1" lang="ru" sz="3000">
                <a:latin typeface="Times New Roman"/>
                <a:ea typeface="Times New Roman"/>
                <a:cs typeface="Times New Roman"/>
                <a:sym typeface="Times New Roman"/>
              </a:rPr>
              <a:t>по теме: «Обеспечение непрерывного экологического образования – основная задача реализации педагогических проектов»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1" sz="3000"/>
          </a:p>
        </p:txBody>
      </p:sp>
      <p:sp>
        <p:nvSpPr>
          <p:cNvPr id="55" name="Shape 55"/>
          <p:cNvSpPr txBox="1"/>
          <p:nvPr>
            <p:ph idx="1" type="subTitle"/>
          </p:nvPr>
        </p:nvSpPr>
        <p:spPr>
          <a:xfrm>
            <a:off x="2809625" y="105275"/>
            <a:ext cx="66480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r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МБУ ДО ЭЦ “ЭкоСфера” г. Липецка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Shape 56"/>
          <p:cNvSpPr txBox="1"/>
          <p:nvPr/>
        </p:nvSpPr>
        <p:spPr>
          <a:xfrm>
            <a:off x="2612150" y="4245850"/>
            <a:ext cx="5170500" cy="6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" sz="2800">
                <a:solidFill>
                  <a:schemeClr val="dk1"/>
                </a:solidFill>
              </a:rPr>
              <a:t>10 мая </a:t>
            </a:r>
            <a:r>
              <a:rPr b="0" i="0" lang="r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2017 г.</a:t>
            </a:r>
          </a:p>
        </p:txBody>
      </p:sp>
      <p:pic>
        <p:nvPicPr>
          <p:cNvPr descr="logo-ge-color.png" id="57" name="Shape 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100" y="178553"/>
            <a:ext cx="3056949" cy="1173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cosferatop2016 (1).png" id="58" name="Shape 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26927" y="3425912"/>
            <a:ext cx="1532783" cy="1554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/>
          <p:nvPr>
            <p:ph idx="1" type="body"/>
          </p:nvPr>
        </p:nvSpPr>
        <p:spPr>
          <a:xfrm>
            <a:off x="448950" y="732875"/>
            <a:ext cx="5062800" cy="3766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Гражданское общество должно осознать, что экология – это здоровье, комфорт, благосостояние и жизненная потребность ежедневно!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3000"/>
          </a:p>
        </p:txBody>
      </p:sp>
      <p:pic>
        <p:nvPicPr>
          <p:cNvPr descr="IMG_0577.JPG" id="120" name="Shape 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7225" y="992500"/>
            <a:ext cx="4000076" cy="300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>
            <p:ph type="title"/>
          </p:nvPr>
        </p:nvSpPr>
        <p:spPr>
          <a:xfrm>
            <a:off x="311700" y="34627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r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“Родной земле как матери верны...”</a:t>
            </a:r>
          </a:p>
        </p:txBody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6578675" y="1141925"/>
            <a:ext cx="23064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b="1" i="0" lang="ru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Встреча с матерями, чьи сыновья погибли в локальных войнах</a:t>
            </a:r>
          </a:p>
        </p:txBody>
      </p:sp>
      <p:pic>
        <p:nvPicPr>
          <p:cNvPr descr="IMG_0268.jpg" id="127" name="Shape 1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152" y="1017724"/>
            <a:ext cx="6040349" cy="3991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/>
          <p:nvPr>
            <p:ph type="title"/>
          </p:nvPr>
        </p:nvSpPr>
        <p:spPr>
          <a:xfrm>
            <a:off x="230925" y="14707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ru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Всероссийский субботник “Страна моей мечты!”</a:t>
            </a:r>
          </a:p>
        </p:txBody>
      </p:sp>
      <p:sp>
        <p:nvSpPr>
          <p:cNvPr id="133" name="Shape 133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G_0822.jpg" id="134" name="Shape 134"/>
          <p:cNvPicPr preferRelativeResize="0"/>
          <p:nvPr/>
        </p:nvPicPr>
        <p:blipFill rotWithShape="1">
          <a:blip r:embed="rId3">
            <a:alphaModFix/>
          </a:blip>
          <a:srcRect b="13613" l="1010" r="-1010" t="-1225"/>
          <a:stretch/>
        </p:blipFill>
        <p:spPr>
          <a:xfrm>
            <a:off x="188525" y="719775"/>
            <a:ext cx="8868729" cy="384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r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“Мусор - угроза современного мира”</a:t>
            </a:r>
          </a:p>
        </p:txBody>
      </p:sp>
      <p:pic>
        <p:nvPicPr>
          <p:cNvPr descr="IMG_1035-e1476711164775.jpg" id="140" name="Shape 1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750" y="1152474"/>
            <a:ext cx="6615627" cy="323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r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“Зелёный супермаркет” </a:t>
            </a:r>
          </a:p>
        </p:txBody>
      </p:sp>
      <p:sp>
        <p:nvSpPr>
          <p:cNvPr id="146" name="Shape 146"/>
          <p:cNvSpPr txBox="1"/>
          <p:nvPr>
            <p:ph idx="1" type="body"/>
          </p:nvPr>
        </p:nvSpPr>
        <p:spPr>
          <a:xfrm>
            <a:off x="6166800" y="1274125"/>
            <a:ext cx="26654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Цель проекта – уменьшение количества упаковок, сбор пластика и полиэтилена на переработку в магазинах торговых сетей.</a:t>
            </a:r>
          </a:p>
        </p:txBody>
      </p:sp>
      <p:pic>
        <p:nvPicPr>
          <p:cNvPr descr="IMG_0234.jpg" id="147" name="Shape 1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74124"/>
            <a:ext cx="6112945" cy="317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>
            <p:ph type="title"/>
          </p:nvPr>
        </p:nvSpPr>
        <p:spPr>
          <a:xfrm>
            <a:off x="243225" y="151650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r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Всероссийский заповедный урок</a:t>
            </a:r>
          </a:p>
        </p:txBody>
      </p:sp>
      <p:pic>
        <p:nvPicPr>
          <p:cNvPr descr="IMG_1637-1.jpg" id="153" name="Shape 1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7050" y="737425"/>
            <a:ext cx="7549897" cy="424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/>
          <p:nvPr>
            <p:ph idx="1" type="body"/>
          </p:nvPr>
        </p:nvSpPr>
        <p:spPr>
          <a:xfrm>
            <a:off x="4377850" y="863550"/>
            <a:ext cx="44349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0555"/>
              <a:buFont typeface="Arial"/>
              <a:buNone/>
            </a:pPr>
            <a:r>
              <a:rPr lang="ru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Экология в настоящее время является основой формирования нового образа жизни.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3600"/>
          </a:p>
        </p:txBody>
      </p:sp>
      <p:pic>
        <p:nvPicPr>
          <p:cNvPr descr="IMG_0617.JPG" id="159" name="Shape 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137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/>
          <p:nvPr>
            <p:ph type="title"/>
          </p:nvPr>
        </p:nvSpPr>
        <p:spPr>
          <a:xfrm>
            <a:off x="57450" y="3841500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ru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Социально-педагогические партнёры 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ru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ЭЦ “ЭкоСфера” г. Липецка</a:t>
            </a:r>
          </a:p>
        </p:txBody>
      </p:sp>
      <p:pic>
        <p:nvPicPr>
          <p:cNvPr descr="P1020291.jpg" id="165" name="Shape 165"/>
          <p:cNvPicPr preferRelativeResize="0"/>
          <p:nvPr/>
        </p:nvPicPr>
        <p:blipFill rotWithShape="1">
          <a:blip r:embed="rId3">
            <a:alphaModFix/>
          </a:blip>
          <a:srcRect b="22609" l="0" r="5624" t="10379"/>
          <a:stretch/>
        </p:blipFill>
        <p:spPr>
          <a:xfrm>
            <a:off x="842424" y="56350"/>
            <a:ext cx="7107600" cy="378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/>
              <a:t>Подведение итогов круглого стола</a:t>
            </a:r>
          </a:p>
        </p:txBody>
      </p:sp>
      <p:sp>
        <p:nvSpPr>
          <p:cNvPr id="171" name="Shape 171"/>
          <p:cNvSpPr txBox="1"/>
          <p:nvPr>
            <p:ph idx="1" type="body"/>
          </p:nvPr>
        </p:nvSpPr>
        <p:spPr>
          <a:xfrm>
            <a:off x="311700" y="1152475"/>
            <a:ext cx="8520600" cy="997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2400"/>
              <a:t>Руководитель инновационной площадки, доктор географических наук Стрельникова </a:t>
            </a:r>
            <a:r>
              <a:rPr lang="ru" sz="2400"/>
              <a:t>Татьяна</a:t>
            </a:r>
            <a:r>
              <a:rPr lang="ru" sz="2400"/>
              <a:t> </a:t>
            </a:r>
            <a:r>
              <a:rPr lang="ru" sz="2400"/>
              <a:t>Дмитриевна</a:t>
            </a:r>
          </a:p>
        </p:txBody>
      </p:sp>
      <p:pic>
        <p:nvPicPr>
          <p:cNvPr descr="IMG_1599.jpg" id="172" name="Shape 172"/>
          <p:cNvPicPr preferRelativeResize="0"/>
          <p:nvPr/>
        </p:nvPicPr>
        <p:blipFill rotWithShape="1">
          <a:blip r:embed="rId3">
            <a:alphaModFix/>
          </a:blip>
          <a:srcRect b="0" l="5401" r="0" t="3316"/>
          <a:stretch/>
        </p:blipFill>
        <p:spPr>
          <a:xfrm>
            <a:off x="2854000" y="2374150"/>
            <a:ext cx="3346823" cy="2425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/>
          <p:nvPr>
            <p:ph type="title"/>
          </p:nvPr>
        </p:nvSpPr>
        <p:spPr>
          <a:xfrm>
            <a:off x="243000" y="17701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r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Приглашаем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r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 экологический фестив</a:t>
            </a:r>
            <a:r>
              <a:rPr lang="ru"/>
              <a:t>аль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"/>
              <a:t>“Лишь вместе мы можем Планету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"/>
              <a:t> спасти”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"/>
              <a:t>1 июня </a:t>
            </a:r>
            <a:r>
              <a:rPr b="0" i="0" lang="r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2017</a:t>
            </a:r>
            <a:r>
              <a:rPr lang="ru"/>
              <a:t> г.</a:t>
            </a:r>
            <a:r>
              <a:rPr b="0" i="0" lang="r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indent="0" lvl="0" marL="0" marR="0" rtl="0" algn="ctr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ru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ООПТ </a:t>
            </a:r>
            <a:r>
              <a:rPr b="1" lang="ru" sz="2300"/>
              <a:t>“Нижний парк”</a:t>
            </a:r>
            <a:r>
              <a:rPr b="1" i="0" lang="ru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-ge-color.png" id="178" name="Shape 1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4100" y="64483"/>
            <a:ext cx="4071000" cy="1562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cosferatop2016 (1).png" id="179" name="Shape 1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71927" y="68075"/>
            <a:ext cx="1532700" cy="155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>
            <p:ph idx="1" type="body"/>
          </p:nvPr>
        </p:nvSpPr>
        <p:spPr>
          <a:xfrm>
            <a:off x="3460450" y="508500"/>
            <a:ext cx="5461500" cy="1932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b="0" i="0" lang="r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«Сегодня разговор об экологических проблемах надо вести в наступательном и практическом ключе и выводить природоохранную работу на уровень системной, ежедневной обязанности государственной власти всех уровней!</a:t>
            </a:r>
            <a:r>
              <a:rPr b="0" i="0" lang="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indent="0" lvl="0" marL="0" marR="0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ru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В. В.  Путин</a:t>
            </a:r>
          </a:p>
        </p:txBody>
      </p:sp>
      <p:pic>
        <p:nvPicPr>
          <p:cNvPr descr="https://upload.wikimedia.org/wikipedia/commons/a/a4/Putin_(cropped).jpg" id="64" name="Shape 6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3298" y="303225"/>
            <a:ext cx="3020321" cy="406729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Shape 65"/>
          <p:cNvSpPr txBox="1"/>
          <p:nvPr/>
        </p:nvSpPr>
        <p:spPr>
          <a:xfrm>
            <a:off x="3579575" y="-1337475"/>
            <a:ext cx="4923599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/>
          <p:nvPr>
            <p:ph type="ctrTitle"/>
          </p:nvPr>
        </p:nvSpPr>
        <p:spPr>
          <a:xfrm>
            <a:off x="311700" y="3010300"/>
            <a:ext cx="8520600" cy="103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ru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Наши планы и идеи меняют окружающий мир к лучшему!</a:t>
            </a:r>
          </a:p>
        </p:txBody>
      </p:sp>
      <p:sp>
        <p:nvSpPr>
          <p:cNvPr id="185" name="Shape 185"/>
          <p:cNvSpPr txBox="1"/>
          <p:nvPr>
            <p:ph idx="1" type="subTitle"/>
          </p:nvPr>
        </p:nvSpPr>
        <p:spPr>
          <a:xfrm>
            <a:off x="2809625" y="105275"/>
            <a:ext cx="66480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r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МБУ ДО ЭЦ “ЭкоСфера” г. Липецка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Shape 186"/>
          <p:cNvSpPr txBox="1"/>
          <p:nvPr/>
        </p:nvSpPr>
        <p:spPr>
          <a:xfrm>
            <a:off x="2612150" y="4245850"/>
            <a:ext cx="5170500" cy="6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" sz="2800">
                <a:solidFill>
                  <a:schemeClr val="dk1"/>
                </a:solidFill>
              </a:rPr>
              <a:t>10 мая </a:t>
            </a:r>
            <a:r>
              <a:rPr b="0" i="0" lang="r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2017 г.</a:t>
            </a:r>
          </a:p>
        </p:txBody>
      </p:sp>
      <p:pic>
        <p:nvPicPr>
          <p:cNvPr descr="logo-ge-color.png" id="187" name="Shape 1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100" y="178553"/>
            <a:ext cx="3056999" cy="1173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cosferatop2016 (1).png" id="188" name="Shape 1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26927" y="3425912"/>
            <a:ext cx="1532700" cy="155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9 апреля 2017  Нижний парк (1).JPG" id="70" name="Shape 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29 апреля 2017  Нижний парк (2).JPG" id="77" name="Shape 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02269512_troica__bereza.png" id="82" name="Shape 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99675" y="-196326"/>
            <a:ext cx="2139924" cy="1374224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Shape 83"/>
          <p:cNvSpPr txBox="1"/>
          <p:nvPr/>
        </p:nvSpPr>
        <p:spPr>
          <a:xfrm>
            <a:off x="3420900" y="908550"/>
            <a:ext cx="5393700" cy="39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Формирование экологического мировоззрения людей гораздо легче и эффективнее происходит на ранних этапах развития личности, в то время, когда закладываются основные представления о природе и обществе. Экологические знания, полученные в школе, должны стать для граждан страны основой поведения.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102269512_troica__bereza.png" id="84" name="Shape 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362" y="73873"/>
            <a:ext cx="2139924" cy="13742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0648.JPG" id="85" name="Shape 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275" y="1222862"/>
            <a:ext cx="2804601" cy="3739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20170429_105058.jpg" id="92" name="Shape 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SCN7597.JPG" id="97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75" y="1492026"/>
            <a:ext cx="4593795" cy="34453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N7622.JPG" id="98" name="Shape 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7501" y="342726"/>
            <a:ext cx="4791225" cy="3593427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 txBox="1"/>
          <p:nvPr/>
        </p:nvSpPr>
        <p:spPr>
          <a:xfrm>
            <a:off x="480975" y="422075"/>
            <a:ext cx="3671100" cy="6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/>
              <a:t>Юные экологи </a:t>
            </a:r>
            <a:r>
              <a:rPr lang="ru"/>
              <a:t>ДТ “Октябрьский”</a:t>
            </a:r>
          </a:p>
          <a:p>
            <a:pPr lvl="0">
              <a:spcBef>
                <a:spcPts val="0"/>
              </a:spcBef>
              <a:buNone/>
            </a:pPr>
            <a:r>
              <a:rPr lang="ru"/>
              <a:t>высадили</a:t>
            </a:r>
            <a:r>
              <a:rPr lang="ru"/>
              <a:t> 3000 саженцев сосны в Фащевском лесничестве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ru" sz="30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 нас в гостях журналисты СМИ:</a:t>
            </a:r>
          </a:p>
          <a:p>
            <a:pPr lvl="0" rtl="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ru" sz="24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корреспондент ИД «Липецкая газета» Рощупкин Н.В.;</a:t>
            </a:r>
          </a:p>
          <a:p>
            <a:pPr lvl="0" rtl="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ru" sz="24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главный редактор газеты «Аргументы и факты» </a:t>
            </a:r>
          </a:p>
          <a:p>
            <a:pPr lvl="0" rtl="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ru" sz="24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Деревяшкина Е. Е.;</a:t>
            </a:r>
          </a:p>
          <a:p>
            <a:pPr lvl="0" rtl="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ru" sz="24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заместитель главного редактора газеты “Золотой ключик” Милютинская С.Н. </a:t>
            </a:r>
          </a:p>
          <a:p>
            <a:pPr lvl="0" rtl="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ru" sz="24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главный редактор газеты «Первый номер» Скребо Е.В.;</a:t>
            </a:r>
          </a:p>
          <a:p>
            <a:pPr lvl="0" rtl="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ru" sz="2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/>
              <a:t>Вопросы для обсуждения:</a:t>
            </a:r>
          </a:p>
        </p:txBody>
      </p:sp>
      <p:sp>
        <p:nvSpPr>
          <p:cNvPr id="110" name="Shape 110"/>
          <p:cNvSpPr txBox="1"/>
          <p:nvPr>
            <p:ph idx="1" type="body"/>
          </p:nvPr>
        </p:nvSpPr>
        <p:spPr>
          <a:xfrm>
            <a:off x="311700" y="1152475"/>
            <a:ext cx="8520600" cy="732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>
              <a:spcBef>
                <a:spcPts val="0"/>
              </a:spcBef>
              <a:buClr>
                <a:srgbClr val="274E13"/>
              </a:buClr>
              <a:buChar char="●"/>
            </a:pPr>
            <a:r>
              <a:rPr b="1" lang="ru">
                <a:solidFill>
                  <a:srgbClr val="274E13"/>
                </a:solidFill>
              </a:rPr>
              <a:t>В чём заключается взаимодействие дошкольного учреждения с </a:t>
            </a:r>
            <a:r>
              <a:rPr b="1" lang="ru">
                <a:solidFill>
                  <a:srgbClr val="274E13"/>
                </a:solidFill>
              </a:rPr>
              <a:t>семьей</a:t>
            </a:r>
            <a:r>
              <a:rPr b="1" lang="ru">
                <a:solidFill>
                  <a:srgbClr val="274E13"/>
                </a:solidFill>
              </a:rPr>
              <a:t> по вопросу экологического образования и воспитания?</a:t>
            </a:r>
          </a:p>
        </p:txBody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311700" y="1895150"/>
            <a:ext cx="8520600" cy="732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274E13"/>
              </a:buClr>
              <a:buChar char="●"/>
            </a:pPr>
            <a:r>
              <a:rPr b="1" lang="ru">
                <a:solidFill>
                  <a:srgbClr val="274E13"/>
                </a:solidFill>
              </a:rPr>
              <a:t>Как, с вашей точки зрения, формируется экологическое </a:t>
            </a:r>
            <a:r>
              <a:rPr b="1" lang="ru">
                <a:solidFill>
                  <a:srgbClr val="274E13"/>
                </a:solidFill>
              </a:rPr>
              <a:t>мировоззрение?</a:t>
            </a:r>
          </a:p>
        </p:txBody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311700" y="2627450"/>
            <a:ext cx="8520600" cy="732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274E13"/>
              </a:buClr>
              <a:buChar char="●"/>
            </a:pPr>
            <a:r>
              <a:rPr b="1" lang="ru">
                <a:solidFill>
                  <a:srgbClr val="274E13"/>
                </a:solidFill>
              </a:rPr>
              <a:t>Рассматриваются ли вопросы охраны окружающей среды на заседаниях Липецкого городского Совета?</a:t>
            </a:r>
          </a:p>
        </p:txBody>
      </p:sp>
      <p:sp>
        <p:nvSpPr>
          <p:cNvPr id="113" name="Shape 113"/>
          <p:cNvSpPr txBox="1"/>
          <p:nvPr>
            <p:ph idx="1" type="body"/>
          </p:nvPr>
        </p:nvSpPr>
        <p:spPr>
          <a:xfrm>
            <a:off x="326666" y="3360050"/>
            <a:ext cx="8520600" cy="732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274E13"/>
              </a:buClr>
              <a:buChar char="●"/>
            </a:pPr>
            <a:r>
              <a:rPr b="1" lang="ru">
                <a:solidFill>
                  <a:srgbClr val="274E13"/>
                </a:solidFill>
              </a:rPr>
              <a:t>Какие инновационные формы работы с семьёй по экологическому воспитанию?</a:t>
            </a:r>
          </a:p>
        </p:txBody>
      </p:sp>
      <p:sp>
        <p:nvSpPr>
          <p:cNvPr id="114" name="Shape 114"/>
          <p:cNvSpPr txBox="1"/>
          <p:nvPr>
            <p:ph idx="1" type="body"/>
          </p:nvPr>
        </p:nvSpPr>
        <p:spPr>
          <a:xfrm>
            <a:off x="326675" y="4179175"/>
            <a:ext cx="8520600" cy="732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274E13"/>
              </a:buClr>
              <a:buChar char="●"/>
            </a:pPr>
            <a:r>
              <a:rPr b="1" lang="ru">
                <a:solidFill>
                  <a:srgbClr val="274E13"/>
                </a:solidFill>
              </a:rPr>
              <a:t>Расскажите о реализации экологических мероприятий и какую роль они играют в становлении личности?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